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9"/>
  </p:notesMasterIdLst>
  <p:sldIdLst>
    <p:sldId id="256" r:id="rId2"/>
    <p:sldId id="261" r:id="rId3"/>
    <p:sldId id="301" r:id="rId4"/>
    <p:sldId id="268" r:id="rId5"/>
    <p:sldId id="258" r:id="rId6"/>
    <p:sldId id="332" r:id="rId7"/>
    <p:sldId id="336" r:id="rId8"/>
    <p:sldId id="331" r:id="rId9"/>
    <p:sldId id="333" r:id="rId10"/>
    <p:sldId id="338" r:id="rId11"/>
    <p:sldId id="330" r:id="rId12"/>
    <p:sldId id="329" r:id="rId13"/>
    <p:sldId id="310" r:id="rId14"/>
    <p:sldId id="288" r:id="rId15"/>
    <p:sldId id="358" r:id="rId16"/>
    <p:sldId id="302" r:id="rId17"/>
    <p:sldId id="274" r:id="rId18"/>
    <p:sldId id="289" r:id="rId19"/>
    <p:sldId id="323" r:id="rId20"/>
    <p:sldId id="348" r:id="rId21"/>
    <p:sldId id="309" r:id="rId22"/>
    <p:sldId id="314" r:id="rId23"/>
    <p:sldId id="380" r:id="rId24"/>
    <p:sldId id="382" r:id="rId25"/>
    <p:sldId id="381" r:id="rId26"/>
    <p:sldId id="365" r:id="rId27"/>
    <p:sldId id="383" r:id="rId28"/>
    <p:sldId id="366" r:id="rId29"/>
    <p:sldId id="367" r:id="rId30"/>
    <p:sldId id="371" r:id="rId31"/>
    <p:sldId id="372" r:id="rId32"/>
    <p:sldId id="373" r:id="rId33"/>
    <p:sldId id="370" r:id="rId34"/>
    <p:sldId id="368" r:id="rId35"/>
    <p:sldId id="369" r:id="rId36"/>
    <p:sldId id="377" r:id="rId37"/>
    <p:sldId id="392" r:id="rId38"/>
    <p:sldId id="388" r:id="rId39"/>
    <p:sldId id="378" r:id="rId40"/>
    <p:sldId id="379" r:id="rId41"/>
    <p:sldId id="387" r:id="rId42"/>
    <p:sldId id="347" r:id="rId43"/>
    <p:sldId id="349" r:id="rId44"/>
    <p:sldId id="374" r:id="rId45"/>
    <p:sldId id="350" r:id="rId46"/>
    <p:sldId id="375" r:id="rId47"/>
    <p:sldId id="376" r:id="rId48"/>
    <p:sldId id="393" r:id="rId49"/>
    <p:sldId id="303" r:id="rId50"/>
    <p:sldId id="364" r:id="rId51"/>
    <p:sldId id="363" r:id="rId52"/>
    <p:sldId id="267" r:id="rId53"/>
    <p:sldId id="359" r:id="rId54"/>
    <p:sldId id="354" r:id="rId55"/>
    <p:sldId id="389" r:id="rId56"/>
    <p:sldId id="390" r:id="rId57"/>
    <p:sldId id="391" r:id="rId58"/>
    <p:sldId id="384" r:id="rId59"/>
    <p:sldId id="386" r:id="rId60"/>
    <p:sldId id="385" r:id="rId61"/>
    <p:sldId id="342" r:id="rId62"/>
    <p:sldId id="394" r:id="rId63"/>
    <p:sldId id="395" r:id="rId64"/>
    <p:sldId id="397" r:id="rId65"/>
    <p:sldId id="396" r:id="rId66"/>
    <p:sldId id="271" r:id="rId67"/>
    <p:sldId id="272" r:id="rId68"/>
    <p:sldId id="324" r:id="rId69"/>
    <p:sldId id="306" r:id="rId70"/>
    <p:sldId id="269" r:id="rId71"/>
    <p:sldId id="307" r:id="rId72"/>
    <p:sldId id="270" r:id="rId73"/>
    <p:sldId id="293" r:id="rId74"/>
    <p:sldId id="328" r:id="rId75"/>
    <p:sldId id="290" r:id="rId76"/>
    <p:sldId id="292" r:id="rId77"/>
    <p:sldId id="321" r:id="rId78"/>
    <p:sldId id="273" r:id="rId79"/>
    <p:sldId id="318" r:id="rId80"/>
    <p:sldId id="312" r:id="rId81"/>
    <p:sldId id="322" r:id="rId82"/>
    <p:sldId id="341" r:id="rId83"/>
    <p:sldId id="351" r:id="rId84"/>
    <p:sldId id="339" r:id="rId85"/>
    <p:sldId id="340" r:id="rId86"/>
    <p:sldId id="343" r:id="rId87"/>
    <p:sldId id="344" r:id="rId88"/>
    <p:sldId id="345" r:id="rId89"/>
    <p:sldId id="313" r:id="rId90"/>
    <p:sldId id="337" r:id="rId91"/>
    <p:sldId id="315" r:id="rId92"/>
    <p:sldId id="286" r:id="rId93"/>
    <p:sldId id="316" r:id="rId94"/>
    <p:sldId id="308" r:id="rId95"/>
    <p:sldId id="305" r:id="rId96"/>
    <p:sldId id="282" r:id="rId97"/>
    <p:sldId id="283" r:id="rId98"/>
    <p:sldId id="284" r:id="rId99"/>
    <p:sldId id="291" r:id="rId100"/>
    <p:sldId id="319" r:id="rId101"/>
    <p:sldId id="320" r:id="rId102"/>
    <p:sldId id="287" r:id="rId103"/>
    <p:sldId id="353" r:id="rId104"/>
    <p:sldId id="352" r:id="rId105"/>
    <p:sldId id="356" r:id="rId106"/>
    <p:sldId id="278" r:id="rId107"/>
    <p:sldId id="277"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8001"/>
    <a:srgbClr val="FF942A"/>
    <a:srgbClr val="0076BE"/>
    <a:srgbClr val="000000"/>
    <a:srgbClr val="131313"/>
    <a:srgbClr val="1F77B4"/>
    <a:srgbClr val="FF0000"/>
    <a:srgbClr val="B0C6E1"/>
    <a:srgbClr val="4A94C2"/>
    <a:srgbClr val="A2D0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6"/>
    <p:restoredTop sz="47351"/>
  </p:normalViewPr>
  <p:slideViewPr>
    <p:cSldViewPr>
      <p:cViewPr>
        <p:scale>
          <a:sx n="125" d="100"/>
          <a:sy n="125" d="100"/>
        </p:scale>
        <p:origin x="432" y="-984"/>
      </p:cViewPr>
      <p:guideLst>
        <p:guide orient="horz" pos="2160"/>
        <p:guide pos="3840"/>
      </p:guideLst>
    </p:cSldViewPr>
  </p:slideViewPr>
  <p:notesTextViewPr>
    <p:cViewPr>
      <p:scale>
        <a:sx n="90" d="100"/>
        <a:sy n="9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B5F21-4459-6246-A298-77F04BDD7E57}" type="datetimeFigureOut">
              <a:rPr lang="en-US" smtClean="0"/>
              <a:t>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BFAE3C-9D31-A74F-986B-B5F79CF814E0}" type="slidenum">
              <a:rPr lang="en-US" smtClean="0"/>
              <a:t>‹#›</a:t>
            </a:fld>
            <a:endParaRPr lang="en-US"/>
          </a:p>
        </p:txBody>
      </p:sp>
    </p:spTree>
    <p:extLst>
      <p:ext uri="{BB962C8B-B14F-4D97-AF65-F5344CB8AC3E}">
        <p14:creationId xmlns:p14="http://schemas.microsoft.com/office/powerpoint/2010/main" val="3707151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fld id="{FF0F29FB-73AE-2E45-A3C5-B018C317EA61}" type="slidenum">
              <a:rPr lang="en-US" smtClean="0"/>
              <a:t>1</a:t>
            </a:fld>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a:t>
            </a:fld>
            <a:endParaRPr lang="en-US"/>
          </a:p>
        </p:txBody>
      </p:sp>
    </p:spTree>
    <p:extLst>
      <p:ext uri="{BB962C8B-B14F-4D97-AF65-F5344CB8AC3E}">
        <p14:creationId xmlns:p14="http://schemas.microsoft.com/office/powerpoint/2010/main" val="892141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D4934-E0FF-E5E5-0999-AB196DFD8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850CF-99E8-1FE4-8BAA-49978CD0F5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D0135-2EAC-6EDF-3B9A-01E654AF86BB}"/>
              </a:ext>
            </a:extLst>
          </p:cNvPr>
          <p:cNvSpPr>
            <a:spLocks noGrp="1"/>
          </p:cNvSpPr>
          <p:nvPr>
            <p:ph type="body" idx="1"/>
          </p:nvPr>
        </p:nvSpPr>
        <p:spPr/>
        <p:txBody>
          <a:bodyPr/>
          <a:lstStyle/>
          <a:p>
            <a:r>
              <a:rPr lang="en-US" dirty="0"/>
              <a:t>Let me explain why a controller based on low pass-filtered historic measurements and steady-state conditions is a problem. Take this 3-turbine wind farm with a westerly freestream wind speed of 7m/s. </a:t>
            </a:r>
          </a:p>
          <a:p>
            <a:endParaRPr lang="en-US" dirty="0"/>
          </a:p>
          <a:p>
            <a:r>
              <a:rPr lang="en-US" dirty="0"/>
              <a:t>First event: [click] the wind speed or direction at the most upstream turbine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event: [click] this causes that turbine to change its yaw angle (gamma), either based on Greedy control or LUT control. For this wind speed and direction, t</a:t>
            </a:r>
            <a:r>
              <a:rPr lang="en-US" b="0" i="0" u="none" strike="noStrike" dirty="0">
                <a:solidFill>
                  <a:srgbClr val="1F1F1F"/>
                </a:solidFill>
                <a:effectLst/>
                <a:latin typeface="ElsevierGulliver"/>
              </a:rPr>
              <a:t>he optimized lookup table yaw offsets are 30deg, 30deg, and 0deg, to [click] steer the wake away from the downstream turbines and boost their power output, at the expense of lowering the power of this offset turbine.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Let's just consider the yawing of this first turbine. At a yawing rate of 0.3 deg/s, it will take it [click] 100 seconds to reach yaw offset of 30 deg. A lot can happen in terms of wind direction changes in 100 seconds, and yawing based on previous measurements doesn’t take this variability into consideration. Additional delays are introduced by the low pass filtering AND the thresholding operation.</a:t>
            </a:r>
          </a:p>
          <a:p>
            <a:endParaRPr lang="en-US" dirty="0"/>
          </a:p>
          <a:p>
            <a:r>
              <a:rPr lang="en-US" dirty="0"/>
              <a:t>Now these changes, of wind speed, wind direction, and upstream yaw angle, will change the wake behind this turbine, but wakes move slowly, at approximately the speed of the wind, so 7m/s in this case. This means that the second turbine will not experience the effects of this deflected wake until [click] 90 seconds later, when its power will begin to increase [click], and the third turbine will not experience the effects until [click] 180 seconds later, when its power will begin to increase [click]. “Steady-state” refers to the conditions at each turbine once the wake resulting from upstream changes has propagated downstream, but as you can see, this takes a while, and optimizing yaw offsets for steady-state conditions is not realistic.</a:t>
            </a:r>
          </a:p>
          <a:p>
            <a:endParaRPr lang="en-US" dirty="0"/>
          </a:p>
        </p:txBody>
      </p:sp>
      <p:sp>
        <p:nvSpPr>
          <p:cNvPr id="4" name="Slide Number Placeholder 3">
            <a:extLst>
              <a:ext uri="{FF2B5EF4-FFF2-40B4-BE49-F238E27FC236}">
                <a16:creationId xmlns:a16="http://schemas.microsoft.com/office/drawing/2014/main" id="{CEBE5AB6-A5A4-864D-B87C-853E9A3D149D}"/>
              </a:ext>
            </a:extLst>
          </p:cNvPr>
          <p:cNvSpPr>
            <a:spLocks noGrp="1"/>
          </p:cNvSpPr>
          <p:nvPr>
            <p:ph type="sldNum" sz="quarter" idx="5"/>
          </p:nvPr>
        </p:nvSpPr>
        <p:spPr/>
        <p:txBody>
          <a:bodyPr/>
          <a:lstStyle/>
          <a:p>
            <a:fld id="{3EBFAE3C-9D31-A74F-986B-B5F79CF814E0}" type="slidenum">
              <a:rPr lang="en-US" smtClean="0"/>
              <a:t>10</a:t>
            </a:fld>
            <a:endParaRPr lang="en-US"/>
          </a:p>
        </p:txBody>
      </p:sp>
    </p:spTree>
    <p:extLst>
      <p:ext uri="{BB962C8B-B14F-4D97-AF65-F5344CB8AC3E}">
        <p14:creationId xmlns:p14="http://schemas.microsoft.com/office/powerpoint/2010/main" val="9319148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104</a:t>
            </a:fld>
            <a:endParaRPr lang="en-US"/>
          </a:p>
        </p:txBody>
      </p:sp>
    </p:spTree>
    <p:extLst>
      <p:ext uri="{BB962C8B-B14F-4D97-AF65-F5344CB8AC3E}">
        <p14:creationId xmlns:p14="http://schemas.microsoft.com/office/powerpoint/2010/main" val="7468114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105</a:t>
            </a:fld>
            <a:endParaRPr lang="en-US"/>
          </a:p>
        </p:txBody>
      </p:sp>
    </p:spTree>
    <p:extLst>
      <p:ext uri="{BB962C8B-B14F-4D97-AF65-F5344CB8AC3E}">
        <p14:creationId xmlns:p14="http://schemas.microsoft.com/office/powerpoint/2010/main" val="5723434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This is by no means a new problem, and so there are a number of published approaches to solving it: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There are physical models – we can </a:t>
            </a:r>
            <a:r>
              <a:rPr lang="en-US" sz="1800" dirty="0">
                <a:effectLst/>
                <a:latin typeface="URWPalladioL"/>
              </a:rPr>
              <a:t>use weather forecast data and geographical environment information to establish mathematical equations and makes predictions by describing the physical process of wind evolution. However, physical modeling has high complexity and requires a large amount of detailed information. It is suitable only </a:t>
            </a:r>
            <a:r>
              <a:rPr lang="en-US" sz="1800">
                <a:effectLst/>
                <a:latin typeface="URWPalladioL"/>
              </a:rPr>
              <a:t>for longer-term prediction (hours to days), </a:t>
            </a:r>
            <a:r>
              <a:rPr lang="en-US" sz="1800" dirty="0">
                <a:effectLst/>
                <a:latin typeface="URWPalladioL"/>
              </a:rPr>
              <a:t>and its application in short-term prediction is limited.</a:t>
            </a:r>
            <a:endParaRPr lang="en-US"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There is also the use of preview measurements from upstream sensors, which may not generalize well to downstream locations.</a:t>
            </a:r>
          </a:p>
          <a:p>
            <a:pPr marL="285750" indent="-285750">
              <a:buFont typeface="Courier New" panose="02070309020205020404" pitchFamily="49" charset="0"/>
              <a:buChar char="o"/>
            </a:pPr>
            <a:endParaRPr lang="en-US" dirty="0"/>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There are many statistical methods - </a:t>
            </a:r>
            <a:r>
              <a:rPr lang="en-US" sz="1800" dirty="0">
                <a:effectLst/>
                <a:latin typeface="URWPalladioL"/>
              </a:rPr>
              <a:t>using historical data to establish mathematical relationships between inputs and predicted values, which are very suitable for short-term predictions. Some examples are persistence, SVMs, ARIMA, f-ARIMA, Kalman filtering and interpolation. However, the statistical model assumes that the time series is modeled in a linear form and cannot effectively handle the nonlinear functions. Feature engineering based on domain knowledge and data </a:t>
            </a:r>
            <a:r>
              <a:rPr lang="en-US" sz="1800" dirty="0" err="1">
                <a:effectLst/>
                <a:latin typeface="URWPalladioL"/>
              </a:rPr>
              <a:t>analysisbecomes</a:t>
            </a:r>
            <a:r>
              <a:rPr lang="en-US" sz="1800" dirty="0">
                <a:effectLst/>
                <a:latin typeface="URWPalladioL"/>
              </a:rPr>
              <a:t> very important.</a:t>
            </a:r>
            <a:endParaRPr lang="en-US"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Neural networks on the other hand, obey the “universal approximation theorem”, so in theory, if you can construct an architecture that allows the weights in a neural network to pay attention to the correlations you care about e.g. spatial, temporal, then with enough data and compute power it should be able to capture even the most complex nonlinear relationships for multivariate systems. I want to emphasize here that it is the recurrent neural network and transformer architectures that I have been working with to solve this problem.</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Finally, hybrid system combine modules for preprocessing, parameter tuning, and learning or modeling components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106</a:t>
            </a:fld>
            <a:endParaRPr lang="en-US"/>
          </a:p>
        </p:txBody>
      </p:sp>
    </p:spTree>
    <p:extLst>
      <p:ext uri="{BB962C8B-B14F-4D97-AF65-F5344CB8AC3E}">
        <p14:creationId xmlns:p14="http://schemas.microsoft.com/office/powerpoint/2010/main" val="18803810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 modeling has been tackled in a number of ways in research, including [click] CFD (Simulator </a:t>
            </a:r>
            <a:r>
              <a:rPr lang="en-US" dirty="0" err="1"/>
              <a:t>fOr</a:t>
            </a:r>
            <a:r>
              <a:rPr lang="en-US" dirty="0"/>
              <a:t> Wind Farm Applications), [click] the steady-state analytical models available in FLORIS, [click] a dynamic implementation of some of these analytical models in </a:t>
            </a:r>
            <a:r>
              <a:rPr lang="en-US" dirty="0" err="1"/>
              <a:t>FLORIDyn</a:t>
            </a:r>
            <a:r>
              <a:rPr lang="en-US" dirty="0"/>
              <a:t>, [click] neural network reconstruction (physics in formed neural networks), and [click] more lightweight methods such as the one I implemented, Gaussian process regression.</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107</a:t>
            </a:fld>
            <a:endParaRPr lang="en-US"/>
          </a:p>
        </p:txBody>
      </p:sp>
    </p:spTree>
    <p:extLst>
      <p:ext uri="{BB962C8B-B14F-4D97-AF65-F5344CB8AC3E}">
        <p14:creationId xmlns:p14="http://schemas.microsoft.com/office/powerpoint/2010/main" val="2085460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D5FE1-6ACC-A20B-99C0-9DDD5D192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A79BA-55B7-121C-1D36-965FECB07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96D00-ED5E-D6E1-ACFE-851002AACB4A}"/>
              </a:ext>
            </a:extLst>
          </p:cNvPr>
          <p:cNvSpPr>
            <a:spLocks noGrp="1"/>
          </p:cNvSpPr>
          <p:nvPr>
            <p:ph type="body" idx="1"/>
          </p:nvPr>
        </p:nvSpPr>
        <p:spPr/>
        <p:txBody>
          <a:bodyPr/>
          <a:lstStyle/>
          <a:p>
            <a:r>
              <a:rPr lang="en-US" dirty="0"/>
              <a:t>There are a few important but unknown signals that impede our noble quest to yaw turbines in a globally optimal fashion.</a:t>
            </a:r>
          </a:p>
          <a:p>
            <a:endParaRPr lang="en-US" dirty="0"/>
          </a:p>
          <a:p>
            <a:r>
              <a:rPr lang="en-US" dirty="0"/>
              <a:t>a) We don’t know what the incoming wind direction or speed will be in the coming minutes</a:t>
            </a:r>
          </a:p>
          <a:p>
            <a:r>
              <a:rPr lang="en-US" dirty="0"/>
              <a:t>b) It is infamously hard to model how the the wind speed and direction experienced, and power generated by, downstream turbines will change for changing upstream turbine yaw angles. On one hand we have analytical steady-state models, which are implemented in the NREL toolbox FLORIS (</a:t>
            </a:r>
            <a:r>
              <a:rPr lang="en-US" b="0" i="0" u="none" strike="noStrike" dirty="0" err="1">
                <a:solidFill>
                  <a:srgbClr val="040C28"/>
                </a:solidFill>
                <a:effectLst/>
                <a:latin typeface="Google Sans"/>
              </a:rPr>
              <a:t>FLOw</a:t>
            </a:r>
            <a:r>
              <a:rPr lang="en-US" b="0" i="0" u="none" strike="noStrike" dirty="0">
                <a:solidFill>
                  <a:srgbClr val="040C28"/>
                </a:solidFill>
                <a:effectLst/>
                <a:latin typeface="Google Sans"/>
              </a:rPr>
              <a:t> Redirection and Induction in Steady State</a:t>
            </a:r>
            <a:r>
              <a:rPr lang="en-US" b="0" i="0" u="none" strike="noStrike" dirty="0">
                <a:solidFill>
                  <a:srgbClr val="1F1F1F"/>
                </a:solidFill>
                <a:effectLst/>
                <a:latin typeface="Google Sans"/>
              </a:rPr>
              <a:t>)</a:t>
            </a:r>
            <a:r>
              <a:rPr lang="en-US" dirty="0"/>
              <a:t>, and which tend to be less accurate but computationally efficient, on the other hand we have LES simulations which are more accurate but very slow to compute.</a:t>
            </a:r>
          </a:p>
        </p:txBody>
      </p:sp>
      <p:sp>
        <p:nvSpPr>
          <p:cNvPr id="4" name="Slide Number Placeholder 3">
            <a:extLst>
              <a:ext uri="{FF2B5EF4-FFF2-40B4-BE49-F238E27FC236}">
                <a16:creationId xmlns:a16="http://schemas.microsoft.com/office/drawing/2014/main" id="{3393291C-DA42-5372-18B6-2CDEAB38FE89}"/>
              </a:ext>
            </a:extLst>
          </p:cNvPr>
          <p:cNvSpPr>
            <a:spLocks noGrp="1"/>
          </p:cNvSpPr>
          <p:nvPr>
            <p:ph type="sldNum" sz="quarter" idx="5"/>
          </p:nvPr>
        </p:nvSpPr>
        <p:spPr/>
        <p:txBody>
          <a:bodyPr/>
          <a:lstStyle/>
          <a:p>
            <a:fld id="{3EBFAE3C-9D31-A74F-986B-B5F79CF814E0}" type="slidenum">
              <a:rPr lang="en-US" smtClean="0"/>
              <a:t>11</a:t>
            </a:fld>
            <a:endParaRPr lang="en-US"/>
          </a:p>
        </p:txBody>
      </p:sp>
    </p:spTree>
    <p:extLst>
      <p:ext uri="{BB962C8B-B14F-4D97-AF65-F5344CB8AC3E}">
        <p14:creationId xmlns:p14="http://schemas.microsoft.com/office/powerpoint/2010/main" val="399007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A7A14-D712-1925-E81A-82E59C7E8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947F0-8205-0A1F-2E1A-709762B33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D1517A-AE29-3B17-1BE6-BBF525525A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alternative, more harmonious control approach would be to have …</a:t>
            </a:r>
          </a:p>
          <a:p>
            <a:endParaRPr lang="en-US" dirty="0"/>
          </a:p>
          <a:p>
            <a:r>
              <a:rPr lang="en-US" dirty="0"/>
              <a:t>To make sure I’m keeping your expectations in check – I haven’t figured all of this out yet and am unlikely to so before graduation, but I’m trying to make a dent in it.</a:t>
            </a:r>
          </a:p>
          <a:p>
            <a:endParaRPr lang="en-US" dirty="0"/>
          </a:p>
          <a:p>
            <a:r>
              <a:rPr lang="en-US" dirty="0"/>
              <a:t>Sounds like.... [click] model predictive control could be a candidate solution, but for this, as the name might suggest, .... [click]  we need a model describing how the wind and the control actions of the turbines influence the wake inside the farm for some future horizon, AND, it would be really helpful to have an estimate of what the wind will do over that future horizon too.</a:t>
            </a:r>
          </a:p>
          <a:p>
            <a:endParaRPr lang="en-US" dirty="0"/>
          </a:p>
          <a:p>
            <a:endParaRPr lang="en-US" dirty="0"/>
          </a:p>
        </p:txBody>
      </p:sp>
      <p:sp>
        <p:nvSpPr>
          <p:cNvPr id="4" name="Slide Number Placeholder 3">
            <a:extLst>
              <a:ext uri="{FF2B5EF4-FFF2-40B4-BE49-F238E27FC236}">
                <a16:creationId xmlns:a16="http://schemas.microsoft.com/office/drawing/2014/main" id="{B52FCD8D-0DD0-96E6-4C6F-0B23B5BCCC60}"/>
              </a:ext>
            </a:extLst>
          </p:cNvPr>
          <p:cNvSpPr>
            <a:spLocks noGrp="1"/>
          </p:cNvSpPr>
          <p:nvPr>
            <p:ph type="sldNum" sz="quarter" idx="5"/>
          </p:nvPr>
        </p:nvSpPr>
        <p:spPr/>
        <p:txBody>
          <a:bodyPr/>
          <a:lstStyle/>
          <a:p>
            <a:fld id="{3EBFAE3C-9D31-A74F-986B-B5F79CF814E0}" type="slidenum">
              <a:rPr lang="en-US" smtClean="0"/>
              <a:t>12</a:t>
            </a:fld>
            <a:endParaRPr lang="en-US"/>
          </a:p>
        </p:txBody>
      </p:sp>
    </p:spTree>
    <p:extLst>
      <p:ext uri="{BB962C8B-B14F-4D97-AF65-F5344CB8AC3E}">
        <p14:creationId xmlns:p14="http://schemas.microsoft.com/office/powerpoint/2010/main" val="3165619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 few pendulum swings to-and-fro along this spectrum, my goals are presently, and until the end of my PhD, situated right in the middle (as I've defined it, conveniently enough) – to create a controller for wind farms that is augmented with a ML-forecasted preview of the wind direction, and a ML-model of the wake influence within the farm.</a:t>
            </a:r>
          </a:p>
          <a:p>
            <a:endParaRPr lang="en-US" dirty="0"/>
          </a:p>
          <a:p>
            <a:r>
              <a:rPr lang="en-US" dirty="0"/>
              <a:t>The second journal paper I submitted was a an effort to try to realize a version of this ideal controller with model predictive control. I tested incorporating several different previews of the wind including a stochastic Gaussian preview, as well as persistence, and a perfect preview. </a:t>
            </a:r>
          </a:p>
        </p:txBody>
      </p:sp>
      <p:sp>
        <p:nvSpPr>
          <p:cNvPr id="4" name="Slide Number Placeholder 3"/>
          <p:cNvSpPr>
            <a:spLocks noGrp="1"/>
          </p:cNvSpPr>
          <p:nvPr>
            <p:ph type="sldNum" sz="quarter" idx="5"/>
          </p:nvPr>
        </p:nvSpPr>
        <p:spPr/>
        <p:txBody>
          <a:bodyPr/>
          <a:lstStyle/>
          <a:p>
            <a:fld id="{3EBFAE3C-9D31-A74F-986B-B5F79CF814E0}" type="slidenum">
              <a:rPr lang="en-US" smtClean="0"/>
              <a:t>13</a:t>
            </a:fld>
            <a:endParaRPr lang="en-US"/>
          </a:p>
        </p:txBody>
      </p:sp>
    </p:spTree>
    <p:extLst>
      <p:ext uri="{BB962C8B-B14F-4D97-AF65-F5344CB8AC3E}">
        <p14:creationId xmlns:p14="http://schemas.microsoft.com/office/powerpoint/2010/main" val="664050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my MPC framework and the optimal control problem solved. </a:t>
            </a:r>
          </a:p>
          <a:p>
            <a:endParaRPr lang="en-US" dirty="0"/>
          </a:p>
          <a:p>
            <a:r>
              <a:rPr lang="en-US" dirty="0"/>
              <a:t>We have a solver which reads in the stochastic preview of the freestream wind magnitude and direction [click], these are the stochastic disturbances, w, as well as [click] measurements of the current turbine yaw setpoints, these are the states, zeta or x. </a:t>
            </a:r>
          </a:p>
          <a:p>
            <a:endParaRPr lang="en-US" dirty="0"/>
          </a:p>
          <a:p>
            <a:r>
              <a:rPr lang="en-US" dirty="0"/>
              <a:t>We provide this solver with a [click] model of how we expect those yaw setpoints to vary with time and the power outputs that results from a set of yaw setpoints and wind conditions, these are the dynamical system model and output function, respectively. </a:t>
            </a:r>
          </a:p>
          <a:p>
            <a:endParaRPr lang="en-US" dirty="0"/>
          </a:p>
          <a:p>
            <a:r>
              <a:rPr lang="en-US" dirty="0"/>
              <a:t>We also provide the solver with [click] cost function, and the [click] probabilistic constraints on the yaw setpoints. </a:t>
            </a:r>
          </a:p>
          <a:p>
            <a:endParaRPr lang="en-US" dirty="0"/>
          </a:p>
          <a:p>
            <a:r>
              <a:rPr lang="en-US" dirty="0"/>
              <a:t>This solver then solves the optimal control problem on the right, and outputs the [click] best changes to make to the turbine yaw setpoints, these are the control inputs, u.</a:t>
            </a:r>
          </a:p>
          <a:p>
            <a:endParaRPr lang="en-US" dirty="0"/>
          </a:p>
          <a:p>
            <a:r>
              <a:rPr lang="en-US" dirty="0"/>
              <a:t>I’ll break each of these lines down in the next few slides.</a:t>
            </a:r>
          </a:p>
        </p:txBody>
      </p:sp>
      <p:sp>
        <p:nvSpPr>
          <p:cNvPr id="4" name="Slide Number Placeholder 3"/>
          <p:cNvSpPr>
            <a:spLocks noGrp="1"/>
          </p:cNvSpPr>
          <p:nvPr>
            <p:ph type="sldNum" sz="quarter" idx="5"/>
          </p:nvPr>
        </p:nvSpPr>
        <p:spPr/>
        <p:txBody>
          <a:bodyPr/>
          <a:lstStyle/>
          <a:p>
            <a:fld id="{3EBFAE3C-9D31-A74F-986B-B5F79CF814E0}" type="slidenum">
              <a:rPr lang="en-US" smtClean="0"/>
              <a:t>14</a:t>
            </a:fld>
            <a:endParaRPr lang="en-US"/>
          </a:p>
        </p:txBody>
      </p:sp>
    </p:spTree>
    <p:extLst>
      <p:ext uri="{BB962C8B-B14F-4D97-AF65-F5344CB8AC3E}">
        <p14:creationId xmlns:p14="http://schemas.microsoft.com/office/powerpoint/2010/main" val="290482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0A4F0-480E-5251-C4D5-14C5F1CC6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B9906-1897-ADF5-6A0C-5D6D7449B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CE683-2572-0EDA-A3E8-BB6D0C5EAC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good news is that we did actually achieve superior farm power  of 2.6% compared to the LUT approach, and even better for a perfect preview. These numbers are significant by industry standards. This motivated me to create a a true forecast of the wind experienced by downstream turbines or the power generated by them to transform this into a complete ML-augmented controller, to try and get closer to this perfect preview effect, short of employing divination.</a:t>
            </a:r>
          </a:p>
          <a:p>
            <a:endParaRPr lang="en-US" dirty="0"/>
          </a:p>
        </p:txBody>
      </p:sp>
      <p:sp>
        <p:nvSpPr>
          <p:cNvPr id="4" name="Slide Number Placeholder 3">
            <a:extLst>
              <a:ext uri="{FF2B5EF4-FFF2-40B4-BE49-F238E27FC236}">
                <a16:creationId xmlns:a16="http://schemas.microsoft.com/office/drawing/2014/main" id="{96503DFB-0F14-C96E-5F7E-D4898D2D2E90}"/>
              </a:ext>
            </a:extLst>
          </p:cNvPr>
          <p:cNvSpPr>
            <a:spLocks noGrp="1"/>
          </p:cNvSpPr>
          <p:nvPr>
            <p:ph type="sldNum" sz="quarter" idx="5"/>
          </p:nvPr>
        </p:nvSpPr>
        <p:spPr/>
        <p:txBody>
          <a:bodyPr/>
          <a:lstStyle/>
          <a:p>
            <a:fld id="{3EBFAE3C-9D31-A74F-986B-B5F79CF814E0}" type="slidenum">
              <a:rPr lang="en-US" smtClean="0"/>
              <a:t>15</a:t>
            </a:fld>
            <a:endParaRPr lang="en-US"/>
          </a:p>
        </p:txBody>
      </p:sp>
    </p:spTree>
    <p:extLst>
      <p:ext uri="{BB962C8B-B14F-4D97-AF65-F5344CB8AC3E}">
        <p14:creationId xmlns:p14="http://schemas.microsoft.com/office/powerpoint/2010/main" val="292387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next part of my presentation, I’ll give an overview of this forecasting project I’ve bene engrossed in since my comprehensive exam.</a:t>
            </a:r>
          </a:p>
        </p:txBody>
      </p:sp>
      <p:sp>
        <p:nvSpPr>
          <p:cNvPr id="4" name="Slide Number Placeholder 3"/>
          <p:cNvSpPr>
            <a:spLocks noGrp="1"/>
          </p:cNvSpPr>
          <p:nvPr>
            <p:ph type="sldNum" sz="quarter" idx="5"/>
          </p:nvPr>
        </p:nvSpPr>
        <p:spPr/>
        <p:txBody>
          <a:bodyPr/>
          <a:lstStyle/>
          <a:p>
            <a:fld id="{3EBFAE3C-9D31-A74F-986B-B5F79CF814E0}" type="slidenum">
              <a:rPr lang="en-US" smtClean="0"/>
              <a:t>16</a:t>
            </a:fld>
            <a:endParaRPr lang="en-US"/>
          </a:p>
        </p:txBody>
      </p:sp>
    </p:spTree>
    <p:extLst>
      <p:ext uri="{BB962C8B-B14F-4D97-AF65-F5344CB8AC3E}">
        <p14:creationId xmlns:p14="http://schemas.microsoft.com/office/powerpoint/2010/main" val="201835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hoping to submit to the IFAC Engineering Applications of Artificial Intelligence journal shortly, as soon as I figure out how to cut this eyesore of an abstract to a half the size.</a:t>
            </a:r>
          </a:p>
        </p:txBody>
      </p:sp>
      <p:sp>
        <p:nvSpPr>
          <p:cNvPr id="4" name="Slide Number Placeholder 3"/>
          <p:cNvSpPr>
            <a:spLocks noGrp="1"/>
          </p:cNvSpPr>
          <p:nvPr>
            <p:ph type="sldNum" sz="quarter" idx="5"/>
          </p:nvPr>
        </p:nvSpPr>
        <p:spPr/>
        <p:txBody>
          <a:bodyPr/>
          <a:lstStyle/>
          <a:p>
            <a:fld id="{3EBFAE3C-9D31-A74F-986B-B5F79CF814E0}" type="slidenum">
              <a:rPr lang="en-US" smtClean="0"/>
              <a:t>17</a:t>
            </a:fld>
            <a:endParaRPr lang="en-US"/>
          </a:p>
        </p:txBody>
      </p:sp>
    </p:spTree>
    <p:extLst>
      <p:ext uri="{BB962C8B-B14F-4D97-AF65-F5344CB8AC3E}">
        <p14:creationId xmlns:p14="http://schemas.microsoft.com/office/powerpoint/2010/main" val="2373009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motivation for this project is two-fold… firstly that of time-series forecasting of the wind disturbance. The lookup table yaw control shown in this time-series is slow, remember 100 seconds for 30 degrees of change, so when control actions are determined based on low-pass filtered wind directions, by the time the turbines reach those setpoints they may well be far from optimal.</a:t>
            </a:r>
          </a:p>
          <a:p>
            <a:endParaRPr lang="en-US" dirty="0"/>
          </a:p>
          <a:p>
            <a:r>
              <a:rPr lang="en-US" dirty="0"/>
              <a:t>The forecasting problem is that of [click] predicting a disturbance, w, in our case the horizontal and vertical wind speed components, over some future control horizon, from the current time, t0, to the end of the prediction horizon, capital T, GIVEN, the historic measurements of the wind since the first time step 1</a:t>
            </a:r>
          </a:p>
        </p:txBody>
      </p:sp>
      <p:sp>
        <p:nvSpPr>
          <p:cNvPr id="4" name="Slide Number Placeholder 3"/>
          <p:cNvSpPr>
            <a:spLocks noGrp="1"/>
          </p:cNvSpPr>
          <p:nvPr>
            <p:ph type="sldNum" sz="quarter" idx="5"/>
          </p:nvPr>
        </p:nvSpPr>
        <p:spPr/>
        <p:txBody>
          <a:bodyPr/>
          <a:lstStyle/>
          <a:p>
            <a:fld id="{3EBFAE3C-9D31-A74F-986B-B5F79CF814E0}" type="slidenum">
              <a:rPr lang="en-US" smtClean="0"/>
              <a:t>18</a:t>
            </a:fld>
            <a:endParaRPr lang="en-US"/>
          </a:p>
        </p:txBody>
      </p:sp>
    </p:spTree>
    <p:extLst>
      <p:ext uri="{BB962C8B-B14F-4D97-AF65-F5344CB8AC3E}">
        <p14:creationId xmlns:p14="http://schemas.microsoft.com/office/powerpoint/2010/main" val="3916311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the problem I’m interested in, is that of modeling how changes in yaw setpoints of upstream turbines will influence the wind speed and direction experienced by downstream turbines.</a:t>
            </a:r>
          </a:p>
          <a:p>
            <a:endParaRPr lang="en-US" dirty="0"/>
          </a:p>
          <a:p>
            <a:r>
              <a:rPr lang="en-US" dirty="0"/>
              <a:t>This “wake effect modeling” problem is that of [click] learning the function, g, to model the outputs, y, for example the </a:t>
            </a:r>
            <a:r>
              <a:rPr lang="en-US"/>
              <a:t>turbine powers/wind speeds/wind directions, </a:t>
            </a:r>
            <a:r>
              <a:rPr lang="en-US" dirty="0"/>
              <a:t>as a function of system states, x, control inputs, u, disturbances, w, given the measurement noise, n.</a:t>
            </a:r>
          </a:p>
        </p:txBody>
      </p:sp>
      <p:sp>
        <p:nvSpPr>
          <p:cNvPr id="4" name="Slide Number Placeholder 3"/>
          <p:cNvSpPr>
            <a:spLocks noGrp="1"/>
          </p:cNvSpPr>
          <p:nvPr>
            <p:ph type="sldNum" sz="quarter" idx="5"/>
          </p:nvPr>
        </p:nvSpPr>
        <p:spPr/>
        <p:txBody>
          <a:bodyPr/>
          <a:lstStyle/>
          <a:p>
            <a:fld id="{3EBFAE3C-9D31-A74F-986B-B5F79CF814E0}" type="slidenum">
              <a:rPr lang="en-US" smtClean="0"/>
              <a:t>19</a:t>
            </a:fld>
            <a:endParaRPr lang="en-US"/>
          </a:p>
        </p:txBody>
      </p:sp>
    </p:spTree>
    <p:extLst>
      <p:ext uri="{BB962C8B-B14F-4D97-AF65-F5344CB8AC3E}">
        <p14:creationId xmlns:p14="http://schemas.microsoft.com/office/powerpoint/2010/main" val="422229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describe the kind of wind farm control methodology I’d like to see developed and implemented and why I think this method could be better than the benchmarks.</a:t>
            </a:r>
          </a:p>
          <a:p>
            <a:endParaRPr lang="en-US" dirty="0"/>
          </a:p>
          <a:p>
            <a:r>
              <a:rPr lang="en-US" dirty="0"/>
              <a:t>Then I’ll give a highlights reel of what I presented  at my comprehensive exam, what I promised I would do and the research I have actually accomplished since that I believe contributes to that ideal wind farm controller.</a:t>
            </a:r>
          </a:p>
          <a:p>
            <a:endParaRPr lang="en-US" dirty="0"/>
          </a:p>
          <a:p>
            <a:r>
              <a:rPr lang="en-US" dirty="0"/>
              <a:t>And finally I’ll provide some insights gleaned from not only research, but from the interactions I’ve had with people in the wind energy industry over the latter half of my doctorate, and the outlook I’ve developed on the research we do as a result.</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2</a:t>
            </a:fld>
            <a:endParaRPr lang="en-US"/>
          </a:p>
        </p:txBody>
      </p:sp>
    </p:spTree>
    <p:extLst>
      <p:ext uri="{BB962C8B-B14F-4D97-AF65-F5344CB8AC3E}">
        <p14:creationId xmlns:p14="http://schemas.microsoft.com/office/powerpoint/2010/main" val="1912193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3B586-5272-5694-35C3-B7CB3B35C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0BB68-7A05-86BA-42F0-1C771414A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AAB16-29A6-0372-A99B-1F59DA76F477}"/>
              </a:ext>
            </a:extLst>
          </p:cNvPr>
          <p:cNvSpPr>
            <a:spLocks noGrp="1"/>
          </p:cNvSpPr>
          <p:nvPr>
            <p:ph type="body" idx="1"/>
          </p:nvPr>
        </p:nvSpPr>
        <p:spPr/>
        <p:txBody>
          <a:bodyPr/>
          <a:lstStyle/>
          <a:p>
            <a:r>
              <a:rPr lang="en-US" b="0" i="0" u="none" strike="noStrike" dirty="0">
                <a:solidFill>
                  <a:srgbClr val="1F1F1F"/>
                </a:solidFill>
                <a:effectLst/>
                <a:latin typeface="ElsevierGulliver"/>
              </a:rPr>
              <a:t>I made this plot to illustrate what existing works in the space of applying deep learning to forecasting for wind energy, have focused on, in terms of the time steps they make predictions for on the x-axis, and the target variables they model on the y axis.</a:t>
            </a: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As you can see, a lot of emphasis has been given to farm-level or single point measurements: the total power produced by a farm or the wind speed measured at a single station. There have been some works on forecasting individual turbine wind speeds and powers, with two including the influence of variable yaw angles, but all of these make predictions on a time scale of 10+ minutes, and very few quantify the uncertainty in the predictions.</a:t>
            </a: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With my continuing work, the goal is to focus on turbine-level wind predictions on time scales that are useful for controls with uncertainty quantification.</a:t>
            </a:r>
          </a:p>
        </p:txBody>
      </p:sp>
      <p:sp>
        <p:nvSpPr>
          <p:cNvPr id="4" name="Slide Number Placeholder 3">
            <a:extLst>
              <a:ext uri="{FF2B5EF4-FFF2-40B4-BE49-F238E27FC236}">
                <a16:creationId xmlns:a16="http://schemas.microsoft.com/office/drawing/2014/main" id="{1C96E962-9FAC-641B-BA9E-EE0B2FD0C05F}"/>
              </a:ext>
            </a:extLst>
          </p:cNvPr>
          <p:cNvSpPr>
            <a:spLocks noGrp="1"/>
          </p:cNvSpPr>
          <p:nvPr>
            <p:ph type="sldNum" sz="quarter" idx="5"/>
          </p:nvPr>
        </p:nvSpPr>
        <p:spPr/>
        <p:txBody>
          <a:bodyPr/>
          <a:lstStyle/>
          <a:p>
            <a:fld id="{3EBFAE3C-9D31-A74F-986B-B5F79CF814E0}" type="slidenum">
              <a:rPr lang="en-US" smtClean="0"/>
              <a:t>20</a:t>
            </a:fld>
            <a:endParaRPr lang="en-US"/>
          </a:p>
        </p:txBody>
      </p:sp>
    </p:spTree>
    <p:extLst>
      <p:ext uri="{BB962C8B-B14F-4D97-AF65-F5344CB8AC3E}">
        <p14:creationId xmlns:p14="http://schemas.microsoft.com/office/powerpoint/2010/main" val="34439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project is to create a [click], model, m, that will read in the [click] historic outputs of the turbine horizontal and vertical wind speed components from the initial time step to the current one, as well as the [click] control setpoints, and output a [click] multi-step, multivariate forecast of multiple turbines' horizontal and vertical wind speed components, which can then be used as a [click] forecast signal for a greedy controller of a lookup table controller.</a:t>
            </a:r>
          </a:p>
          <a:p>
            <a:endParaRPr lang="en-US" dirty="0"/>
          </a:p>
          <a:p>
            <a:r>
              <a:rPr lang="en-US" dirty="0"/>
              <a:t>Considering how many variables are involved here and the nonlinearity of the dynamics, deep learning [click] could be a good solution.</a:t>
            </a:r>
          </a:p>
        </p:txBody>
      </p:sp>
      <p:sp>
        <p:nvSpPr>
          <p:cNvPr id="4" name="Slide Number Placeholder 3"/>
          <p:cNvSpPr>
            <a:spLocks noGrp="1"/>
          </p:cNvSpPr>
          <p:nvPr>
            <p:ph type="sldNum" sz="quarter" idx="5"/>
          </p:nvPr>
        </p:nvSpPr>
        <p:spPr/>
        <p:txBody>
          <a:bodyPr/>
          <a:lstStyle/>
          <a:p>
            <a:fld id="{3EBFAE3C-9D31-A74F-986B-B5F79CF814E0}" type="slidenum">
              <a:rPr lang="en-US" smtClean="0"/>
              <a:t>21</a:t>
            </a:fld>
            <a:endParaRPr lang="en-US"/>
          </a:p>
        </p:txBody>
      </p:sp>
    </p:spTree>
    <p:extLst>
      <p:ext uri="{BB962C8B-B14F-4D97-AF65-F5344CB8AC3E}">
        <p14:creationId xmlns:p14="http://schemas.microsoft.com/office/powerpoint/2010/main" val="1620218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investigate the use of transformers, or attention-based encoder-decoder architectures for our models.</a:t>
            </a:r>
          </a:p>
          <a:p>
            <a:endParaRPr lang="en-US" dirty="0"/>
          </a:p>
          <a:p>
            <a:r>
              <a:rPr lang="en-US" dirty="0"/>
              <a:t>The data we have for training and validation is from the The American WAKE experiment, or AWAKEN, and covers 18months of wind turbine data with a 5 second sampling rate. We will need to process this data to account for outliers, missing data, offline turbines, and nacelle calibration, as well as normalization, and transformation of circular quantities such as wind directions and yaw angles.</a:t>
            </a:r>
          </a:p>
          <a:p>
            <a:endParaRPr lang="en-US" dirty="0"/>
          </a:p>
          <a:p>
            <a:r>
              <a:rPr lang="en-US" dirty="0"/>
              <a:t>The second layer is the spatiotemporal transformer architecture, where the spatiotemporal part will capture spatial correlations between measurements at different turbine locations, as well as temporal correlations between different time-steps.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layer required is one which can quantify the uncertainty in the predictions. In a controls context this can enable the controller to be more aggressive when the certainty is high, and more conservative otherwise.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this will come together to create an … which will predict the probability distribution of the outputs, y, over a prediction horizon, t0 to T, given the previous measurements, y, and control inputs, u.</a:t>
            </a:r>
          </a:p>
        </p:txBody>
      </p:sp>
      <p:sp>
        <p:nvSpPr>
          <p:cNvPr id="4" name="Slide Number Placeholder 3"/>
          <p:cNvSpPr>
            <a:spLocks noGrp="1"/>
          </p:cNvSpPr>
          <p:nvPr>
            <p:ph type="sldNum" sz="quarter" idx="5"/>
          </p:nvPr>
        </p:nvSpPr>
        <p:spPr/>
        <p:txBody>
          <a:bodyPr/>
          <a:lstStyle/>
          <a:p>
            <a:fld id="{3EBFAE3C-9D31-A74F-986B-B5F79CF814E0}" type="slidenum">
              <a:rPr lang="en-US" smtClean="0"/>
              <a:t>22</a:t>
            </a:fld>
            <a:endParaRPr lang="en-US"/>
          </a:p>
        </p:txBody>
      </p:sp>
    </p:spTree>
    <p:extLst>
      <p:ext uri="{BB962C8B-B14F-4D97-AF65-F5344CB8AC3E}">
        <p14:creationId xmlns:p14="http://schemas.microsoft.com/office/powerpoint/2010/main" val="1910280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initially wanted to incorporate forecasting into MPC as well, but I decided to limit the scope of the project to something more feasible, and with a paper that’s currently 25 pages long, that turned out to be a good idea.</a:t>
            </a:r>
          </a:p>
          <a:p>
            <a:endParaRPr lang="en-US" dirty="0"/>
          </a:p>
          <a:p>
            <a:r>
              <a:rPr lang="en-US" dirty="0"/>
              <a:t>This was the timeline I proposed at my comprehensive exam, and for any of who were skeptical that I could pull off a plan of such </a:t>
            </a:r>
            <a:r>
              <a:rPr lang="en-US" dirty="0" err="1"/>
              <a:t>impecable</a:t>
            </a:r>
            <a:r>
              <a:rPr lang="en-US" dirty="0"/>
              <a:t> formatting…</a:t>
            </a:r>
          </a:p>
        </p:txBody>
      </p:sp>
      <p:sp>
        <p:nvSpPr>
          <p:cNvPr id="4" name="Slide Number Placeholder 3"/>
          <p:cNvSpPr>
            <a:spLocks noGrp="1"/>
          </p:cNvSpPr>
          <p:nvPr>
            <p:ph type="sldNum" sz="quarter" idx="5"/>
          </p:nvPr>
        </p:nvSpPr>
        <p:spPr/>
        <p:txBody>
          <a:bodyPr/>
          <a:lstStyle/>
          <a:p>
            <a:fld id="{3EBFAE3C-9D31-A74F-986B-B5F79CF814E0}" type="slidenum">
              <a:rPr lang="en-US" smtClean="0"/>
              <a:t>23</a:t>
            </a:fld>
            <a:endParaRPr lang="en-US"/>
          </a:p>
        </p:txBody>
      </p:sp>
    </p:spTree>
    <p:extLst>
      <p:ext uri="{BB962C8B-B14F-4D97-AF65-F5344CB8AC3E}">
        <p14:creationId xmlns:p14="http://schemas.microsoft.com/office/powerpoint/2010/main" val="1654130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were absolutely right, I’ve coded more in the past 9 months than I ever have in my life, and the lovely linear progression I showed before was not meant to be.</a:t>
            </a:r>
          </a:p>
        </p:txBody>
      </p:sp>
      <p:sp>
        <p:nvSpPr>
          <p:cNvPr id="4" name="Slide Number Placeholder 3"/>
          <p:cNvSpPr>
            <a:spLocks noGrp="1"/>
          </p:cNvSpPr>
          <p:nvPr>
            <p:ph type="sldNum" sz="quarter" idx="5"/>
          </p:nvPr>
        </p:nvSpPr>
        <p:spPr/>
        <p:txBody>
          <a:bodyPr/>
          <a:lstStyle/>
          <a:p>
            <a:fld id="{3EBFAE3C-9D31-A74F-986B-B5F79CF814E0}" type="slidenum">
              <a:rPr lang="en-US" smtClean="0"/>
              <a:t>24</a:t>
            </a:fld>
            <a:endParaRPr lang="en-US"/>
          </a:p>
        </p:txBody>
      </p:sp>
    </p:spTree>
    <p:extLst>
      <p:ext uri="{BB962C8B-B14F-4D97-AF65-F5344CB8AC3E}">
        <p14:creationId xmlns:p14="http://schemas.microsoft.com/office/powerpoint/2010/main" val="1313733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didn’t have to do it alone. Over the course of this PhD I have developed the skill of roping people in.</a:t>
            </a:r>
          </a:p>
        </p:txBody>
      </p:sp>
      <p:sp>
        <p:nvSpPr>
          <p:cNvPr id="4" name="Slide Number Placeholder 3"/>
          <p:cNvSpPr>
            <a:spLocks noGrp="1"/>
          </p:cNvSpPr>
          <p:nvPr>
            <p:ph type="sldNum" sz="quarter" idx="5"/>
          </p:nvPr>
        </p:nvSpPr>
        <p:spPr/>
        <p:txBody>
          <a:bodyPr/>
          <a:lstStyle/>
          <a:p>
            <a:fld id="{3EBFAE3C-9D31-A74F-986B-B5F79CF814E0}" type="slidenum">
              <a:rPr lang="en-US" smtClean="0"/>
              <a:t>25</a:t>
            </a:fld>
            <a:endParaRPr lang="en-US"/>
          </a:p>
        </p:txBody>
      </p:sp>
    </p:spTree>
    <p:extLst>
      <p:ext uri="{BB962C8B-B14F-4D97-AF65-F5344CB8AC3E}">
        <p14:creationId xmlns:p14="http://schemas.microsoft.com/office/powerpoint/2010/main" val="3633225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was preprocessing. I was fortunate to have access to 28 months of 1Hz data from the operational King Plains wind farm in Oklahoma – 88 turbines of 2.8MW each. I think that this is a piece that is missing from many publications on forecasting rooted in CS – getting the data to a state where you can learn true relationships without the noise</a:t>
            </a:r>
          </a:p>
        </p:txBody>
      </p:sp>
      <p:sp>
        <p:nvSpPr>
          <p:cNvPr id="4" name="Slide Number Placeholder 3"/>
          <p:cNvSpPr>
            <a:spLocks noGrp="1"/>
          </p:cNvSpPr>
          <p:nvPr>
            <p:ph type="sldNum" sz="quarter" idx="5"/>
          </p:nvPr>
        </p:nvSpPr>
        <p:spPr/>
        <p:txBody>
          <a:bodyPr/>
          <a:lstStyle/>
          <a:p>
            <a:fld id="{3EBFAE3C-9D31-A74F-986B-B5F79CF814E0}" type="slidenum">
              <a:rPr lang="en-US" smtClean="0"/>
              <a:t>26</a:t>
            </a:fld>
            <a:endParaRPr lang="en-US"/>
          </a:p>
        </p:txBody>
      </p:sp>
    </p:spTree>
    <p:extLst>
      <p:ext uri="{BB962C8B-B14F-4D97-AF65-F5344CB8AC3E}">
        <p14:creationId xmlns:p14="http://schemas.microsoft.com/office/powerpoint/2010/main" val="417153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73445-1193-D615-974A-83FFBC882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67CF2-B4F7-5747-0EB1-072A5B03A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C6573-1AFD-7769-9218-86A3CCFFA952}"/>
              </a:ext>
            </a:extLst>
          </p:cNvPr>
          <p:cNvSpPr>
            <a:spLocks noGrp="1"/>
          </p:cNvSpPr>
          <p:nvPr>
            <p:ph type="body" idx="1"/>
          </p:nvPr>
        </p:nvSpPr>
        <p:spPr/>
        <p:txBody>
          <a:bodyPr/>
          <a:lstStyle/>
          <a:p>
            <a:r>
              <a:rPr lang="en-US" dirty="0"/>
              <a:t>I would be happy to get in the trenches of data preprocessing later, but for now here are some highlights – on the left we have the power curve filtering, where we exclude outliers that are an excessive deviation below the estimated power curve. In the interest of retaining as much information as possible, we didn’t exclude values above, which correspond to derated conditions, </a:t>
            </a:r>
            <a:r>
              <a:rPr lang="en-US" dirty="0" err="1"/>
              <a:t>bc</a:t>
            </a:r>
            <a:r>
              <a:rPr lang="en-US" dirty="0"/>
              <a:t> while the wind speed is affected by derating, we still consider it a valid measurement.</a:t>
            </a:r>
          </a:p>
          <a:p>
            <a:endParaRPr lang="en-US" dirty="0"/>
          </a:p>
          <a:p>
            <a:r>
              <a:rPr lang="en-US" dirty="0"/>
              <a:t>On the right we have the feature transform necessary to feed the machine learning models, because they don’t like circular measurements.</a:t>
            </a:r>
          </a:p>
        </p:txBody>
      </p:sp>
      <p:sp>
        <p:nvSpPr>
          <p:cNvPr id="4" name="Slide Number Placeholder 3">
            <a:extLst>
              <a:ext uri="{FF2B5EF4-FFF2-40B4-BE49-F238E27FC236}">
                <a16:creationId xmlns:a16="http://schemas.microsoft.com/office/drawing/2014/main" id="{A14D88E8-9182-5C1D-C9BB-5386E1EFC778}"/>
              </a:ext>
            </a:extLst>
          </p:cNvPr>
          <p:cNvSpPr>
            <a:spLocks noGrp="1"/>
          </p:cNvSpPr>
          <p:nvPr>
            <p:ph type="sldNum" sz="quarter" idx="5"/>
          </p:nvPr>
        </p:nvSpPr>
        <p:spPr/>
        <p:txBody>
          <a:bodyPr/>
          <a:lstStyle/>
          <a:p>
            <a:fld id="{3EBFAE3C-9D31-A74F-986B-B5F79CF814E0}" type="slidenum">
              <a:rPr lang="en-US" smtClean="0"/>
              <a:t>27</a:t>
            </a:fld>
            <a:endParaRPr lang="en-US"/>
          </a:p>
        </p:txBody>
      </p:sp>
    </p:spTree>
    <p:extLst>
      <p:ext uri="{BB962C8B-B14F-4D97-AF65-F5344CB8AC3E}">
        <p14:creationId xmlns:p14="http://schemas.microsoft.com/office/powerpoint/2010/main" val="1360347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approached one of my advisors at NREL, Cong, with my interest in using ML models for time series forecasting, he enlightened me to the fact that recurrent neural networks were out, and Transformers were in. So the ML models I experimented with are all based on this general architecture.</a:t>
            </a:r>
          </a:p>
        </p:txBody>
      </p:sp>
      <p:sp>
        <p:nvSpPr>
          <p:cNvPr id="4" name="Slide Number Placeholder 3"/>
          <p:cNvSpPr>
            <a:spLocks noGrp="1"/>
          </p:cNvSpPr>
          <p:nvPr>
            <p:ph type="sldNum" sz="quarter" idx="5"/>
          </p:nvPr>
        </p:nvSpPr>
        <p:spPr/>
        <p:txBody>
          <a:bodyPr/>
          <a:lstStyle/>
          <a:p>
            <a:fld id="{3EBFAE3C-9D31-A74F-986B-B5F79CF814E0}" type="slidenum">
              <a:rPr lang="en-US" smtClean="0"/>
              <a:t>28</a:t>
            </a:fld>
            <a:endParaRPr lang="en-US"/>
          </a:p>
        </p:txBody>
      </p:sp>
    </p:spTree>
    <p:extLst>
      <p:ext uri="{BB962C8B-B14F-4D97-AF65-F5344CB8AC3E}">
        <p14:creationId xmlns:p14="http://schemas.microsoft.com/office/powerpoint/2010/main" val="1083092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Informer, it was one of the first transformers for time-series forecasting that addressed the painful O(L^2) sequence length complexity, reducing it to O(</a:t>
            </a:r>
            <a:r>
              <a:rPr lang="en-US" dirty="0" err="1"/>
              <a:t>Llog</a:t>
            </a:r>
            <a:r>
              <a:rPr lang="en-US" dirty="0"/>
              <a:t>(L)).</a:t>
            </a:r>
          </a:p>
          <a:p>
            <a:endParaRPr lang="en-US" dirty="0"/>
          </a:p>
          <a:p>
            <a:pPr marL="171450" indent="-171450">
              <a:buFontTx/>
              <a:buChar char="-"/>
            </a:pPr>
            <a:r>
              <a:rPr lang="en-US" dirty="0">
                <a:effectLst/>
                <a:latin typeface="Helvetica Neue" panose="02000503000000020004" pitchFamily="2" charset="0"/>
              </a:rPr>
              <a:t>Explain </a:t>
            </a:r>
            <a:r>
              <a:rPr lang="en-US" dirty="0" err="1">
                <a:effectLst/>
                <a:latin typeface="Helvetica Neue" panose="02000503000000020004" pitchFamily="2" charset="0"/>
              </a:rPr>
              <a:t>Probsparse</a:t>
            </a:r>
            <a:r>
              <a:rPr lang="en-US" dirty="0">
                <a:effectLst/>
                <a:latin typeface="Helvetica Neue" panose="02000503000000020004" pitchFamily="2" charset="0"/>
              </a:rPr>
              <a:t> attention</a:t>
            </a:r>
          </a:p>
          <a:p>
            <a:pPr marL="628650" lvl="1" indent="-171450">
              <a:buFontTx/>
              <a:buChar char="-"/>
            </a:pPr>
            <a:r>
              <a:rPr lang="en-US" dirty="0">
                <a:effectLst/>
                <a:latin typeface="Helvetica Neue" panose="02000503000000020004" pitchFamily="2" charset="0"/>
              </a:rPr>
              <a:t>Allowing each key to only attend to the u=c*log(</a:t>
            </a:r>
            <a:r>
              <a:rPr lang="en-US" dirty="0" err="1">
                <a:effectLst/>
                <a:latin typeface="Helvetica Neue" panose="02000503000000020004" pitchFamily="2" charset="0"/>
              </a:rPr>
              <a:t>Lq</a:t>
            </a:r>
            <a:r>
              <a:rPr lang="en-US" dirty="0">
                <a:effectLst/>
                <a:latin typeface="Helvetica Neue" panose="02000503000000020004" pitchFamily="2" charset="0"/>
              </a:rPr>
              <a:t>) dominant queries</a:t>
            </a:r>
          </a:p>
          <a:p>
            <a:pPr marL="628650" lvl="1" indent="-171450">
              <a:buFontTx/>
              <a:buChar char="-"/>
            </a:pPr>
            <a:r>
              <a:rPr lang="en-US" dirty="0">
                <a:effectLst/>
                <a:latin typeface="Helvetica Neue" panose="02000503000000020004" pitchFamily="2" charset="0"/>
              </a:rPr>
              <a:t>Top-u queries under the sparsity measurement M(</a:t>
            </a:r>
            <a:r>
              <a:rPr lang="en-US" dirty="0" err="1">
                <a:effectLst/>
                <a:latin typeface="Helvetica Neue" panose="02000503000000020004" pitchFamily="2" charset="0"/>
              </a:rPr>
              <a:t>q,K</a:t>
            </a:r>
            <a:r>
              <a:rPr lang="en-US" dirty="0">
                <a:effectLst/>
                <a:latin typeface="Helvetica Neue" panose="02000503000000020004" pitchFamily="2" charset="0"/>
              </a:rPr>
              <a:t>) </a:t>
            </a:r>
          </a:p>
          <a:p>
            <a:pPr marL="628650" lvl="1" indent="-171450">
              <a:buFontTx/>
              <a:buChar char="-"/>
            </a:pPr>
            <a:r>
              <a:rPr lang="en-US" dirty="0">
                <a:effectLst/>
                <a:latin typeface="Helvetica Neue" panose="02000503000000020004" pitchFamily="2" charset="0"/>
              </a:rPr>
              <a:t>only need to calculate O(ln LQ) dot-product for each query-key lookup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measure the “likeness”/sparsity measurement through </a:t>
            </a:r>
            <a:r>
              <a:rPr lang="en-US" dirty="0">
                <a:solidFill>
                  <a:srgbClr val="000000"/>
                </a:solidFill>
                <a:effectLst/>
                <a:latin typeface="Helvetica" pitchFamily="2" charset="0"/>
              </a:rPr>
              <a:t>empirical approximation </a:t>
            </a:r>
            <a:r>
              <a:rPr lang="en-US" dirty="0">
                <a:effectLst/>
                <a:latin typeface="Helvetica Neue" panose="02000503000000020004" pitchFamily="2" charset="0"/>
              </a:rPr>
              <a:t>of the </a:t>
            </a:r>
            <a:r>
              <a:rPr lang="en-US" dirty="0" err="1">
                <a:effectLst/>
                <a:latin typeface="Helvetica Neue" panose="02000503000000020004" pitchFamily="2" charset="0"/>
              </a:rPr>
              <a:t>Kullback-Leibler</a:t>
            </a:r>
            <a:r>
              <a:rPr lang="en-US" dirty="0">
                <a:effectLst/>
                <a:latin typeface="Helvetica Neue" panose="02000503000000020004" pitchFamily="2" charset="0"/>
              </a:rPr>
              <a:t> divergence of p(</a:t>
            </a:r>
            <a:r>
              <a:rPr lang="en-US" dirty="0" err="1">
                <a:effectLst/>
                <a:latin typeface="Helvetica Neue" panose="02000503000000020004" pitchFamily="2" charset="0"/>
              </a:rPr>
              <a:t>kj</a:t>
            </a:r>
            <a:r>
              <a:rPr lang="en-US" dirty="0">
                <a:effectLst/>
                <a:latin typeface="Helvetica Neue" panose="02000503000000020004" pitchFamily="2" charset="0"/>
              </a:rPr>
              <a:t> | qi) from uniform distribution =&gt; high value, more diverse probability</a:t>
            </a:r>
          </a:p>
          <a:p>
            <a:pPr marL="628650" lvl="1" indent="-171450">
              <a:buFontTx/>
              <a:buChar char="-"/>
            </a:pPr>
            <a:endParaRPr lang="en-US" dirty="0">
              <a:effectLst/>
              <a:latin typeface="Helvetica Neue" panose="02000503000000020004" pitchFamily="2" charset="0"/>
            </a:endParaRPr>
          </a:p>
          <a:p>
            <a:pPr marL="171450" indent="-171450">
              <a:buFontTx/>
              <a:buChar char="-"/>
            </a:pPr>
            <a:r>
              <a:rPr lang="en-US" dirty="0">
                <a:effectLst/>
                <a:latin typeface="Helvetica Neue" panose="02000503000000020004" pitchFamily="2" charset="0"/>
              </a:rPr>
              <a:t>Explain Self-attention distilling</a:t>
            </a:r>
          </a:p>
          <a:p>
            <a:pPr marL="628650" lvl="1" indent="-171450">
              <a:buFontTx/>
              <a:buChar char="-"/>
            </a:pPr>
            <a:r>
              <a:rPr lang="en-US" dirty="0">
                <a:effectLst/>
                <a:latin typeface="Helvetica Neue" panose="02000503000000020004" pitchFamily="2" charset="0"/>
              </a:rPr>
              <a:t>Redundant combinations of value due to </a:t>
            </a:r>
            <a:r>
              <a:rPr lang="en-US" dirty="0" err="1">
                <a:effectLst/>
                <a:latin typeface="Helvetica Neue" panose="02000503000000020004" pitchFamily="2" charset="0"/>
              </a:rPr>
              <a:t>ProbSparse</a:t>
            </a:r>
            <a:endParaRPr lang="en-US" dirty="0">
              <a:effectLst/>
              <a:latin typeface="Helvetica Neue" panose="02000503000000020004" pitchFamily="2" charset="0"/>
            </a:endParaRPr>
          </a:p>
          <a:p>
            <a:pPr marL="628650" lvl="1" indent="-171450">
              <a:buFontTx/>
              <a:buChar char="-"/>
            </a:pPr>
            <a:r>
              <a:rPr lang="en-US" dirty="0" err="1">
                <a:effectLst/>
                <a:latin typeface="Helvetica Neue" panose="02000503000000020004" pitchFamily="2" charset="0"/>
              </a:rPr>
              <a:t>Maxpool</a:t>
            </a:r>
            <a:r>
              <a:rPr lang="en-US" dirty="0">
                <a:effectLst/>
                <a:latin typeface="Helvetica Neue" panose="02000503000000020004" pitchFamily="2" charset="0"/>
              </a:rPr>
              <a:t>(ELU(Conv1d(Attn(X))))</a:t>
            </a:r>
          </a:p>
          <a:p>
            <a:pPr marL="628650" lvl="1" indent="-171450">
              <a:buFontTx/>
              <a:buChar char="-"/>
            </a:pPr>
            <a:endParaRPr lang="en-US"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29</a:t>
            </a:fld>
            <a:endParaRPr lang="en-US"/>
          </a:p>
        </p:txBody>
      </p:sp>
    </p:spTree>
    <p:extLst>
      <p:ext uri="{BB962C8B-B14F-4D97-AF65-F5344CB8AC3E}">
        <p14:creationId xmlns:p14="http://schemas.microsoft.com/office/powerpoint/2010/main" val="79135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motivation for my research, what a wind farm controller is, what I mean by a machine-learning "augmented" controller, and why I think it could be superior to existing methods.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3</a:t>
            </a:fld>
            <a:endParaRPr lang="en-US"/>
          </a:p>
        </p:txBody>
      </p:sp>
    </p:spTree>
    <p:extLst>
      <p:ext uri="{BB962C8B-B14F-4D97-AF65-F5344CB8AC3E}">
        <p14:creationId xmlns:p14="http://schemas.microsoft.com/office/powerpoint/2010/main" val="3690680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solidFill>
                  <a:srgbClr val="000000"/>
                </a:solidFill>
                <a:effectLst/>
                <a:latin typeface="Helvetica" pitchFamily="2" charset="0"/>
              </a:rPr>
              <a:t>Second, the </a:t>
            </a:r>
            <a:r>
              <a:rPr lang="en-US" dirty="0" err="1">
                <a:solidFill>
                  <a:srgbClr val="000000"/>
                </a:solidFill>
                <a:effectLst/>
                <a:latin typeface="Helvetica" pitchFamily="2" charset="0"/>
              </a:rPr>
              <a:t>Autoformer</a:t>
            </a:r>
            <a:r>
              <a:rPr lang="en-US" dirty="0">
                <a:solidFill>
                  <a:srgbClr val="000000"/>
                </a:solidFill>
                <a:effectLst/>
                <a:latin typeface="Helvetica" pitchFamily="2" charset="0"/>
              </a:rPr>
              <a:t>, it discards the attention modules in favor of auto-correlation and series decomposition, also achieving O(</a:t>
            </a:r>
            <a:r>
              <a:rPr lang="en-US" dirty="0" err="1">
                <a:solidFill>
                  <a:srgbClr val="000000"/>
                </a:solidFill>
                <a:effectLst/>
                <a:latin typeface="Helvetica" pitchFamily="2" charset="0"/>
              </a:rPr>
              <a:t>Llog</a:t>
            </a:r>
            <a:r>
              <a:rPr lang="en-US" dirty="0">
                <a:solidFill>
                  <a:srgbClr val="000000"/>
                </a:solidFill>
                <a:effectLst/>
                <a:latin typeface="Helvetica" pitchFamily="2" charset="0"/>
              </a:rPr>
              <a:t>(L)) complexity.</a:t>
            </a:r>
          </a:p>
          <a:p>
            <a:pPr>
              <a:buNone/>
            </a:pPr>
            <a:endParaRPr lang="en-US" dirty="0">
              <a:solidFill>
                <a:srgbClr val="000000"/>
              </a:solidFill>
              <a:effectLst/>
              <a:latin typeface="Helvetica" pitchFamily="2" charset="0"/>
            </a:endParaRPr>
          </a:p>
          <a:p>
            <a:pPr>
              <a:buNone/>
            </a:pPr>
            <a:r>
              <a:rPr lang="en-US" dirty="0">
                <a:solidFill>
                  <a:srgbClr val="000000"/>
                </a:solidFill>
                <a:effectLst/>
                <a:latin typeface="Helvetica" pitchFamily="2" charset="0"/>
              </a:rPr>
              <a:t>The encoder focuses on the seasonal part modeling. The output of</a:t>
            </a:r>
          </a:p>
          <a:p>
            <a:pPr>
              <a:buNone/>
            </a:pPr>
            <a:r>
              <a:rPr lang="en-US" dirty="0">
                <a:solidFill>
                  <a:srgbClr val="000000"/>
                </a:solidFill>
                <a:effectLst/>
                <a:latin typeface="Helvetica" pitchFamily="2" charset="0"/>
              </a:rPr>
              <a:t>the encoder contains the past seasonal information and will be used as the cross information to help</a:t>
            </a:r>
          </a:p>
          <a:p>
            <a:r>
              <a:rPr lang="en-US" dirty="0">
                <a:solidFill>
                  <a:srgbClr val="000000"/>
                </a:solidFill>
                <a:effectLst/>
                <a:latin typeface="Helvetica" pitchFamily="2" charset="0"/>
              </a:rPr>
              <a:t>the decoder refine prediction results. </a:t>
            </a:r>
          </a:p>
          <a:p>
            <a:endParaRPr lang="en-US" dirty="0"/>
          </a:p>
          <a:p>
            <a:pPr>
              <a:buNone/>
            </a:pPr>
            <a:r>
              <a:rPr lang="en-US" dirty="0">
                <a:solidFill>
                  <a:srgbClr val="000000"/>
                </a:solidFill>
                <a:effectLst/>
                <a:latin typeface="Helvetica" pitchFamily="2" charset="0"/>
              </a:rPr>
              <a:t>The decoder contains two parts: the accumulation structure for trend-cyclical components</a:t>
            </a:r>
          </a:p>
          <a:p>
            <a:r>
              <a:rPr lang="en-US" dirty="0">
                <a:solidFill>
                  <a:srgbClr val="000000"/>
                </a:solidFill>
                <a:effectLst/>
                <a:latin typeface="Helvetica" pitchFamily="2" charset="0"/>
              </a:rPr>
              <a:t>and the stacked Auto-Correlation mechanism for seasonal component.</a:t>
            </a:r>
          </a:p>
          <a:p>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autocorrelation:</a:t>
            </a:r>
          </a:p>
          <a:p>
            <a:pPr marL="628650" lvl="1" indent="-171450">
              <a:buFontTx/>
              <a:buChar char="-"/>
            </a:pPr>
            <a:r>
              <a:rPr lang="en-US" dirty="0">
                <a:solidFill>
                  <a:srgbClr val="000000"/>
                </a:solidFill>
                <a:effectLst/>
                <a:latin typeface="Helvetica" pitchFamily="2" charset="0"/>
              </a:rPr>
              <a:t>Auto-Correlation discovers the period-based dependencies by calculating the series autocorrelation and aggregates similar sub-series by time delay aggregation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Auto-Correlation coefficient = time-delay similarity between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}and its </a:t>
            </a:r>
            <a:r>
              <a:rPr lang="el-GR" dirty="0">
                <a:solidFill>
                  <a:srgbClr val="000000"/>
                </a:solidFill>
                <a:effectLst/>
                <a:latin typeface="Helvetica" pitchFamily="2" charset="0"/>
              </a:rPr>
              <a:t>τ </a:t>
            </a:r>
            <a:r>
              <a:rPr lang="en-US" dirty="0">
                <a:solidFill>
                  <a:srgbClr val="000000"/>
                </a:solidFill>
                <a:effectLst/>
                <a:latin typeface="Helvetica" pitchFamily="2" charset="0"/>
              </a:rPr>
              <a:t>lag series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t>
            </a:r>
            <a:r>
              <a:rPr lang="el-GR" dirty="0">
                <a:solidFill>
                  <a:srgbClr val="000000"/>
                </a:solidFill>
                <a:effectLst/>
                <a:latin typeface="Helvetica" pitchFamily="2" charset="0"/>
              </a:rPr>
              <a:t>τ}</a:t>
            </a:r>
            <a:endParaRPr lang="en-US" dirty="0">
              <a:solidFill>
                <a:srgbClr val="000000"/>
              </a:solidFill>
              <a:effectLst/>
              <a:latin typeface="Helvetica" pitchFamily="2"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choose the most possible k period lengths </a:t>
            </a:r>
            <a:r>
              <a:rPr lang="el-GR" dirty="0">
                <a:solidFill>
                  <a:srgbClr val="000000"/>
                </a:solidFill>
                <a:effectLst/>
                <a:latin typeface="Helvetica" pitchFamily="2" charset="0"/>
              </a:rPr>
              <a:t>τ1,···,τ</a:t>
            </a:r>
            <a:r>
              <a:rPr lang="en-US" dirty="0">
                <a:solidFill>
                  <a:srgbClr val="000000"/>
                </a:solidFill>
                <a:effectLst/>
                <a:latin typeface="Helvetica" pitchFamily="2" charset="0"/>
              </a:rPr>
              <a:t>k.</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Normalize with </a:t>
            </a:r>
            <a:r>
              <a:rPr lang="en-US" dirty="0" err="1">
                <a:solidFill>
                  <a:srgbClr val="000000"/>
                </a:solidFill>
                <a:effectLst/>
                <a:latin typeface="Helvetica" pitchFamily="2" charset="0"/>
              </a:rPr>
              <a:t>Softmax</a:t>
            </a:r>
            <a:endParaRPr lang="en-US" dirty="0">
              <a:solidFill>
                <a:srgbClr val="000000"/>
              </a:solidFill>
              <a:effectLst/>
              <a:latin typeface="Helvetica" pitchFamily="2" charset="0"/>
            </a:endParaRPr>
          </a:p>
          <a:p>
            <a:pPr marL="171450" indent="-171450">
              <a:buFontTx/>
              <a:buChar char="-"/>
            </a:pPr>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series decomposition:</a:t>
            </a:r>
          </a:p>
          <a:p>
            <a:pPr marL="628650" lvl="1" indent="-171450">
              <a:buFontTx/>
              <a:buChar char="-"/>
            </a:pPr>
            <a:r>
              <a:rPr lang="en-US" dirty="0">
                <a:solidFill>
                  <a:srgbClr val="000000"/>
                </a:solidFill>
                <a:effectLst/>
                <a:latin typeface="Helvetica" pitchFamily="2" charset="0"/>
              </a:rPr>
              <a:t>separate the series into trend-cyclical (long-term) (find via moving average) and seasonal (short-term) (difference between full signal and moving average) parts</a:t>
            </a:r>
          </a:p>
          <a:p>
            <a:pPr marL="628650" lvl="1" indent="-171450">
              <a:buFontTx/>
              <a:buChar char="-"/>
            </a:pPr>
            <a:r>
              <a:rPr lang="en-US" dirty="0">
                <a:solidFill>
                  <a:srgbClr val="000000"/>
                </a:solidFill>
                <a:effectLst/>
                <a:latin typeface="Helvetica" pitchFamily="2" charset="0"/>
              </a:rPr>
              <a:t>can extract the long-term stationary trend from predicted intermediate hidden variables progressively.</a:t>
            </a:r>
          </a:p>
          <a:p>
            <a:pPr marL="628650" lvl="1" indent="-171450">
              <a:buFontTx/>
              <a:buChar char="-"/>
            </a:pPr>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30</a:t>
            </a:fld>
            <a:endParaRPr lang="en-US"/>
          </a:p>
        </p:txBody>
      </p:sp>
    </p:spTree>
    <p:extLst>
      <p:ext uri="{BB962C8B-B14F-4D97-AF65-F5344CB8AC3E}">
        <p14:creationId xmlns:p14="http://schemas.microsoft.com/office/powerpoint/2010/main" val="1200973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a:t>
            </a:r>
            <a:r>
              <a:rPr lang="en-US" dirty="0" err="1"/>
              <a:t>Spacetimeformer</a:t>
            </a:r>
            <a:r>
              <a:rPr lang="en-US" dirty="0"/>
              <a:t>, this tries to capture the correlations not just over time, but also over different variables across space, at the significant expense complexity issue. It contains a few hacks to reduce this complexity, the Performer attention complexity is linear with the sequence length, and it introduces this local attention to bias learned correlations for a given variable to its own values over time, but it still has a lot more parameters</a:t>
            </a:r>
          </a:p>
          <a:p>
            <a:endParaRPr lang="en-US" dirty="0"/>
          </a:p>
          <a:p>
            <a:pPr marL="171450" indent="-171450">
              <a:buFontTx/>
              <a:buChar char="-"/>
            </a:pPr>
            <a:r>
              <a:rPr lang="en-US" dirty="0"/>
              <a:t>Explain Performer:</a:t>
            </a:r>
          </a:p>
          <a:p>
            <a:pPr marL="628650" lvl="1" indent="-171450">
              <a:buFontTx/>
              <a:buChar char="-"/>
            </a:pPr>
            <a:r>
              <a:rPr lang="en-US" dirty="0"/>
              <a:t>Performer avoids the QK^T O(L^2) matrix multiplication with a kernel approximation of that dot product..</a:t>
            </a:r>
          </a:p>
          <a:p>
            <a:pPr marL="628650" lvl="1" indent="-171450">
              <a:buFontTx/>
              <a:buChar char="-"/>
            </a:pPr>
            <a:r>
              <a:rPr lang="en-US" dirty="0"/>
              <a:t>It uses FAVOR+ (Fast Attention Via Positive Orthogonal Random features) to construct feature maps phi </a:t>
            </a:r>
            <a:r>
              <a:rPr lang="en-US" dirty="0" err="1"/>
              <a:t>st</a:t>
            </a:r>
            <a:r>
              <a:rPr lang="en-US" dirty="0"/>
              <a:t> K(</a:t>
            </a:r>
            <a:r>
              <a:rPr lang="en-US" dirty="0" err="1"/>
              <a:t>qi,kj</a:t>
            </a:r>
            <a:r>
              <a:rPr lang="en-US" dirty="0"/>
              <a:t>) ~ E{phi(qi)^T phi(</a:t>
            </a:r>
            <a:r>
              <a:rPr lang="en-US" dirty="0" err="1"/>
              <a:t>kj</a:t>
            </a:r>
            <a:r>
              <a:rPr lang="en-US" dirty="0"/>
              <a:t>)}, where phi has dim r &lt;&lt; </a:t>
            </a:r>
            <a:r>
              <a:rPr lang="en-US" dirty="0" err="1"/>
              <a:t>d_kq</a:t>
            </a:r>
            <a:r>
              <a:rPr lang="en-US" dirty="0"/>
              <a:t>.</a:t>
            </a:r>
          </a:p>
          <a:p>
            <a:pPr marL="628650" lvl="1" indent="-171450">
              <a:buFontTx/>
              <a:buChar char="-"/>
            </a:pPr>
            <a:r>
              <a:rPr lang="en-US" dirty="0"/>
              <a:t>Approximate attention as: Attention ≈ phi(Q) * (phi(K)^T * V)</a:t>
            </a:r>
          </a:p>
        </p:txBody>
      </p:sp>
      <p:sp>
        <p:nvSpPr>
          <p:cNvPr id="4" name="Slide Number Placeholder 3"/>
          <p:cNvSpPr>
            <a:spLocks noGrp="1"/>
          </p:cNvSpPr>
          <p:nvPr>
            <p:ph type="sldNum" sz="quarter" idx="5"/>
          </p:nvPr>
        </p:nvSpPr>
        <p:spPr/>
        <p:txBody>
          <a:bodyPr/>
          <a:lstStyle/>
          <a:p>
            <a:fld id="{3EBFAE3C-9D31-A74F-986B-B5F79CF814E0}" type="slidenum">
              <a:rPr lang="en-US" smtClean="0"/>
              <a:t>31</a:t>
            </a:fld>
            <a:endParaRPr lang="en-US"/>
          </a:p>
        </p:txBody>
      </p:sp>
    </p:spTree>
    <p:extLst>
      <p:ext uri="{BB962C8B-B14F-4D97-AF65-F5344CB8AC3E}">
        <p14:creationId xmlns:p14="http://schemas.microsoft.com/office/powerpoint/2010/main" val="2558287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Explain:</a:t>
            </a:r>
          </a:p>
          <a:p>
            <a:pPr marL="171450" indent="-171450">
              <a:buFontTx/>
              <a:buChar char="-"/>
            </a:pPr>
            <a:r>
              <a:rPr lang="en-US" dirty="0"/>
              <a:t>Encoder 1 and 2 </a:t>
            </a:r>
            <a:r>
              <a:rPr lang="en-US" dirty="0">
                <a:solidFill>
                  <a:srgbClr val="000000"/>
                </a:solidFill>
                <a:effectLst/>
                <a:latin typeface="Helvetica" pitchFamily="2" charset="0"/>
              </a:rPr>
              <a:t>to parametrize the marginal CDFs (F</a:t>
            </a:r>
            <a:r>
              <a:rPr lang="el-GR" dirty="0" err="1">
                <a:solidFill>
                  <a:srgbClr val="000000"/>
                </a:solidFill>
                <a:effectLst/>
                <a:latin typeface="Helvetica" pitchFamily="2" charset="0"/>
              </a:rPr>
              <a:t>ϕ</a:t>
            </a:r>
            <a:r>
              <a:rPr lang="en-US" dirty="0" err="1">
                <a:solidFill>
                  <a:srgbClr val="000000"/>
                </a:solidFill>
                <a:effectLst/>
                <a:latin typeface="Helvetica" pitchFamily="2" charset="0"/>
              </a:rPr>
              <a:t>i</a:t>
            </a:r>
            <a:r>
              <a:rPr lang="en-US" dirty="0">
                <a:solidFill>
                  <a:srgbClr val="000000"/>
                </a:solidFill>
                <a:effectLst/>
                <a:latin typeface="Helvetica" pitchFamily="2" charset="0"/>
              </a:rPr>
              <a:t>), and the copula distribution (c</a:t>
            </a:r>
            <a:r>
              <a:rPr lang="el-GR" dirty="0" err="1">
                <a:solidFill>
                  <a:srgbClr val="000000"/>
                </a:solidFill>
                <a:effectLst/>
                <a:latin typeface="Helvetica" pitchFamily="2" charset="0"/>
              </a:rPr>
              <a:t>ϕ</a:t>
            </a:r>
            <a:r>
              <a:rPr lang="en-US" dirty="0">
                <a:solidFill>
                  <a:srgbClr val="000000"/>
                </a:solidFill>
                <a:effectLst/>
                <a:latin typeface="Helvetica" pitchFamily="2" charset="0"/>
              </a:rPr>
              <a:t>c), respectively.</a:t>
            </a:r>
          </a:p>
          <a:p>
            <a:pPr>
              <a:buNone/>
            </a:pPr>
            <a:r>
              <a:rPr lang="en-US" dirty="0">
                <a:solidFill>
                  <a:srgbClr val="000000"/>
                </a:solidFill>
                <a:effectLst/>
                <a:latin typeface="Helvetica" pitchFamily="2" charset="0"/>
              </a:rPr>
              <a:t>decoder estimates the conditional density of missing values with a copula-based estimator: two modules, which are tasked with producing the distributional parameters for (</a:t>
            </a:r>
            <a:r>
              <a:rPr lang="en-US" dirty="0" err="1">
                <a:solidFill>
                  <a:srgbClr val="000000"/>
                </a:solidFill>
                <a:effectLst/>
                <a:latin typeface="Helvetica" pitchFamily="2" charset="0"/>
              </a:rPr>
              <a:t>i</a:t>
            </a:r>
            <a:r>
              <a:rPr lang="en-US" dirty="0">
                <a:solidFill>
                  <a:srgbClr val="000000"/>
                </a:solidFill>
                <a:effectLst/>
                <a:latin typeface="Helvetica" pitchFamily="2" charset="0"/>
              </a:rPr>
              <a:t>) the marginal CDFs F</a:t>
            </a:r>
            <a:r>
              <a:rPr lang="el-GR" dirty="0" err="1">
                <a:solidFill>
                  <a:srgbClr val="000000"/>
                </a:solidFill>
                <a:effectLst/>
                <a:latin typeface="Helvetica" pitchFamily="2" charset="0"/>
              </a:rPr>
              <a:t>ϕ</a:t>
            </a:r>
            <a:r>
              <a:rPr lang="en-US" dirty="0" err="1">
                <a:solidFill>
                  <a:srgbClr val="000000"/>
                </a:solidFill>
                <a:effectLst/>
                <a:latin typeface="Helvetica" pitchFamily="2" charset="0"/>
              </a:rPr>
              <a:t>i</a:t>
            </a:r>
            <a:r>
              <a:rPr lang="en-US" dirty="0">
                <a:solidFill>
                  <a:srgbClr val="000000"/>
                </a:solidFill>
                <a:effectLst/>
                <a:latin typeface="Helvetica" pitchFamily="2" charset="0"/>
              </a:rPr>
              <a:t>, and (ii) the copula c</a:t>
            </a:r>
            <a:r>
              <a:rPr lang="el-GR" dirty="0" err="1">
                <a:solidFill>
                  <a:srgbClr val="000000"/>
                </a:solidFill>
                <a:effectLst/>
                <a:latin typeface="Helvetica" pitchFamily="2" charset="0"/>
              </a:rPr>
              <a:t>ϕ</a:t>
            </a:r>
            <a:r>
              <a:rPr lang="en-US" dirty="0">
                <a:solidFill>
                  <a:srgbClr val="000000"/>
                </a:solidFill>
                <a:effectLst/>
                <a:latin typeface="Helvetica" pitchFamily="2" charset="0"/>
              </a:rPr>
              <a: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rgbClr val="000000"/>
              </a:solidFill>
              <a:effectLst/>
              <a:latin typeface="Helvetica" pitchFamily="2" charset="0"/>
            </a:endParaRPr>
          </a:p>
          <a:p>
            <a:endParaRPr lang="en-US" dirty="0"/>
          </a:p>
          <a:p>
            <a:endParaRPr lang="en-US" dirty="0"/>
          </a:p>
          <a:p>
            <a:pPr marL="171450" indent="-171450">
              <a:buFontTx/>
              <a:buChar char="-"/>
            </a:pPr>
            <a:r>
              <a:rPr lang="en-US" dirty="0"/>
              <a:t>TACTiS2 vs </a:t>
            </a:r>
            <a:r>
              <a:rPr lang="en-US" dirty="0" err="1"/>
              <a:t>TACTiS</a:t>
            </a:r>
            <a:r>
              <a:rPr lang="en-US" dirty="0"/>
              <a:t>:</a:t>
            </a:r>
          </a:p>
          <a:p>
            <a:pPr marL="628650" lvl="1" indent="-171450">
              <a:buFontTx/>
              <a:buChar char="-"/>
            </a:pPr>
            <a:r>
              <a:rPr lang="en-US" dirty="0">
                <a:solidFill>
                  <a:srgbClr val="000000"/>
                </a:solidFill>
                <a:effectLst/>
                <a:latin typeface="Helvetica" pitchFamily="2" charset="0"/>
              </a:rPr>
              <a:t>choice of the copula-based density estimator: rather than being permutation-invariant, it is of the proposed two-stage type</a:t>
            </a:r>
          </a:p>
          <a:p>
            <a:pPr marL="628650" lvl="1" indent="-171450">
              <a:buFontTx/>
              <a:buChar char="-"/>
            </a:pPr>
            <a:r>
              <a:rPr lang="en-US" dirty="0">
                <a:solidFill>
                  <a:srgbClr val="000000"/>
                </a:solidFill>
                <a:effectLst/>
                <a:latin typeface="Helvetica" pitchFamily="2" charset="0"/>
              </a:rPr>
              <a:t>different approach to learning nonparametric copulas, one that does not rely on permutations</a:t>
            </a:r>
          </a:p>
          <a:p>
            <a:pPr marL="171450" indent="-171450">
              <a:buFontTx/>
              <a:buChar char="-"/>
            </a:pPr>
            <a:endParaRPr lang="en-US" dirty="0">
              <a:solidFill>
                <a:srgbClr val="000000"/>
              </a:solidFill>
              <a:effectLst/>
              <a:latin typeface="Helvetica" pitchFamily="2" charset="0"/>
            </a:endParaRPr>
          </a:p>
          <a:p>
            <a:pPr marL="628650" lvl="1" indent="-171450">
              <a:buFontTx/>
              <a:buChar char="-"/>
            </a:pPr>
            <a:endParaRPr lang="en-US" dirty="0"/>
          </a:p>
          <a:p>
            <a:endParaRPr lang="en-US" dirty="0"/>
          </a:p>
          <a:p>
            <a:pPr marL="171450" indent="-171450">
              <a:buFontTx/>
              <a:buChar char="-"/>
            </a:pPr>
            <a:r>
              <a:rPr lang="en-US" dirty="0"/>
              <a:t>Definition of a Copula</a:t>
            </a:r>
          </a:p>
          <a:p>
            <a:pPr marL="628650" lvl="1" indent="-171450">
              <a:buFontTx/>
              <a:buChar char="-"/>
            </a:pPr>
            <a:r>
              <a:rPr lang="en-US" dirty="0"/>
              <a:t>probabilistic object that allows capturing dependencies between d random variables independently from their respective marginal distributions.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joint cumulative distribution function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Fi(xi) = P(Xi ≤xi) is the univariate marginal CDF of Xi</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 [0,1]d →[0,1], the copula, the CDF of a multivariate distribution on the unit cube with uniform marginals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If all Fi are continuous, then this copula-based decomposition is unique.</a:t>
            </a:r>
          </a:p>
          <a:p>
            <a:pPr marL="171450" indent="-171450">
              <a:buFontTx/>
              <a:buChar char="-"/>
            </a:pPr>
            <a:endParaRPr lang="en-US" dirty="0"/>
          </a:p>
          <a:p>
            <a:endParaRPr lang="en-US" dirty="0"/>
          </a:p>
          <a:p>
            <a:pPr marL="171450" indent="-171450">
              <a:buFontTx/>
              <a:buChar char="-"/>
            </a:pPr>
            <a:r>
              <a:rPr lang="en-US" dirty="0"/>
              <a:t>Two-Stage Copula</a:t>
            </a:r>
          </a:p>
          <a:p>
            <a:pPr marL="628650" lvl="1" indent="-171450">
              <a:buFontTx/>
              <a:buChar char="-"/>
            </a:pPr>
            <a:r>
              <a:rPr lang="en-US" dirty="0">
                <a:solidFill>
                  <a:srgbClr val="000000"/>
                </a:solidFill>
                <a:effectLst/>
                <a:latin typeface="Helvetica" pitchFamily="2" charset="0"/>
              </a:rPr>
              <a:t>satisfies the mathematical definition of a copula</a:t>
            </a:r>
            <a:endParaRPr lang="en-US" dirty="0">
              <a:solidFill>
                <a:schemeClr val="tx1"/>
              </a:solidFill>
              <a:effectLst/>
              <a:latin typeface="+mn-lt"/>
            </a:endParaRPr>
          </a:p>
          <a:p>
            <a:pPr marL="628650" lvl="1" indent="-171450">
              <a:buFontTx/>
              <a:buChar char="-"/>
            </a:pPr>
            <a:r>
              <a:rPr lang="en-US" dirty="0">
                <a:solidFill>
                  <a:srgbClr val="000000"/>
                </a:solidFill>
                <a:effectLst/>
                <a:latin typeface="Helvetica" pitchFamily="2" charset="0"/>
              </a:rPr>
              <a:t>Stage 1: Learn the marginal parameters, irrespective of multivariate dependencies</a:t>
            </a:r>
          </a:p>
          <a:p>
            <a:pPr marL="628650" lvl="1" indent="-171450">
              <a:buFontTx/>
              <a:buChar char="-"/>
            </a:pPr>
            <a:r>
              <a:rPr lang="en-US" dirty="0">
                <a:solidFill>
                  <a:srgbClr val="000000"/>
                </a:solidFill>
                <a:effectLst/>
                <a:latin typeface="Helvetica" pitchFamily="2" charset="0"/>
              </a:rPr>
              <a:t>Stage 2: Learn the copula parameters, given the optimal marginals</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32</a:t>
            </a:fld>
            <a:endParaRPr lang="en-US"/>
          </a:p>
        </p:txBody>
      </p:sp>
    </p:spTree>
    <p:extLst>
      <p:ext uri="{BB962C8B-B14F-4D97-AF65-F5344CB8AC3E}">
        <p14:creationId xmlns:p14="http://schemas.microsoft.com/office/powerpoint/2010/main" val="3429415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implement some reasonable benchmarks to compare these deep learning models to. The first one being the support vector regressor, which I had seen used for wind speed forecasting in the literature. And I guarantee you, I didn’t try to diminish its performance - there’s no deceit in this SVR – I tuned its hyperparameters using the same framework as I did for the ML models, and trained it on the full training dataset too. </a:t>
            </a:r>
          </a:p>
          <a:p>
            <a:endParaRPr lang="en-US" dirty="0"/>
          </a:p>
          <a:p>
            <a:r>
              <a:rPr lang="en-US" dirty="0"/>
              <a:t>For regression I used epsilon-SVR, which … by solving this optimization problem. I implemented two SVRs for each turbine, for the u and v components, and the inputs it would consider came from the history of a cluster of neighboring turbines.</a:t>
            </a:r>
          </a:p>
        </p:txBody>
      </p:sp>
      <p:sp>
        <p:nvSpPr>
          <p:cNvPr id="4" name="Slide Number Placeholder 3"/>
          <p:cNvSpPr>
            <a:spLocks noGrp="1"/>
          </p:cNvSpPr>
          <p:nvPr>
            <p:ph type="sldNum" sz="quarter" idx="5"/>
          </p:nvPr>
        </p:nvSpPr>
        <p:spPr/>
        <p:txBody>
          <a:bodyPr/>
          <a:lstStyle/>
          <a:p>
            <a:fld id="{3EBFAE3C-9D31-A74F-986B-B5F79CF814E0}" type="slidenum">
              <a:rPr lang="en-US" smtClean="0"/>
              <a:t>33</a:t>
            </a:fld>
            <a:endParaRPr lang="en-US"/>
          </a:p>
        </p:txBody>
      </p:sp>
    </p:spTree>
    <p:extLst>
      <p:ext uri="{BB962C8B-B14F-4D97-AF65-F5344CB8AC3E}">
        <p14:creationId xmlns:p14="http://schemas.microsoft.com/office/powerpoint/2010/main" val="97119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benchmark was the Kalman Filter. I implemented one to capture the u and v components of the wind speed at all turbines, in the hope that it would learn from correlations between them. </a:t>
            </a:r>
          </a:p>
          <a:p>
            <a:r>
              <a:rPr lang="en-US" dirty="0"/>
              <a:t>QUESTION LUCY is this possible with a diagonal covariance matrix??</a:t>
            </a:r>
          </a:p>
        </p:txBody>
      </p:sp>
      <p:sp>
        <p:nvSpPr>
          <p:cNvPr id="4" name="Slide Number Placeholder 3"/>
          <p:cNvSpPr>
            <a:spLocks noGrp="1"/>
          </p:cNvSpPr>
          <p:nvPr>
            <p:ph type="sldNum" sz="quarter" idx="5"/>
          </p:nvPr>
        </p:nvSpPr>
        <p:spPr/>
        <p:txBody>
          <a:bodyPr/>
          <a:lstStyle/>
          <a:p>
            <a:fld id="{3EBFAE3C-9D31-A74F-986B-B5F79CF814E0}" type="slidenum">
              <a:rPr lang="en-US" smtClean="0"/>
              <a:t>34</a:t>
            </a:fld>
            <a:endParaRPr lang="en-US"/>
          </a:p>
        </p:txBody>
      </p:sp>
    </p:spTree>
    <p:extLst>
      <p:ext uri="{BB962C8B-B14F-4D97-AF65-F5344CB8AC3E}">
        <p14:creationId xmlns:p14="http://schemas.microsoft.com/office/powerpoint/2010/main" val="2448276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adapted a method of Misha’s and Eric’s, spatial filtering, to estimate the wind field at a point upstream of each turbine as the weighted average over a cluster of neighboring turbines.</a:t>
            </a:r>
          </a:p>
        </p:txBody>
      </p:sp>
      <p:sp>
        <p:nvSpPr>
          <p:cNvPr id="4" name="Slide Number Placeholder 3"/>
          <p:cNvSpPr>
            <a:spLocks noGrp="1"/>
          </p:cNvSpPr>
          <p:nvPr>
            <p:ph type="sldNum" sz="quarter" idx="5"/>
          </p:nvPr>
        </p:nvSpPr>
        <p:spPr/>
        <p:txBody>
          <a:bodyPr/>
          <a:lstStyle/>
          <a:p>
            <a:fld id="{3EBFAE3C-9D31-A74F-986B-B5F79CF814E0}" type="slidenum">
              <a:rPr lang="en-US" smtClean="0"/>
              <a:t>35</a:t>
            </a:fld>
            <a:endParaRPr lang="en-US"/>
          </a:p>
        </p:txBody>
      </p:sp>
    </p:spTree>
    <p:extLst>
      <p:ext uri="{BB962C8B-B14F-4D97-AF65-F5344CB8AC3E}">
        <p14:creationId xmlns:p14="http://schemas.microsoft.com/office/powerpoint/2010/main" val="3880652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well-established at this point that the hyperparameter choice for a machine learning model can have a significant impact on its performance, so we, Juan in particular, installed the </a:t>
            </a:r>
            <a:r>
              <a:rPr lang="en-US" dirty="0" err="1"/>
              <a:t>Optuna</a:t>
            </a:r>
            <a:r>
              <a:rPr lang="en-US" dirty="0"/>
              <a:t> framework for automatically tuning these parameters.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actually worked quite closely with research computing team here at CU on a Beta program to test there new GPUs using my workflows..</a:t>
            </a:r>
          </a:p>
          <a:p>
            <a:endParaRPr lang="en-US" dirty="0"/>
          </a:p>
          <a:p>
            <a:r>
              <a:rPr lang="en-US" dirty="0"/>
              <a:t>TODO:</a:t>
            </a:r>
          </a:p>
          <a:p>
            <a:r>
              <a:rPr lang="en-US" dirty="0"/>
              <a:t>How is hyperparameter importance quantified?</a:t>
            </a:r>
          </a:p>
        </p:txBody>
      </p:sp>
      <p:sp>
        <p:nvSpPr>
          <p:cNvPr id="4" name="Slide Number Placeholder 3"/>
          <p:cNvSpPr>
            <a:spLocks noGrp="1"/>
          </p:cNvSpPr>
          <p:nvPr>
            <p:ph type="sldNum" sz="quarter" idx="5"/>
          </p:nvPr>
        </p:nvSpPr>
        <p:spPr/>
        <p:txBody>
          <a:bodyPr/>
          <a:lstStyle/>
          <a:p>
            <a:fld id="{3EBFAE3C-9D31-A74F-986B-B5F79CF814E0}" type="slidenum">
              <a:rPr lang="en-US" smtClean="0"/>
              <a:t>36</a:t>
            </a:fld>
            <a:endParaRPr lang="en-US"/>
          </a:p>
        </p:txBody>
      </p:sp>
    </p:spTree>
    <p:extLst>
      <p:ext uri="{BB962C8B-B14F-4D97-AF65-F5344CB8AC3E}">
        <p14:creationId xmlns:p14="http://schemas.microsoft.com/office/powerpoint/2010/main" val="1711869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how the objective value (weighed quantile loss) decreases over each hyperparameter “trial”. On the right you can see how long each of these trials were run for, and how the fourth one was ‘pruned’ for not delivering the goods.</a:t>
            </a:r>
          </a:p>
          <a:p>
            <a:endParaRPr lang="en-US" dirty="0"/>
          </a:p>
          <a:p>
            <a:pPr marL="171450" indent="-171450">
              <a:buFontTx/>
              <a:buChar char="-"/>
            </a:pPr>
            <a:r>
              <a:rPr lang="en-US" dirty="0"/>
              <a:t>explain Weighted quantile loss:</a:t>
            </a:r>
          </a:p>
          <a:p>
            <a:pPr marL="628650" lvl="1" indent="-171450">
              <a:buFontTx/>
              <a:buChar char="-"/>
            </a:pPr>
            <a:r>
              <a:rPr lang="en-US" dirty="0"/>
              <a:t>Normalized by absolute sum of values, max(alpha * (x - </a:t>
            </a:r>
            <a:r>
              <a:rPr lang="en-US" dirty="0" err="1"/>
              <a:t>x_alpha</a:t>
            </a:r>
            <a:r>
              <a:rPr lang="en-US" dirty="0"/>
              <a:t>), (1-alpha) * (</a:t>
            </a:r>
            <a:r>
              <a:rPr lang="en-US" dirty="0" err="1"/>
              <a:t>x_alpha</a:t>
            </a:r>
            <a:r>
              <a:rPr lang="en-US" dirty="0"/>
              <a:t> – x))</a:t>
            </a:r>
          </a:p>
        </p:txBody>
      </p:sp>
      <p:sp>
        <p:nvSpPr>
          <p:cNvPr id="4" name="Slide Number Placeholder 3"/>
          <p:cNvSpPr>
            <a:spLocks noGrp="1"/>
          </p:cNvSpPr>
          <p:nvPr>
            <p:ph type="sldNum" sz="quarter" idx="5"/>
          </p:nvPr>
        </p:nvSpPr>
        <p:spPr/>
        <p:txBody>
          <a:bodyPr/>
          <a:lstStyle/>
          <a:p>
            <a:fld id="{3EBFAE3C-9D31-A74F-986B-B5F79CF814E0}" type="slidenum">
              <a:rPr lang="en-US" smtClean="0"/>
              <a:t>37</a:t>
            </a:fld>
            <a:endParaRPr lang="en-US"/>
          </a:p>
        </p:txBody>
      </p:sp>
    </p:spTree>
    <p:extLst>
      <p:ext uri="{BB962C8B-B14F-4D97-AF65-F5344CB8AC3E}">
        <p14:creationId xmlns:p14="http://schemas.microsoft.com/office/powerpoint/2010/main" val="3857612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came time to generate this plot, we don’t need to talk about how recently that was, although Juan and I and no less than 3 supercomputers between us, all three decided to shut down at the same time - one was overloaded, one overheated, and then Kestrel…was just being Kestrel. Weren’t many others working at 9pm so I notified them.</a:t>
            </a:r>
          </a:p>
        </p:txBody>
      </p:sp>
      <p:sp>
        <p:nvSpPr>
          <p:cNvPr id="4" name="Slide Number Placeholder 3"/>
          <p:cNvSpPr>
            <a:spLocks noGrp="1"/>
          </p:cNvSpPr>
          <p:nvPr>
            <p:ph type="sldNum" sz="quarter" idx="5"/>
          </p:nvPr>
        </p:nvSpPr>
        <p:spPr/>
        <p:txBody>
          <a:bodyPr/>
          <a:lstStyle/>
          <a:p>
            <a:fld id="{3EBFAE3C-9D31-A74F-986B-B5F79CF814E0}" type="slidenum">
              <a:rPr lang="en-US" smtClean="0"/>
              <a:t>38</a:t>
            </a:fld>
            <a:endParaRPr lang="en-US"/>
          </a:p>
        </p:txBody>
      </p:sp>
    </p:spTree>
    <p:extLst>
      <p:ext uri="{BB962C8B-B14F-4D97-AF65-F5344CB8AC3E}">
        <p14:creationId xmlns:p14="http://schemas.microsoft.com/office/powerpoint/2010/main" val="1581147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had the best hyperparameter configuration for each model, we trained each model for a longer time using those hyperparameters, with the objective of minimizing the negative log likelihood function, where the output of the models is this low rank multivariate normal distribution. Why low-rank, because I had a deadline to graduate and did not have time to wait for those O(n^2) covariance inversions.</a:t>
            </a:r>
          </a:p>
          <a:p>
            <a:endParaRPr lang="en-US" dirty="0"/>
          </a:p>
          <a:p>
            <a:r>
              <a:rPr lang="en-US" dirty="0"/>
              <a:t>Explain:</a:t>
            </a:r>
          </a:p>
          <a:p>
            <a:pPr marL="171450" indent="-171450">
              <a:buFontTx/>
              <a:buChar char="-"/>
            </a:pPr>
            <a:r>
              <a:rPr lang="en-US" dirty="0"/>
              <a:t>Equivalence of MSE and minimizing NLL</a:t>
            </a:r>
          </a:p>
          <a:p>
            <a:pPr marL="171450" indent="-171450">
              <a:buFontTx/>
              <a:buChar char="-"/>
            </a:pPr>
            <a:r>
              <a:rPr lang="en-US" dirty="0"/>
              <a:t>Bayesian approach to curve fitting</a:t>
            </a:r>
          </a:p>
          <a:p>
            <a:endParaRPr lang="en-US" dirty="0"/>
          </a:p>
          <a:p>
            <a:endParaRPr lang="en-US" dirty="0"/>
          </a:p>
          <a:p>
            <a:r>
              <a:rPr lang="en-US" dirty="0" err="1"/>
              <a:t>Num_vars</a:t>
            </a:r>
            <a:r>
              <a:rPr lang="en-US" dirty="0"/>
              <a:t> * ln(2pi) + </a:t>
            </a:r>
            <a:r>
              <a:rPr lang="en-US" dirty="0" err="1"/>
              <a:t>log_dt</a:t>
            </a:r>
            <a:r>
              <a:rPr lang="en-US" dirty="0"/>
              <a:t> + M</a:t>
            </a:r>
          </a:p>
          <a:p>
            <a:r>
              <a:rPr lang="en-US" dirty="0"/>
              <a:t>+</a:t>
            </a:r>
          </a:p>
          <a:p>
            <a:r>
              <a:rPr lang="en-US" dirty="0" err="1"/>
              <a:t>Log_det</a:t>
            </a:r>
            <a:r>
              <a:rPr lang="en-US" dirty="0"/>
              <a:t> ~  </a:t>
            </a:r>
            <a:r>
              <a:rPr lang="en-US" dirty="0" err="1"/>
              <a:t>ln|cov_t</a:t>
            </a:r>
            <a:r>
              <a:rPr lang="en-US" dirty="0"/>
              <a:t>|</a:t>
            </a:r>
          </a:p>
          <a:p>
            <a:r>
              <a:rPr lang="en-US" dirty="0"/>
              <a:t>+</a:t>
            </a:r>
          </a:p>
          <a:p>
            <a:r>
              <a:rPr lang="en-US" dirty="0"/>
              <a:t>M ~ (</a:t>
            </a:r>
            <a:r>
              <a:rPr lang="en-US" dirty="0" err="1"/>
              <a:t>x_t</a:t>
            </a:r>
            <a:r>
              <a:rPr lang="en-US" dirty="0"/>
              <a:t> – </a:t>
            </a:r>
            <a:r>
              <a:rPr lang="en-US" dirty="0" err="1"/>
              <a:t>mu_t</a:t>
            </a:r>
            <a:r>
              <a:rPr lang="en-US" dirty="0"/>
              <a:t>)’ </a:t>
            </a:r>
            <a:r>
              <a:rPr lang="en-US" dirty="0" err="1"/>
              <a:t>cov_t</a:t>
            </a:r>
            <a:r>
              <a:rPr lang="en-US" dirty="0"/>
              <a:t>^-1 (</a:t>
            </a:r>
            <a:r>
              <a:rPr lang="en-US" dirty="0" err="1"/>
              <a:t>x_t</a:t>
            </a:r>
            <a:r>
              <a:rPr lang="en-US" dirty="0"/>
              <a:t> - \</a:t>
            </a:r>
            <a:r>
              <a:rPr lang="en-US" dirty="0" err="1"/>
              <a:t>mu_t</a:t>
            </a:r>
            <a:r>
              <a:rPr lang="en-US" dirty="0"/>
              <a:t>)</a:t>
            </a:r>
          </a:p>
          <a:p>
            <a:endParaRPr lang="en-US" dirty="0"/>
          </a:p>
          <a:p>
            <a:r>
              <a:rPr lang="en-US" dirty="0"/>
              <a:t>Inverting covariance matrix is O(n^2)</a:t>
            </a:r>
          </a:p>
          <a:p>
            <a:endParaRPr lang="en-US" dirty="0"/>
          </a:p>
          <a:p>
            <a:endParaRPr lang="en-US" dirty="0"/>
          </a:p>
          <a:p>
            <a:r>
              <a:rPr lang="en-US" dirty="0"/>
              <a:t>Teacher forcing, one-shot decoder output during training</a:t>
            </a:r>
          </a:p>
          <a:p>
            <a:r>
              <a:rPr lang="en-US" dirty="0"/>
              <a:t>Sequential decoder output during testing</a:t>
            </a:r>
          </a:p>
        </p:txBody>
      </p:sp>
      <p:sp>
        <p:nvSpPr>
          <p:cNvPr id="4" name="Slide Number Placeholder 3"/>
          <p:cNvSpPr>
            <a:spLocks noGrp="1"/>
          </p:cNvSpPr>
          <p:nvPr>
            <p:ph type="sldNum" sz="quarter" idx="5"/>
          </p:nvPr>
        </p:nvSpPr>
        <p:spPr/>
        <p:txBody>
          <a:bodyPr/>
          <a:lstStyle/>
          <a:p>
            <a:fld id="{3EBFAE3C-9D31-A74F-986B-B5F79CF814E0}" type="slidenum">
              <a:rPr lang="en-US" smtClean="0"/>
              <a:t>39</a:t>
            </a:fld>
            <a:endParaRPr lang="en-US"/>
          </a:p>
        </p:txBody>
      </p:sp>
    </p:spTree>
    <p:extLst>
      <p:ext uri="{BB962C8B-B14F-4D97-AF65-F5344CB8AC3E}">
        <p14:creationId xmlns:p14="http://schemas.microsoft.com/office/powerpoint/2010/main" val="10401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spectrum showing control with no machine learning on the left hand side to control that is only machine learning on the right hand side. </a:t>
            </a:r>
          </a:p>
          <a:p>
            <a:endParaRPr lang="en-US" dirty="0"/>
          </a:p>
          <a:p>
            <a:r>
              <a:rPr lang="en-US" dirty="0"/>
              <a:t>On one side we have "white-box" control such as classical control methods, logic based control and offline setpoint optimization. In these cases the controller is interpretable, straightforward but neglects a lot of the nuance in the complex systems with volatile disturbances, like wind farm control for example.</a:t>
            </a:r>
          </a:p>
          <a:p>
            <a:endParaRPr lang="en-US" dirty="0"/>
          </a:p>
          <a:p>
            <a:r>
              <a:rPr lang="en-US" dirty="0"/>
              <a:t>On the other side we have machine-learning "dominated" control like deep reinforcement learning where you equip a system like a wind farm with an AI agent and an objective function, and send it off into the world to learn for itself, how to behave in polite society. In theory, given enough learning time and data this could work, but there is not wind farm operator in business willing to give an AI agent that time or the power losses and risk associated with such a "black box" model.</a:t>
            </a:r>
          </a:p>
          <a:p>
            <a:endParaRPr lang="en-US" dirty="0"/>
          </a:p>
          <a:p>
            <a:r>
              <a:rPr lang="en-US" dirty="0"/>
              <a:t>[click] the question I have been interested in over my PhD relates to the middle-ground, something I've called machine-learning augmented control: </a:t>
            </a:r>
            <a:r>
              <a:rPr lang="en-US" i="1" dirty="0"/>
              <a:t>How can we integrate machine learning (for forecasting, dynamical system modeling, controlling systems) into wind energy control systems with confidence in the outcomes?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a:t>
            </a:fld>
            <a:endParaRPr lang="en-US"/>
          </a:p>
        </p:txBody>
      </p:sp>
    </p:spTree>
    <p:extLst>
      <p:ext uri="{BB962C8B-B14F-4D97-AF65-F5344CB8AC3E}">
        <p14:creationId xmlns:p14="http://schemas.microsoft.com/office/powerpoint/2010/main" val="96546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You’re about to see a bunch of formulas, so to the non-engineers in the room, you may want to shield your eyes.</a:t>
            </a:r>
          </a:p>
          <a:p>
            <a:endParaRPr lang="en-US" dirty="0"/>
          </a:p>
          <a:p>
            <a:r>
              <a:rPr lang="en-US" dirty="0"/>
              <a:t>In addition to RMSE and MAE… </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40</a:t>
            </a:fld>
            <a:endParaRPr lang="en-US"/>
          </a:p>
        </p:txBody>
      </p:sp>
    </p:spTree>
    <p:extLst>
      <p:ext uri="{BB962C8B-B14F-4D97-AF65-F5344CB8AC3E}">
        <p14:creationId xmlns:p14="http://schemas.microsoft.com/office/powerpoint/2010/main" val="1092426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C6205-973D-6756-CDB4-ADA35DADD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6C179-562A-CE27-D4D4-ADD7AD778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20E17-81FA-232D-90CA-BFD2C57ECC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King Plains wind project </a:t>
            </a:r>
            <a:r>
              <a:rPr lang="en-US" b="0" i="0" u="none" strike="noStrike" dirty="0">
                <a:solidFill>
                  <a:srgbClr val="231F20"/>
                </a:solidFill>
                <a:effectLst/>
                <a:latin typeface="urw-din"/>
              </a:rPr>
              <a:t>located in Garber County, Oklahoma</a:t>
            </a:r>
            <a:r>
              <a:rPr lang="en-US" dirty="0"/>
              <a:t>, which is part of the AWAKEN dataset. It’s a 250MW farm consisting of 88x2.82MW GE turbines. Since the wind direction is predominantly southerly, this is the wind rose on the bottom left, we would expect the wind at these downstream turbines to generally be impacted most by the wake effect.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bring your attention to 3 turbines in particular: The first [click], is operated on greedy control. I’ve selected the wind speed and direction at this turbine to be the target variables for our model trained on greedy-control operated turbines. The second and third [click], are operated on greedy and lookup table control, toggled every 60 minutes, and these will be our target variable turbines when we train the model on LUT-operated turbines.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Now, I want to talk about augmenting benchmark wind farm controllers with a forecasted preview of the wind field, and how we will validate that. </a:t>
            </a:r>
          </a:p>
          <a:p>
            <a:endParaRPr lang="en-US" dirty="0"/>
          </a:p>
        </p:txBody>
      </p:sp>
      <p:sp>
        <p:nvSpPr>
          <p:cNvPr id="4" name="Slide Number Placeholder 3">
            <a:extLst>
              <a:ext uri="{FF2B5EF4-FFF2-40B4-BE49-F238E27FC236}">
                <a16:creationId xmlns:a16="http://schemas.microsoft.com/office/drawing/2014/main" id="{349F93FC-7769-52E7-924F-B8D5E5559129}"/>
              </a:ext>
            </a:extLst>
          </p:cNvPr>
          <p:cNvSpPr>
            <a:spLocks noGrp="1"/>
          </p:cNvSpPr>
          <p:nvPr>
            <p:ph type="sldNum" sz="quarter" idx="5"/>
          </p:nvPr>
        </p:nvSpPr>
        <p:spPr/>
        <p:txBody>
          <a:bodyPr/>
          <a:lstStyle/>
          <a:p>
            <a:fld id="{3EBFAE3C-9D31-A74F-986B-B5F79CF814E0}" type="slidenum">
              <a:rPr lang="en-US" smtClean="0"/>
              <a:t>42</a:t>
            </a:fld>
            <a:endParaRPr lang="en-US"/>
          </a:p>
        </p:txBody>
      </p:sp>
    </p:spTree>
    <p:extLst>
      <p:ext uri="{BB962C8B-B14F-4D97-AF65-F5344CB8AC3E}">
        <p14:creationId xmlns:p14="http://schemas.microsoft.com/office/powerpoint/2010/main" val="2023779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B3FF-7004-8FC1-B57A-85BC4F911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A9D5A-8709-0DEC-4FFA-844B02E44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97B96B-2F85-D3FA-DADB-DBBEB6423B64}"/>
              </a:ext>
            </a:extLst>
          </p:cNvPr>
          <p:cNvSpPr>
            <a:spLocks noGrp="1"/>
          </p:cNvSpPr>
          <p:nvPr>
            <p:ph type="body" idx="1"/>
          </p:nvPr>
        </p:nvSpPr>
        <p:spPr/>
        <p:txBody>
          <a:bodyPr/>
          <a:lstStyle/>
          <a:p>
            <a:r>
              <a:rPr lang="en-US" dirty="0"/>
              <a:t>This is our token greedy-controlled target turbine. I’ll summarize first how the established greedy controller works [click]. The commanded …, and so the actual …</a:t>
            </a:r>
          </a:p>
          <a:p>
            <a:endParaRPr lang="en-US" dirty="0"/>
          </a:p>
          <a:p>
            <a:r>
              <a:rPr lang="en-US" dirty="0"/>
              <a:t>In contrast, if some industrious PhD and Masters students were to make a forecast-enabled greedy controller, [click] then the commanded …, such that the actual …</a:t>
            </a:r>
          </a:p>
          <a:p>
            <a:endParaRPr lang="en-US" dirty="0"/>
          </a:p>
        </p:txBody>
      </p:sp>
      <p:sp>
        <p:nvSpPr>
          <p:cNvPr id="4" name="Slide Number Placeholder 3">
            <a:extLst>
              <a:ext uri="{FF2B5EF4-FFF2-40B4-BE49-F238E27FC236}">
                <a16:creationId xmlns:a16="http://schemas.microsoft.com/office/drawing/2014/main" id="{B4E8751A-B371-BE5A-2DA9-3ACDB6517158}"/>
              </a:ext>
            </a:extLst>
          </p:cNvPr>
          <p:cNvSpPr>
            <a:spLocks noGrp="1"/>
          </p:cNvSpPr>
          <p:nvPr>
            <p:ph type="sldNum" sz="quarter" idx="5"/>
          </p:nvPr>
        </p:nvSpPr>
        <p:spPr/>
        <p:txBody>
          <a:bodyPr/>
          <a:lstStyle/>
          <a:p>
            <a:fld id="{3EBFAE3C-9D31-A74F-986B-B5F79CF814E0}" type="slidenum">
              <a:rPr lang="en-US" smtClean="0"/>
              <a:t>43</a:t>
            </a:fld>
            <a:endParaRPr lang="en-US"/>
          </a:p>
        </p:txBody>
      </p:sp>
    </p:spTree>
    <p:extLst>
      <p:ext uri="{BB962C8B-B14F-4D97-AF65-F5344CB8AC3E}">
        <p14:creationId xmlns:p14="http://schemas.microsoft.com/office/powerpoint/2010/main" val="20342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44</a:t>
            </a:fld>
            <a:endParaRPr lang="en-US"/>
          </a:p>
        </p:txBody>
      </p:sp>
    </p:spTree>
    <p:extLst>
      <p:ext uri="{BB962C8B-B14F-4D97-AF65-F5344CB8AC3E}">
        <p14:creationId xmlns:p14="http://schemas.microsoft.com/office/powerpoint/2010/main" val="4115522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59732-DA2F-75E4-EB81-55271F55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9D535A-6BE2-9EB6-8311-EE1DD2510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B3BF1-2029-F8CA-5A71-B42E2B54DDA9}"/>
              </a:ext>
            </a:extLst>
          </p:cNvPr>
          <p:cNvSpPr>
            <a:spLocks noGrp="1"/>
          </p:cNvSpPr>
          <p:nvPr>
            <p:ph type="body" idx="1"/>
          </p:nvPr>
        </p:nvSpPr>
        <p:spPr/>
        <p:txBody>
          <a:bodyPr/>
          <a:lstStyle/>
          <a:p>
            <a:r>
              <a:rPr lang="en-US" dirty="0"/>
              <a:t>Similarly this is our triplet of LUT-controlled target turbines. The established LUT controller [click] works by passing low-pass-filtered wind speed and direction measurements to a lookup table to fetch the optimized yaw setpoints. Now the commanded …, and so the actual …</a:t>
            </a:r>
          </a:p>
          <a:p>
            <a:endParaRPr lang="en-US" dirty="0"/>
          </a:p>
          <a:p>
            <a:r>
              <a:rPr lang="en-US" dirty="0"/>
              <a:t>In contrast, in the case of a forecast-enabled LUT controller, [click] the commanded …, such that the actual …</a:t>
            </a:r>
          </a:p>
          <a:p>
            <a:endParaRPr lang="en-US" dirty="0"/>
          </a:p>
        </p:txBody>
      </p:sp>
      <p:sp>
        <p:nvSpPr>
          <p:cNvPr id="4" name="Slide Number Placeholder 3">
            <a:extLst>
              <a:ext uri="{FF2B5EF4-FFF2-40B4-BE49-F238E27FC236}">
                <a16:creationId xmlns:a16="http://schemas.microsoft.com/office/drawing/2014/main" id="{8C49F42E-C759-7191-6EAB-5E898D1B5689}"/>
              </a:ext>
            </a:extLst>
          </p:cNvPr>
          <p:cNvSpPr>
            <a:spLocks noGrp="1"/>
          </p:cNvSpPr>
          <p:nvPr>
            <p:ph type="sldNum" sz="quarter" idx="5"/>
          </p:nvPr>
        </p:nvSpPr>
        <p:spPr/>
        <p:txBody>
          <a:bodyPr/>
          <a:lstStyle/>
          <a:p>
            <a:fld id="{3EBFAE3C-9D31-A74F-986B-B5F79CF814E0}" type="slidenum">
              <a:rPr lang="en-US" smtClean="0"/>
              <a:t>45</a:t>
            </a:fld>
            <a:endParaRPr lang="en-US"/>
          </a:p>
        </p:txBody>
      </p:sp>
    </p:spTree>
    <p:extLst>
      <p:ext uri="{BB962C8B-B14F-4D97-AF65-F5344CB8AC3E}">
        <p14:creationId xmlns:p14="http://schemas.microsoft.com/office/powerpoint/2010/main" val="1885083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the use of probabilistic forecasting methods, we needed a stochastic control method. So on Eric’s advice, I adapted code from FLORIS to generate a lookup table that optimized the yaw offsets for the wind speed, wind direction, and wind direction standard deviation, and you can see the optimal yaw offsets here for the pair of turbines chosen</a:t>
            </a:r>
          </a:p>
        </p:txBody>
      </p:sp>
      <p:sp>
        <p:nvSpPr>
          <p:cNvPr id="4" name="Slide Number Placeholder 3"/>
          <p:cNvSpPr>
            <a:spLocks noGrp="1"/>
          </p:cNvSpPr>
          <p:nvPr>
            <p:ph type="sldNum" sz="quarter" idx="5"/>
          </p:nvPr>
        </p:nvSpPr>
        <p:spPr/>
        <p:txBody>
          <a:bodyPr/>
          <a:lstStyle/>
          <a:p>
            <a:fld id="{3EBFAE3C-9D31-A74F-986B-B5F79CF814E0}" type="slidenum">
              <a:rPr lang="en-US" smtClean="0"/>
              <a:t>47</a:t>
            </a:fld>
            <a:endParaRPr lang="en-US"/>
          </a:p>
        </p:txBody>
      </p:sp>
    </p:spTree>
    <p:extLst>
      <p:ext uri="{BB962C8B-B14F-4D97-AF65-F5344CB8AC3E}">
        <p14:creationId xmlns:p14="http://schemas.microsoft.com/office/powerpoint/2010/main" val="1187390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want to briefly touch on my less-technical thoughts for the future of research in wind farm control, inspired by my experience with the startup and deep tech commercialization community at CU and beyond.</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49</a:t>
            </a:fld>
            <a:endParaRPr lang="en-US"/>
          </a:p>
        </p:txBody>
      </p:sp>
    </p:spTree>
    <p:extLst>
      <p:ext uri="{BB962C8B-B14F-4D97-AF65-F5344CB8AC3E}">
        <p14:creationId xmlns:p14="http://schemas.microsoft.com/office/powerpoint/2010/main" val="31152106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7242E-F652-212A-9CB8-737CC9262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75E06-9D51-0B5B-FE65-A08D7FD05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F697B-B401-9C76-1066-A1BC0519E168}"/>
              </a:ext>
            </a:extLst>
          </p:cNvPr>
          <p:cNvSpPr>
            <a:spLocks noGrp="1"/>
          </p:cNvSpPr>
          <p:nvPr>
            <p:ph type="body" idx="1"/>
          </p:nvPr>
        </p:nvSpPr>
        <p:spPr/>
        <p:txBody>
          <a:bodyPr/>
          <a:lstStyle/>
          <a:p>
            <a:r>
              <a:rPr lang="en-US" dirty="0"/>
              <a:t>I completed two intensive customer discovery programs run by the NSF last year – the first was 3 weeks long with 10 interviews, the seconds was 6 weeks and required 30 interviews. The motive for this, both for the organizers and myself, was to get out of the lab and learn from the people on the front line in industry what the true industry needs are. This is a sampling of what I was told. I got an informal award at the CU </a:t>
            </a:r>
            <a:r>
              <a:rPr lang="en-US" dirty="0" err="1"/>
              <a:t>i</a:t>
            </a:r>
            <a:r>
              <a:rPr lang="en-US" dirty="0"/>
              <a:t>-Corps programs for the most dense notetaking during interviews, and you can see why. The typing lessons finally paid off.</a:t>
            </a:r>
          </a:p>
        </p:txBody>
      </p:sp>
      <p:sp>
        <p:nvSpPr>
          <p:cNvPr id="4" name="Slide Number Placeholder 3">
            <a:extLst>
              <a:ext uri="{FF2B5EF4-FFF2-40B4-BE49-F238E27FC236}">
                <a16:creationId xmlns:a16="http://schemas.microsoft.com/office/drawing/2014/main" id="{6A31FF57-077F-F06C-2384-BCE6F2B91E73}"/>
              </a:ext>
            </a:extLst>
          </p:cNvPr>
          <p:cNvSpPr>
            <a:spLocks noGrp="1"/>
          </p:cNvSpPr>
          <p:nvPr>
            <p:ph type="sldNum" sz="quarter" idx="5"/>
          </p:nvPr>
        </p:nvSpPr>
        <p:spPr/>
        <p:txBody>
          <a:bodyPr/>
          <a:lstStyle/>
          <a:p>
            <a:fld id="{3EBFAE3C-9D31-A74F-986B-B5F79CF814E0}" type="slidenum">
              <a:rPr lang="en-US" smtClean="0"/>
              <a:t>50</a:t>
            </a:fld>
            <a:endParaRPr lang="en-US"/>
          </a:p>
        </p:txBody>
      </p:sp>
    </p:spTree>
    <p:extLst>
      <p:ext uri="{BB962C8B-B14F-4D97-AF65-F5344CB8AC3E}">
        <p14:creationId xmlns:p14="http://schemas.microsoft.com/office/powerpoint/2010/main" val="4259816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takeaways from these conversations is that, as researchers, we need to address the true ‘project-killers’ in the wind industry, or at least those we can influence. Some areas with problems I am interested in include… and I do in fact intent to pursue a problem in one of these areas at Stanford starting June 30</a:t>
            </a:r>
            <a:r>
              <a:rPr lang="en-US" baseline="30000" dirty="0"/>
              <a:t>th</a:t>
            </a:r>
            <a:r>
              <a:rPr lang="en-US" dirty="0"/>
              <a:t> , I’m teamed up with Rafa, who Eric and Misha both work closely with and I reached out to when I learned he was going part time to start a company, my Stanford mentor Gianluca </a:t>
            </a:r>
            <a:r>
              <a:rPr lang="en-US" dirty="0" err="1"/>
              <a:t>Iaccario</a:t>
            </a:r>
            <a:r>
              <a:rPr lang="en-US" dirty="0"/>
              <a:t>, and an advisor in Alan Lowden, who has a strong history of business in the wind industry in the UK.</a:t>
            </a:r>
          </a:p>
        </p:txBody>
      </p:sp>
      <p:sp>
        <p:nvSpPr>
          <p:cNvPr id="4" name="Slide Number Placeholder 3"/>
          <p:cNvSpPr>
            <a:spLocks noGrp="1"/>
          </p:cNvSpPr>
          <p:nvPr>
            <p:ph type="sldNum" sz="quarter" idx="5"/>
          </p:nvPr>
        </p:nvSpPr>
        <p:spPr/>
        <p:txBody>
          <a:bodyPr/>
          <a:lstStyle/>
          <a:p>
            <a:fld id="{3EBFAE3C-9D31-A74F-986B-B5F79CF814E0}" type="slidenum">
              <a:rPr lang="en-US" smtClean="0"/>
              <a:t>51</a:t>
            </a:fld>
            <a:endParaRPr lang="en-US"/>
          </a:p>
        </p:txBody>
      </p:sp>
    </p:spTree>
    <p:extLst>
      <p:ext uri="{BB962C8B-B14F-4D97-AF65-F5344CB8AC3E}">
        <p14:creationId xmlns:p14="http://schemas.microsoft.com/office/powerpoint/2010/main" val="1379654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committee here today is far from a random selection, you are all people that have supported and advised me even before I started at CU formally. I learned early on in grad school that collaboration was key to progressing in research that interested me, and also to make it more enjoyable, and I have been lucky enough to work with many people to various degrees. They include [click] * 11. (in typical CS fashion, when I approached Alessandro saying, hey I have this idea for a paper, within 5 minutes of the meeting he suggested we spin-off into a startup).</a:t>
            </a:r>
          </a:p>
          <a:p>
            <a:r>
              <a:rPr lang="en-US" dirty="0"/>
              <a:t>Emiliano also introduced me to online learning methods and MPC, so I'm grateful for that opportunity too.</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52</a:t>
            </a:fld>
            <a:endParaRPr lang="en-US"/>
          </a:p>
        </p:txBody>
      </p:sp>
    </p:spTree>
    <p:extLst>
      <p:ext uri="{BB962C8B-B14F-4D97-AF65-F5344CB8AC3E}">
        <p14:creationId xmlns:p14="http://schemas.microsoft.com/office/powerpoint/2010/main" val="335988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my comprehensive exam, I presented the projects I have worked on across this spectrum, specifically examples related to integrating machine learning into controls include:</a:t>
            </a:r>
          </a:p>
          <a:p>
            <a:r>
              <a:rPr lang="en-US" dirty="0"/>
              <a:t>- [click] autotuning controllers, </a:t>
            </a:r>
          </a:p>
          <a:p>
            <a:pPr marL="171450" indent="-171450">
              <a:buFontTx/>
              <a:buChar char="-"/>
            </a:pPr>
            <a:r>
              <a:rPr lang="en-US" dirty="0"/>
              <a:t>[click] modeling the relationship between classical controller inputs and outputs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[click] *2 integrating forecasts of unruly disturbances, models of dynamical systems or learned cost functions with receding horizon-based controllers like MPC</a:t>
            </a:r>
          </a:p>
          <a:p>
            <a:pPr marL="171450" indent="-171450">
              <a:buFontTx/>
              <a:buChar char="-"/>
            </a:pPr>
            <a:r>
              <a:rPr lang="en-US" dirty="0"/>
              <a:t>[click] and deep reinforcement learning</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main proposal at Comps was that of my final journal paper, designing forecast-enabled controllers for wind farm operation. I’ll come back to that, but first, let’s take a step back to define what wind turbine, and wind farm control means.</a:t>
            </a:r>
          </a:p>
        </p:txBody>
      </p:sp>
      <p:sp>
        <p:nvSpPr>
          <p:cNvPr id="4" name="Slide Number Placeholder 3"/>
          <p:cNvSpPr>
            <a:spLocks noGrp="1"/>
          </p:cNvSpPr>
          <p:nvPr>
            <p:ph type="sldNum" sz="quarter" idx="5"/>
          </p:nvPr>
        </p:nvSpPr>
        <p:spPr/>
        <p:txBody>
          <a:bodyPr/>
          <a:lstStyle/>
          <a:p>
            <a:fld id="{3EBFAE3C-9D31-A74F-986B-B5F79CF814E0}" type="slidenum">
              <a:rPr lang="en-US" smtClean="0"/>
              <a:t>5</a:t>
            </a:fld>
            <a:endParaRPr lang="en-US"/>
          </a:p>
        </p:txBody>
      </p:sp>
    </p:spTree>
    <p:extLst>
      <p:ext uri="{BB962C8B-B14F-4D97-AF65-F5344CB8AC3E}">
        <p14:creationId xmlns:p14="http://schemas.microsoft.com/office/powerpoint/2010/main" val="1141782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856F1-2B69-6461-D12B-74AEFBE57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42555-DDD8-1AD7-157A-73496307B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E78AA-30F7-4824-D44B-428F9EB37B93}"/>
              </a:ext>
            </a:extLst>
          </p:cNvPr>
          <p:cNvSpPr>
            <a:spLocks noGrp="1"/>
          </p:cNvSpPr>
          <p:nvPr>
            <p:ph type="body" idx="1"/>
          </p:nvPr>
        </p:nvSpPr>
        <p:spPr/>
        <p:txBody>
          <a:bodyPr/>
          <a:lstStyle/>
          <a:p>
            <a:r>
              <a:rPr lang="en-US" sz="5400" dirty="0">
                <a:latin typeface="Arial" panose="020B0604020202020204" pitchFamily="34" charset="0"/>
                <a:cs typeface="Arial" panose="020B0604020202020204" pitchFamily="34" charset="0"/>
              </a:rPr>
              <a:t>That is all from me, I can now take any questions.</a:t>
            </a:r>
          </a:p>
          <a:p>
            <a:endParaRPr lang="en-US" sz="5400" dirty="0">
              <a:latin typeface="Arial" panose="020B0604020202020204" pitchFamily="34" charset="0"/>
              <a:cs typeface="Arial" panose="020B0604020202020204" pitchFamily="34" charset="0"/>
            </a:endParaRPr>
          </a:p>
          <a:p>
            <a:r>
              <a:rPr lang="en-US" sz="5400" dirty="0">
                <a:latin typeface="Arial" panose="020B0604020202020204" pitchFamily="34" charset="0"/>
                <a:cs typeface="Arial" panose="020B0604020202020204" pitchFamily="34" charset="0"/>
              </a:rPr>
              <a:t>Possible questions:</a:t>
            </a:r>
          </a:p>
          <a:p>
            <a:r>
              <a:rPr lang="en-US" sz="5400" i="1" dirty="0">
                <a:latin typeface="Arial" panose="020B0604020202020204" pitchFamily="34" charset="0"/>
                <a:cs typeface="Arial" panose="020B0604020202020204" pitchFamily="34" charset="0"/>
              </a:rPr>
              <a:t>- How can you do preprocessing in real time?</a:t>
            </a:r>
          </a:p>
          <a:p>
            <a:pPr marL="685800" indent="-685800">
              <a:buFontTx/>
              <a:buChar char="-"/>
            </a:pPr>
            <a:endParaRPr lang="en-US" sz="5400" dirty="0">
              <a:latin typeface="Arial" panose="020B0604020202020204" pitchFamily="34" charset="0"/>
              <a:cs typeface="Arial" panose="020B0604020202020204" pitchFamily="34" charset="0"/>
            </a:endParaRPr>
          </a:p>
          <a:p>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How will you know how much of a forecasting lead time you need to augment the greedy/</a:t>
            </a:r>
            <a:r>
              <a:rPr lang="en-US" sz="5400" i="1" dirty="0" err="1">
                <a:latin typeface="Arial" panose="020B0604020202020204" pitchFamily="34" charset="0"/>
                <a:cs typeface="Arial" panose="020B0604020202020204" pitchFamily="34" charset="0"/>
              </a:rPr>
              <a:t>lut</a:t>
            </a:r>
            <a:r>
              <a:rPr lang="en-US" sz="5400" i="1" dirty="0">
                <a:latin typeface="Arial" panose="020B0604020202020204" pitchFamily="34" charset="0"/>
                <a:cs typeface="Arial" panose="020B0604020202020204" pitchFamily="34" charset="0"/>
              </a:rPr>
              <a:t> controller with a preview?</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Delay time, </a:t>
            </a:r>
            <a:r>
              <a:rPr lang="en-US" sz="5400" dirty="0" err="1">
                <a:latin typeface="Arial" panose="020B0604020202020204" pitchFamily="34" charset="0"/>
                <a:cs typeface="Arial" panose="020B0604020202020204" pitchFamily="34" charset="0"/>
              </a:rPr>
              <a:t>t_d</a:t>
            </a:r>
            <a:r>
              <a:rPr lang="en-US" sz="5400" dirty="0">
                <a:latin typeface="Arial" panose="020B0604020202020204" pitchFamily="34" charset="0"/>
                <a:cs typeface="Arial" panose="020B0604020202020204" pitchFamily="34" charset="0"/>
              </a:rPr>
              <a:t>. What we will do instead is generate a multistep forecast and then try sampling from this a range of prediction times until we find the one that results in the greatest overall power improvement. The delay from measured wind direction to final yaw setpoint for greedy and LUT control has three sources: thresholding, slow yaw rate, and use of previous measurements rather than forecasted or preview, and is nonlinear, so not trivial to say a priori what delay time is needed. They don’t have an effective constant sampling rate, in which case we could approximate the upstream time needed before a yaw change would be made.</a:t>
            </a: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about forecasting methods more easily trained online or less data intensive e.g. Kalman filtering, ARIMA, Gaussian processes?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effectLst/>
                <a:latin typeface="Arial" panose="020B0604020202020204" pitchFamily="34" charset="0"/>
                <a:cs typeface="Arial" panose="020B0604020202020204" pitchFamily="34" charset="0"/>
              </a:rPr>
              <a:t>univariate</a:t>
            </a:r>
            <a:r>
              <a:rPr lang="en-US" sz="5400" dirty="0">
                <a:latin typeface="Arial" panose="020B0604020202020204" pitchFamily="34" charset="0"/>
                <a:cs typeface="Arial" panose="020B0604020202020204" pitchFamily="34" charset="0"/>
              </a:rPr>
              <a:t>, requires intuitive data preprocessing, formation of candidate functions, tends to be used for longer time scales. ARIMA assumes relationship between future values and previous are approx. linear. KF can be multivariate, but the matrices involved become very large for many variables, and its assumption of Gaussian noise can be problematic.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 do you know about the convergence properties of the MPC?</a:t>
            </a:r>
          </a:p>
          <a:p>
            <a:pPr marL="628650" lvl="1" indent="-171450">
              <a:buFontTx/>
              <a:buChar char="-"/>
            </a:pPr>
            <a:r>
              <a:rPr lang="en-US" sz="5400" dirty="0">
                <a:latin typeface="Arial" panose="020B0604020202020204" pitchFamily="34" charset="0"/>
                <a:cs typeface="Arial" panose="020B0604020202020204" pitchFamily="34" charset="0"/>
              </a:rPr>
              <a:t>I don’t. I’ve tested three solver variations: SLSQP, sequential SLSQP, and Serial Refine. We have a non-convex black-box term in our cost function. I warm start it with the LUT solution, and then the SLSQP-based solvers iterate from that to make it feasible over a prediction horizon, and to consider the cost of the yaw actuation. I’ve run several thousand simulations and haven’t had a problem with convergence yet, so I have only empirical evidence to stand by. The main focus of this paper was the application of a controller in a computationally feasible way in an open-source framework, validated by simulated experiments.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SLSQP </a:t>
            </a:r>
          </a:p>
          <a:p>
            <a:pPr marL="628650" lvl="1" indent="-171450">
              <a:buFontTx/>
              <a:buChar char="-"/>
            </a:pPr>
            <a:r>
              <a:rPr lang="en-US" sz="5400" dirty="0">
                <a:latin typeface="Arial" panose="020B0604020202020204" pitchFamily="34" charset="0"/>
                <a:cs typeface="Arial" panose="020B0604020202020204" pitchFamily="34" charset="0"/>
              </a:rPr>
              <a:t>Sequentially solve approximations of the nonlinear program, quadratic approximations of the cost function and linear approximations of the constraints, reformulated as a </a:t>
            </a:r>
            <a:r>
              <a:rPr lang="en-US" sz="5400" dirty="0" err="1">
                <a:latin typeface="Arial" panose="020B0604020202020204" pitchFamily="34" charset="0"/>
                <a:cs typeface="Arial" panose="020B0604020202020204" pitchFamily="34" charset="0"/>
              </a:rPr>
              <a:t>Lagrangian</a:t>
            </a:r>
            <a:r>
              <a:rPr lang="en-US" sz="5400" dirty="0">
                <a:latin typeface="Arial" panose="020B0604020202020204" pitchFamily="34" charset="0"/>
                <a:cs typeface="Arial" panose="020B0604020202020204" pitchFamily="34" charset="0"/>
              </a:rPr>
              <a:t> to solve an unconstrained problem. The Hessian of the objective function is updated with a BFGS (</a:t>
            </a:r>
            <a:r>
              <a:rPr lang="en-US" sz="5400" dirty="0" err="1">
                <a:latin typeface="Arial" panose="020B0604020202020204" pitchFamily="34" charset="0"/>
                <a:cs typeface="Arial" panose="020B0604020202020204" pitchFamily="34" charset="0"/>
              </a:rPr>
              <a:t>Broyden</a:t>
            </a:r>
            <a:r>
              <a:rPr lang="en-US" sz="5400" dirty="0">
                <a:latin typeface="Arial" panose="020B0604020202020204" pitchFamily="34" charset="0"/>
                <a:cs typeface="Arial" panose="020B0604020202020204" pitchFamily="34" charset="0"/>
              </a:rPr>
              <a:t>–Fletcher–Goldfarb–</a:t>
            </a:r>
            <a:r>
              <a:rPr lang="en-US" sz="5400" dirty="0" err="1">
                <a:latin typeface="Arial" panose="020B0604020202020204" pitchFamily="34" charset="0"/>
                <a:cs typeface="Arial" panose="020B0604020202020204" pitchFamily="34" charset="0"/>
              </a:rPr>
              <a:t>Shanno</a:t>
            </a:r>
            <a:r>
              <a:rPr lang="en-US" sz="5400" dirty="0">
                <a:latin typeface="Arial" panose="020B0604020202020204" pitchFamily="34" charset="0"/>
                <a:cs typeface="Arial" panose="020B0604020202020204" pitchFamily="34" charset="0"/>
              </a:rPr>
              <a:t>) method. Resulting search direction used to update the optimization variables.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sequential SLSQP (slide 73)</a:t>
            </a:r>
          </a:p>
          <a:p>
            <a:pPr marL="628650" lvl="1" indent="-171450">
              <a:buFontTx/>
              <a:buChar char="-"/>
            </a:pPr>
            <a:r>
              <a:rPr lang="en-US" sz="5400" dirty="0">
                <a:latin typeface="Arial" panose="020B0604020202020204" pitchFamily="34" charset="0"/>
                <a:cs typeface="Arial" panose="020B0604020202020204" pitchFamily="34" charset="0"/>
              </a:rPr>
              <a:t>I solve the farm in subsets of turbines, starting from the most upstream to the most downstream. For each subset, the powers of all of the turbines in that subset and downstream are considered in the optimization cost, and all of the yaw angles in that subset are considered in the optimization variables.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Serial Refine (slide 74)</a:t>
            </a:r>
          </a:p>
          <a:p>
            <a:pPr marL="628650" lvl="1" indent="-171450">
              <a:buFontTx/>
              <a:buChar char="-"/>
            </a:pPr>
            <a:r>
              <a:rPr lang="en-US" sz="5400" dirty="0">
                <a:latin typeface="Arial" panose="020B0604020202020204" pitchFamily="34" charset="0"/>
                <a:cs typeface="Arial" panose="020B0604020202020204" pitchFamily="34" charset="0"/>
              </a:rPr>
              <a:t>optimizes the turbine yaw angles serially from upstream to downstream by iteratively setting the yaw setpoints of each turbine based on a finite set of values centered on the most recent optimal, determining whether the new combination results in a greater farm power production than the last known optimal solution, and updating them accordingly. I adapted this method for a receding horizon context by enabling it to accept an optimization function that considers the yaw actuation, and by adjusting the optimized yaw setpoints to be within the constraints of the slow yaw actuation over the prediction horizon.</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Why do you need the uncertainty quantification? </a:t>
            </a:r>
          </a:p>
          <a:p>
            <a:pPr marL="628650" lvl="1" indent="-171450">
              <a:buFontTx/>
              <a:buChar char="-"/>
            </a:pPr>
            <a:r>
              <a:rPr lang="en-US" sz="5400" dirty="0">
                <a:latin typeface="Arial" panose="020B0604020202020204" pitchFamily="34" charset="0"/>
                <a:cs typeface="Arial" panose="020B0604020202020204" pitchFamily="34" charset="0"/>
              </a:rPr>
              <a:t>The LUT can be optimized for the expected farm power achievable over an uncertain distribution of wind directions, wind speeds, and even yaw setpoints. The resulting controller is generally more conservative in terms of the offsets it outputs.</a:t>
            </a: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methods will you use for uncertainty quantification? Slide 58</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With a Bayesian neural network layer, the weights are treated as random variables with a probability distribution. This method is based on Bayesian inference, where you start by placing a prior distribution on the weights, P(w), then you compute the variational approximation to the posterior distribution, P(</a:t>
            </a:r>
            <a:r>
              <a:rPr lang="en-US" sz="5400" dirty="0" err="1">
                <a:latin typeface="Arial" panose="020B0604020202020204" pitchFamily="34" charset="0"/>
                <a:cs typeface="Arial" panose="020B0604020202020204" pitchFamily="34" charset="0"/>
              </a:rPr>
              <a:t>w|D</a:t>
            </a:r>
            <a:r>
              <a:rPr lang="en-US" sz="5400" dirty="0">
                <a:latin typeface="Arial" panose="020B0604020202020204" pitchFamily="34" charset="0"/>
                <a:cs typeface="Arial" panose="020B0604020202020204" pitchFamily="34" charset="0"/>
              </a:rPr>
              <a:t>) (minimizing the </a:t>
            </a:r>
            <a:r>
              <a:rPr lang="en-US" sz="5400" dirty="0" err="1">
                <a:effectLst/>
                <a:latin typeface="Arial" panose="020B0604020202020204" pitchFamily="34" charset="0"/>
                <a:cs typeface="Arial" panose="020B0604020202020204" pitchFamily="34" charset="0"/>
              </a:rPr>
              <a:t>Kullback-Leibler</a:t>
            </a:r>
            <a:r>
              <a:rPr lang="en-US" sz="5400" dirty="0">
                <a:effectLst/>
                <a:latin typeface="Arial" panose="020B0604020202020204" pitchFamily="34" charset="0"/>
                <a:cs typeface="Arial" panose="020B0604020202020204" pitchFamily="34" charset="0"/>
              </a:rPr>
              <a:t> (KL) divergence with the true Bayesian posterior)</a:t>
            </a:r>
            <a:r>
              <a:rPr lang="en-US" sz="5400" dirty="0">
                <a:latin typeface="Arial" panose="020B0604020202020204" pitchFamily="34" charset="0"/>
                <a:cs typeface="Arial" panose="020B0604020202020204" pitchFamily="34" charset="0"/>
              </a:rPr>
              <a:t>, and find the MAP weights = </a:t>
            </a:r>
            <a:r>
              <a:rPr lang="en-US" sz="5400" dirty="0" err="1">
                <a:latin typeface="Arial" panose="020B0604020202020204" pitchFamily="34" charset="0"/>
                <a:cs typeface="Arial" panose="020B0604020202020204" pitchFamily="34" charset="0"/>
              </a:rPr>
              <a:t>max_w</a:t>
            </a:r>
            <a:r>
              <a:rPr lang="en-US" sz="5400" dirty="0">
                <a:latin typeface="Arial" panose="020B0604020202020204" pitchFamily="34" charset="0"/>
                <a:cs typeface="Arial" panose="020B0604020202020204" pitchFamily="34" charset="0"/>
              </a:rPr>
              <a:t> log P(</a:t>
            </a:r>
            <a:r>
              <a:rPr lang="en-US" sz="5400" dirty="0" err="1">
                <a:latin typeface="Arial" panose="020B0604020202020204" pitchFamily="34" charset="0"/>
                <a:cs typeface="Arial" panose="020B0604020202020204" pitchFamily="34" charset="0"/>
              </a:rPr>
              <a:t>w|D</a:t>
            </a:r>
            <a:r>
              <a:rPr lang="en-US" sz="5400" dirty="0">
                <a:latin typeface="Arial" panose="020B0604020202020204" pitchFamily="34" charset="0"/>
                <a:cs typeface="Arial" panose="020B0604020202020204" pitchFamily="34" charset="0"/>
              </a:rPr>
              <a:t>). The Bayesian layer generates a distribution over possible outputs. An alternative approach is of predicting the parameters of an output distribution and using a probabilistic cost function e.g. truncated Gaussian-based loss function (the maximum likelihood estimation of it).</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methods will you use for autotuning?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Population based training (PBT) is an attractive option. It starts by training many neural networks in parallel with random hyperparameters. It then uses information from the rest of the population to refine the hyperparameters and direct computational resources to models which show promise. As the training of the population of neural networks progresses, this process of exploiting and exploring is performed periodically, ensuring that all the workers in the population have a good base level of performance and also that new hyperparameters are consistently explored.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i="1"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Did you consider using a zeroth-order gradient estimation method? Slide 77</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Yes, we tried one that seemed promising: Zeroth-order Stochastic Conditional Gradient descent, which was designed for non-convex black-box cost functions perturbed by some disturbance.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i="1"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is the difference between statistical learning and machine learning?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SL: </a:t>
            </a:r>
            <a:r>
              <a:rPr lang="en-US" sz="5400" dirty="0">
                <a:latin typeface="Arial" panose="020B0604020202020204" pitchFamily="34" charset="0"/>
                <a:cs typeface="Arial" panose="020B0604020202020204" pitchFamily="34" charset="0"/>
              </a:rPr>
              <a:t>Focuses on understanding the underlying relationships between variables. Emphasizes inference and hypothesis testing to draw conclusions about data. Involves simpler models that are interpretable and come with theoretical guarantees (e.g., significance tests, confidence intervals). </a:t>
            </a:r>
            <a:r>
              <a:rPr lang="en-US" sz="5400" b="0" i="0" u="none" strike="noStrike" dirty="0">
                <a:solidFill>
                  <a:srgbClr val="000000"/>
                </a:solidFill>
                <a:effectLst/>
                <a:latin typeface="Arial" panose="020B0604020202020204" pitchFamily="34" charset="0"/>
                <a:cs typeface="Arial" panose="020B0604020202020204" pitchFamily="34" charset="0"/>
              </a:rPr>
              <a:t>Assumes that data follows a specific distribution (e.g., normal distribution).</a:t>
            </a:r>
            <a:endParaRPr lang="en-US" sz="5400" dirty="0">
              <a:latin typeface="Arial" panose="020B0604020202020204" pitchFamily="34" charset="0"/>
              <a:cs typeface="Arial" panose="020B0604020202020204" pitchFamily="34"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ML: </a:t>
            </a:r>
            <a:r>
              <a:rPr lang="en-US" sz="5400" dirty="0">
                <a:latin typeface="Arial" panose="020B0604020202020204" pitchFamily="34" charset="0"/>
                <a:cs typeface="Arial" panose="020B0604020202020204" pitchFamily="34" charset="0"/>
              </a:rPr>
              <a:t>Focuses on prediction and decision-making. Emphasizes optimizing performance metrics like accuracy, precision, or recall. Often prioritizes model performance over interpretability. </a:t>
            </a:r>
            <a:r>
              <a:rPr lang="en-US" sz="5400" b="0" i="0" u="none" strike="noStrike" dirty="0">
                <a:solidFill>
                  <a:srgbClr val="000000"/>
                </a:solidFill>
                <a:effectLst/>
                <a:latin typeface="Arial" panose="020B0604020202020204" pitchFamily="34" charset="0"/>
                <a:cs typeface="Arial" panose="020B0604020202020204" pitchFamily="34" charset="0"/>
              </a:rPr>
              <a:t>Can use very complex models like deep learning networks with many parameters. Often makes fewer assumptions about the underlying data distribution (non-parametric methods). Universal approximator</a:t>
            </a:r>
            <a:endParaRPr lang="en-US" sz="5400" i="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Aren’t you using steady-state models in your MPC solver? How is that better than a LUT approach?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Firstly, because MPC considers the cost of the actuation over a prediction horizon, it ensures the feasibility of a yawing trajectory over the prediction horizon for an estimate of the future wind disturbance,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Secondly, because the forecast-enabled MPC I would like to develop if I continue to work in this field would have a learned model of the future wind speeds and directions seen at each turbine.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b="0" i="0" u="none" strike="noStrike" dirty="0">
                <a:solidFill>
                  <a:srgbClr val="000000"/>
                </a:solidFill>
                <a:effectLst/>
                <a:latin typeface="Arial" panose="020B0604020202020204" pitchFamily="34" charset="0"/>
                <a:cs typeface="Arial" panose="020B0604020202020204" pitchFamily="34" charset="0"/>
              </a:rPr>
              <a:t>Thirdly, models that include dynamics aren't validated anyway. Wake models = statistical wake locations over time. Not clear that propagating downstream is physically any better than static model. No lightweight dynamic model for use in controls.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b="0" i="0" u="none" strike="noStrike" dirty="0">
                <a:solidFill>
                  <a:srgbClr val="000000"/>
                </a:solidFill>
                <a:effectLst/>
                <a:latin typeface="Arial" panose="020B0604020202020204" pitchFamily="34" charset="0"/>
                <a:cs typeface="Arial" panose="020B0604020202020204" pitchFamily="34" charset="0"/>
              </a:rPr>
              <a:t>Fourthly, In the van der Broek paper there was an issue at end of prediction horizon, steady-state model avoids that by assuming that wakes are everywhere all at once. Dynamic model favored greedy control because it didn't see benefit beyond prediction horizon. Would need long prediction horizon, </a:t>
            </a:r>
            <a:r>
              <a:rPr lang="en-US" sz="5400" b="0" i="0" u="none" strike="noStrike" dirty="0" err="1">
                <a:solidFill>
                  <a:srgbClr val="000000"/>
                </a:solidFill>
                <a:effectLst/>
                <a:latin typeface="Arial" panose="020B0604020202020204" pitchFamily="34" charset="0"/>
                <a:cs typeface="Arial" panose="020B0604020202020204" pitchFamily="34" charset="0"/>
              </a:rPr>
              <a:t>esp</a:t>
            </a:r>
            <a:r>
              <a:rPr lang="en-US" sz="5400" b="0" i="0" u="none" strike="noStrike" dirty="0">
                <a:solidFill>
                  <a:srgbClr val="000000"/>
                </a:solidFill>
                <a:effectLst/>
                <a:latin typeface="Arial" panose="020B0604020202020204" pitchFamily="34" charset="0"/>
                <a:cs typeface="Arial" panose="020B0604020202020204" pitchFamily="34" charset="0"/>
              </a:rPr>
              <a:t> for downstream turbines, may not converge.</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If you’re only considering a subset of turbines for the output variables, what do you consider as the input variables? </a:t>
            </a:r>
          </a:p>
          <a:p>
            <a:pPr marL="628650" lvl="1" indent="-171450">
              <a:buFontTx/>
              <a:buChar char="-"/>
            </a:pPr>
            <a:r>
              <a:rPr lang="en-US" sz="5400" dirty="0">
                <a:latin typeface="Arial" panose="020B0604020202020204" pitchFamily="34" charset="0"/>
                <a:cs typeface="Arial" panose="020B0604020202020204" pitchFamily="34" charset="0"/>
              </a:rPr>
              <a:t>We plan to use the Maximal Information Coefficient to learn which turbine measurements contribute the most to the output variables at our target turbines over the dataset we have. Seeing as the prevailing wind direction is southerly, most of the relevant input variables will be from upstream turbines in the southerly direction.</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If, as you say, greedy and LUT control are lacking, why use them for validation?</a:t>
            </a:r>
          </a:p>
          <a:p>
            <a:pPr marL="628650" lvl="1" indent="-171450">
              <a:buFontTx/>
              <a:buChar char="-"/>
            </a:pPr>
            <a:r>
              <a:rPr lang="en-US" sz="5400" dirty="0">
                <a:latin typeface="Arial" panose="020B0604020202020204" pitchFamily="34" charset="0"/>
                <a:cs typeface="Arial" panose="020B0604020202020204" pitchFamily="34" charset="0"/>
              </a:rPr>
              <a:t>We are very fortunate to have real, 5-second-interval data at our disposal. Over the course of the King Plains wind farm campaign, the turbines have been operated on standard greedy control, consensus control, and lookup control, so we want to see if you can use a forecast to squeeze more out of these more established methods, and it also so happens that these are the methods used in the data we have.</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Are you just applying existing ML methods, or are you making a new one?</a:t>
            </a:r>
          </a:p>
          <a:p>
            <a:pPr marL="628650" lvl="1" indent="-171450">
              <a:buFontTx/>
              <a:buChar char="-"/>
            </a:pPr>
            <a:r>
              <a:rPr lang="en-US" sz="5400" dirty="0">
                <a:latin typeface="Arial" panose="020B0604020202020204" pitchFamily="34" charset="0"/>
                <a:cs typeface="Arial" panose="020B0604020202020204" pitchFamily="34" charset="0"/>
              </a:rPr>
              <a:t>We are starting with well-established methods, but would like to bolster them with uncertainty quantification, multi-step outputs, perhaps a series decomposition layer, and the option to consider correlations between the same variable types across multiple time steps and spatial locations.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What’s involved in the data preprocessing? Slide 59</a:t>
            </a:r>
          </a:p>
          <a:p>
            <a:pPr marL="628650" lvl="1" indent="-171450">
              <a:buFontTx/>
              <a:buChar char="-"/>
            </a:pPr>
            <a:r>
              <a:rPr lang="en-US" sz="5400" dirty="0">
                <a:latin typeface="Arial" panose="020B0604020202020204" pitchFamily="34" charset="0"/>
                <a:cs typeface="Arial" panose="020B0604020202020204" pitchFamily="34" charset="0"/>
              </a:rPr>
              <a:t>Outliers (to remove or interpolate), offline turbines, missing data, bad data (negative power/wind speed values).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 exactly is a transformer-based neural network? Slide 57</a:t>
            </a:r>
          </a:p>
          <a:p>
            <a:pPr marL="628650" lvl="1" indent="-171450">
              <a:buFontTx/>
              <a:buChar char="-"/>
            </a:pPr>
            <a:r>
              <a:rPr lang="en-US" sz="5400" dirty="0">
                <a:latin typeface="Arial" panose="020B0604020202020204" pitchFamily="34" charset="0"/>
                <a:cs typeface="Arial" panose="020B0604020202020204" pitchFamily="34" charset="0"/>
              </a:rPr>
              <a:t>Deep learning architecture that can take sequential data as an input and output sequential data of a possible different length as an output. This is called a seq2seq, or encoder-decoder architecture in the business. What is special about transformers, the term was originally coined by the paper by Vaswani in 2017, is the attention mechanism. </a:t>
            </a:r>
          </a:p>
          <a:p>
            <a:pPr marL="1085850" lvl="2" indent="-171450">
              <a:buFontTx/>
              <a:buChar char="-"/>
            </a:pPr>
            <a:r>
              <a:rPr lang="en-US" sz="5400" dirty="0">
                <a:latin typeface="Arial" panose="020B0604020202020204" pitchFamily="34" charset="0"/>
                <a:cs typeface="Arial" panose="020B0604020202020204" pitchFamily="34" charset="0"/>
              </a:rPr>
              <a:t>1) Self-attention allows the model to weigh the importance of different tokens relative to one another, irrespective of the distance between them. Each token in the sequence attends to every other to capture temporal or spatial relationships. </a:t>
            </a:r>
          </a:p>
          <a:p>
            <a:pPr marL="1085850" lvl="2" indent="-171450">
              <a:buFontTx/>
              <a:buChar char="-"/>
            </a:pPr>
            <a:r>
              <a:rPr lang="en-US" sz="5400" dirty="0">
                <a:latin typeface="Arial" panose="020B0604020202020204" pitchFamily="34" charset="0"/>
                <a:cs typeface="Arial" panose="020B0604020202020204" pitchFamily="34" charset="0"/>
              </a:rPr>
              <a:t>2) Cross-attention, allows the decoder focus on different parts of the encoded input sequence when predicting each element of the output sequence</a:t>
            </a:r>
          </a:p>
          <a:p>
            <a:pPr marL="1085850" lvl="2" indent="-171450">
              <a:buFontTx/>
              <a:buChar char="-"/>
            </a:pPr>
            <a:r>
              <a:rPr lang="en-US" sz="5400" dirty="0">
                <a:latin typeface="Arial" panose="020B0604020202020204" pitchFamily="34" charset="0"/>
                <a:cs typeface="Arial" panose="020B0604020202020204" pitchFamily="34" charset="0"/>
              </a:rPr>
              <a:t>3) Multi-head attention allows the encoded input to be divided across its full dimension, so that he attention mechanism can be applied to multiple sections in parallel, </a:t>
            </a:r>
          </a:p>
          <a:p>
            <a:pPr marL="1085850" lvl="2" indent="-171450">
              <a:buFontTx/>
              <a:buChar char="-"/>
            </a:pPr>
            <a:r>
              <a:rPr lang="en-US" sz="5400" dirty="0">
                <a:latin typeface="Arial" panose="020B0604020202020204" pitchFamily="34" charset="0"/>
                <a:cs typeface="Arial" panose="020B0604020202020204" pitchFamily="34" charset="0"/>
              </a:rPr>
              <a:t>4) positional encoding is a way of encoding the position of a token in a sequence in a higher dimensional vector, </a:t>
            </a:r>
          </a:p>
          <a:p>
            <a:pPr marL="1085850" lvl="2" indent="-171450">
              <a:buFontTx/>
              <a:buChar char="-"/>
            </a:pPr>
            <a:r>
              <a:rPr lang="en-US" sz="5400" dirty="0">
                <a:latin typeface="Arial" panose="020B0604020202020204" pitchFamily="34" charset="0"/>
                <a:cs typeface="Arial" panose="020B0604020202020204" pitchFamily="34" charset="0"/>
              </a:rPr>
              <a:t>5) The encoder </a:t>
            </a:r>
            <a:r>
              <a:rPr lang="en-US" sz="5400" b="0" i="0" u="none" strike="noStrike" dirty="0">
                <a:solidFill>
                  <a:srgbClr val="000000"/>
                </a:solidFill>
                <a:effectLst/>
                <a:latin typeface="Arial" panose="020B0604020202020204" pitchFamily="34" charset="0"/>
                <a:cs typeface="Arial" panose="020B0604020202020204" pitchFamily="34" charset="0"/>
              </a:rPr>
              <a:t>processes the input sequence and outputs a contextual representation while decoder uses this representation, along with the target sequence, to generate predictions.</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is the difference between the forecasting methods you showed?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Relative embeddings in STTRE - 3 embedding modules for temporal, spatial, and spatiotemporal. Multi-head attention is divided across embedding and temporal dimensions for the temporal module, across embedding and spatial dimensions for the spatial module, and across spatial and temporal for the </a:t>
            </a:r>
            <a:r>
              <a:rPr lang="en-US" sz="5400" dirty="0" err="1">
                <a:latin typeface="Arial" panose="020B0604020202020204" pitchFamily="34" charset="0"/>
                <a:cs typeface="Arial" panose="020B0604020202020204" pitchFamily="34" charset="0"/>
              </a:rPr>
              <a:t>spatio</a:t>
            </a:r>
            <a:r>
              <a:rPr lang="en-US" sz="5400" dirty="0">
                <a:latin typeface="Arial" panose="020B0604020202020204" pitchFamily="34" charset="0"/>
                <a:cs typeface="Arial" panose="020B0604020202020204" pitchFamily="34" charset="0"/>
              </a:rPr>
              <a:t> temporal module.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Attention across time steps and spatial locations in </a:t>
            </a:r>
            <a:r>
              <a:rPr lang="en-US" sz="5400" dirty="0" err="1">
                <a:latin typeface="Arial" panose="020B0604020202020204" pitchFamily="34" charset="0"/>
                <a:cs typeface="Arial" panose="020B0604020202020204" pitchFamily="34" charset="0"/>
              </a:rPr>
              <a:t>Spacetimeformer</a:t>
            </a:r>
            <a:r>
              <a:rPr lang="en-US" sz="5400" dirty="0">
                <a:latin typeface="Arial" panose="020B0604020202020204" pitchFamily="34" charset="0"/>
                <a:cs typeface="Arial" panose="020B0604020202020204" pitchFamily="34" charset="0"/>
              </a:rPr>
              <a:t> </a:t>
            </a:r>
            <a:r>
              <a:rPr lang="en-US" sz="5400" dirty="0">
                <a:effectLst/>
                <a:latin typeface="Arial" panose="020B0604020202020204" pitchFamily="34" charset="0"/>
                <a:cs typeface="Arial" panose="020B0604020202020204" pitchFamily="34" charset="0"/>
              </a:rPr>
              <a:t>couples absolute position embeddings with variable embeddings, informing the attention mechanism about both position information and variable information of each element, allowing it to capture </a:t>
            </a:r>
            <a:r>
              <a:rPr lang="en-US" sz="5400" dirty="0" err="1">
                <a:effectLst/>
                <a:latin typeface="Arial" panose="020B0604020202020204" pitchFamily="34" charset="0"/>
                <a:cs typeface="Arial" panose="020B0604020202020204" pitchFamily="34" charset="0"/>
              </a:rPr>
              <a:t>spatio</a:t>
            </a:r>
            <a:r>
              <a:rPr lang="en-US" sz="5400" dirty="0">
                <a:effectLst/>
                <a:latin typeface="Arial" panose="020B0604020202020204" pitchFamily="34" charset="0"/>
                <a:cs typeface="Arial" panose="020B0604020202020204" pitchFamily="34" charset="0"/>
              </a:rPr>
              <a:t>-temporal dependencies.</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Is it realistic to use a neural-network based method in an online setting? </a:t>
            </a:r>
          </a:p>
          <a:p>
            <a:pPr marL="628650" lvl="1" indent="-171450">
              <a:buFontTx/>
              <a:buChar char="-"/>
            </a:pPr>
            <a:r>
              <a:rPr lang="en-US" sz="5400" dirty="0">
                <a:latin typeface="Arial" panose="020B0604020202020204" pitchFamily="34" charset="0"/>
                <a:cs typeface="Arial" panose="020B0604020202020204" pitchFamily="34" charset="0"/>
              </a:rPr>
              <a:t>There is a paper (by Dai et al) that did just this quite successfully for wind power predictions, where they pretrained the model, and once it was being used in operation, whenever a prediction exceeded a given error threshold, new data was added and the model retrained. It only needs to be better than persistence!</a:t>
            </a:r>
          </a:p>
        </p:txBody>
      </p:sp>
      <p:sp>
        <p:nvSpPr>
          <p:cNvPr id="4" name="Slide Number Placeholder 3">
            <a:extLst>
              <a:ext uri="{FF2B5EF4-FFF2-40B4-BE49-F238E27FC236}">
                <a16:creationId xmlns:a16="http://schemas.microsoft.com/office/drawing/2014/main" id="{5660B084-4805-4A44-B337-BBC4B7F6F14B}"/>
              </a:ext>
            </a:extLst>
          </p:cNvPr>
          <p:cNvSpPr>
            <a:spLocks noGrp="1"/>
          </p:cNvSpPr>
          <p:nvPr>
            <p:ph type="sldNum" sz="quarter" idx="5"/>
          </p:nvPr>
        </p:nvSpPr>
        <p:spPr/>
        <p:txBody>
          <a:bodyPr/>
          <a:lstStyle/>
          <a:p>
            <a:fld id="{3EBFAE3C-9D31-A74F-986B-B5F79CF814E0}" type="slidenum">
              <a:rPr lang="en-US" smtClean="0"/>
              <a:t>54</a:t>
            </a:fld>
            <a:endParaRPr lang="en-US"/>
          </a:p>
        </p:txBody>
      </p:sp>
    </p:spTree>
    <p:extLst>
      <p:ext uri="{BB962C8B-B14F-4D97-AF65-F5344CB8AC3E}">
        <p14:creationId xmlns:p14="http://schemas.microsoft.com/office/powerpoint/2010/main" val="1464830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BB196-BA55-831C-9039-BBC1A4C60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EA1629-2CFF-9F47-575F-6A0BF485A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AC30D-9985-BA25-AEB0-FB78C580CD0B}"/>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p:txBody>
      </p:sp>
      <p:sp>
        <p:nvSpPr>
          <p:cNvPr id="4" name="Slide Number Placeholder 3">
            <a:extLst>
              <a:ext uri="{FF2B5EF4-FFF2-40B4-BE49-F238E27FC236}">
                <a16:creationId xmlns:a16="http://schemas.microsoft.com/office/drawing/2014/main" id="{18CC8898-48A5-81B5-8A9D-DCA2572A0CAE}"/>
              </a:ext>
            </a:extLst>
          </p:cNvPr>
          <p:cNvSpPr>
            <a:spLocks noGrp="1"/>
          </p:cNvSpPr>
          <p:nvPr>
            <p:ph type="sldNum" sz="quarter" idx="5"/>
          </p:nvPr>
        </p:nvSpPr>
        <p:spPr/>
        <p:txBody>
          <a:bodyPr/>
          <a:lstStyle/>
          <a:p>
            <a:fld id="{3EBFAE3C-9D31-A74F-986B-B5F79CF814E0}" type="slidenum">
              <a:rPr lang="en-US" smtClean="0"/>
              <a:t>55</a:t>
            </a:fld>
            <a:endParaRPr lang="en-US"/>
          </a:p>
        </p:txBody>
      </p:sp>
    </p:spTree>
    <p:extLst>
      <p:ext uri="{BB962C8B-B14F-4D97-AF65-F5344CB8AC3E}">
        <p14:creationId xmlns:p14="http://schemas.microsoft.com/office/powerpoint/2010/main" val="1532862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647FA-D575-2CEF-2AB8-E2AA15875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8DBA4-CCAA-3725-ED2A-2948B6F0E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22CC99-DFE9-F219-1964-B2D770D3C1F1}"/>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p:txBody>
      </p:sp>
      <p:sp>
        <p:nvSpPr>
          <p:cNvPr id="4" name="Slide Number Placeholder 3">
            <a:extLst>
              <a:ext uri="{FF2B5EF4-FFF2-40B4-BE49-F238E27FC236}">
                <a16:creationId xmlns:a16="http://schemas.microsoft.com/office/drawing/2014/main" id="{3921F09B-0376-1595-FFCC-DBFCAFCE627D}"/>
              </a:ext>
            </a:extLst>
          </p:cNvPr>
          <p:cNvSpPr>
            <a:spLocks noGrp="1"/>
          </p:cNvSpPr>
          <p:nvPr>
            <p:ph type="sldNum" sz="quarter" idx="5"/>
          </p:nvPr>
        </p:nvSpPr>
        <p:spPr/>
        <p:txBody>
          <a:bodyPr/>
          <a:lstStyle/>
          <a:p>
            <a:fld id="{3EBFAE3C-9D31-A74F-986B-B5F79CF814E0}" type="slidenum">
              <a:rPr lang="en-US" smtClean="0"/>
              <a:t>56</a:t>
            </a:fld>
            <a:endParaRPr lang="en-US"/>
          </a:p>
        </p:txBody>
      </p:sp>
    </p:spTree>
    <p:extLst>
      <p:ext uri="{BB962C8B-B14F-4D97-AF65-F5344CB8AC3E}">
        <p14:creationId xmlns:p14="http://schemas.microsoft.com/office/powerpoint/2010/main" val="36571671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D292D-0D24-4AA9-E968-3A70B1658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7A86B-ED14-EC27-F949-5AD4892C0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AA683-725C-2D17-AC02-25C9F8243FBA}"/>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a:p>
            <a:endParaRPr lang="en-US" dirty="0"/>
          </a:p>
        </p:txBody>
      </p:sp>
      <p:sp>
        <p:nvSpPr>
          <p:cNvPr id="4" name="Slide Number Placeholder 3">
            <a:extLst>
              <a:ext uri="{FF2B5EF4-FFF2-40B4-BE49-F238E27FC236}">
                <a16:creationId xmlns:a16="http://schemas.microsoft.com/office/drawing/2014/main" id="{7BB16AE8-5C17-8707-8C31-8FE10E096FFF}"/>
              </a:ext>
            </a:extLst>
          </p:cNvPr>
          <p:cNvSpPr>
            <a:spLocks noGrp="1"/>
          </p:cNvSpPr>
          <p:nvPr>
            <p:ph type="sldNum" sz="quarter" idx="5"/>
          </p:nvPr>
        </p:nvSpPr>
        <p:spPr/>
        <p:txBody>
          <a:bodyPr/>
          <a:lstStyle/>
          <a:p>
            <a:fld id="{3EBFAE3C-9D31-A74F-986B-B5F79CF814E0}" type="slidenum">
              <a:rPr lang="en-US" smtClean="0"/>
              <a:t>57</a:t>
            </a:fld>
            <a:endParaRPr lang="en-US"/>
          </a:p>
        </p:txBody>
      </p:sp>
    </p:spTree>
    <p:extLst>
      <p:ext uri="{BB962C8B-B14F-4D97-AF65-F5344CB8AC3E}">
        <p14:creationId xmlns:p14="http://schemas.microsoft.com/office/powerpoint/2010/main" val="177641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EB4AE-4FF2-7238-B667-B405EB08F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B42C5-0A78-F772-095E-1D6FE9E04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D0179-4442-8F9D-03CD-D408CBFBB8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235A92-B96D-0117-3FCE-2FD01DB76712}"/>
              </a:ext>
            </a:extLst>
          </p:cNvPr>
          <p:cNvSpPr>
            <a:spLocks noGrp="1"/>
          </p:cNvSpPr>
          <p:nvPr>
            <p:ph type="sldNum" sz="quarter" idx="5"/>
          </p:nvPr>
        </p:nvSpPr>
        <p:spPr/>
        <p:txBody>
          <a:bodyPr/>
          <a:lstStyle/>
          <a:p>
            <a:fld id="{3EBFAE3C-9D31-A74F-986B-B5F79CF814E0}" type="slidenum">
              <a:rPr lang="en-US" smtClean="0"/>
              <a:t>58</a:t>
            </a:fld>
            <a:endParaRPr lang="en-US"/>
          </a:p>
        </p:txBody>
      </p:sp>
    </p:spTree>
    <p:extLst>
      <p:ext uri="{BB962C8B-B14F-4D97-AF65-F5344CB8AC3E}">
        <p14:creationId xmlns:p14="http://schemas.microsoft.com/office/powerpoint/2010/main" val="4062504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99B4-57ED-2954-15A7-269661C7D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2998C2-0DF5-3418-56D1-5917D9651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2F26F-700B-D19D-ACAE-93E40E7188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74FCE-3FF2-0294-F4FC-8F0949F8FD86}"/>
              </a:ext>
            </a:extLst>
          </p:cNvPr>
          <p:cNvSpPr>
            <a:spLocks noGrp="1"/>
          </p:cNvSpPr>
          <p:nvPr>
            <p:ph type="sldNum" sz="quarter" idx="5"/>
          </p:nvPr>
        </p:nvSpPr>
        <p:spPr/>
        <p:txBody>
          <a:bodyPr/>
          <a:lstStyle/>
          <a:p>
            <a:fld id="{3EBFAE3C-9D31-A74F-986B-B5F79CF814E0}" type="slidenum">
              <a:rPr lang="en-US" smtClean="0"/>
              <a:t>59</a:t>
            </a:fld>
            <a:endParaRPr lang="en-US"/>
          </a:p>
        </p:txBody>
      </p:sp>
    </p:spTree>
    <p:extLst>
      <p:ext uri="{BB962C8B-B14F-4D97-AF65-F5344CB8AC3E}">
        <p14:creationId xmlns:p14="http://schemas.microsoft.com/office/powerpoint/2010/main" val="1260678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2D974-ABD0-8042-AD97-3CA3BDFFA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F3D05-38FB-1E13-D066-95CF5EA89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FBF6A6-E179-4E39-D7C2-12DDABDDDF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8B4B0D-A8B5-F09E-BEF5-C67254B62467}"/>
              </a:ext>
            </a:extLst>
          </p:cNvPr>
          <p:cNvSpPr>
            <a:spLocks noGrp="1"/>
          </p:cNvSpPr>
          <p:nvPr>
            <p:ph type="sldNum" sz="quarter" idx="5"/>
          </p:nvPr>
        </p:nvSpPr>
        <p:spPr/>
        <p:txBody>
          <a:bodyPr/>
          <a:lstStyle/>
          <a:p>
            <a:fld id="{3EBFAE3C-9D31-A74F-986B-B5F79CF814E0}" type="slidenum">
              <a:rPr lang="en-US" smtClean="0"/>
              <a:t>60</a:t>
            </a:fld>
            <a:endParaRPr lang="en-US"/>
          </a:p>
        </p:txBody>
      </p:sp>
    </p:spTree>
    <p:extLst>
      <p:ext uri="{BB962C8B-B14F-4D97-AF65-F5344CB8AC3E}">
        <p14:creationId xmlns:p14="http://schemas.microsoft.com/office/powerpoint/2010/main" val="41424598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AD56E-C370-8151-F80B-AC6F9F8E9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5A2D7-7EF2-0738-D4B8-414DE767C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D3B77-3E5D-53F7-7534-13D23F38C29A}"/>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2B7EDA95-9386-B8EE-2F6B-C8FDED3B4BCD}"/>
              </a:ext>
            </a:extLst>
          </p:cNvPr>
          <p:cNvSpPr>
            <a:spLocks noGrp="1"/>
          </p:cNvSpPr>
          <p:nvPr>
            <p:ph type="sldNum" sz="quarter" idx="5"/>
          </p:nvPr>
        </p:nvSpPr>
        <p:spPr/>
        <p:txBody>
          <a:bodyPr/>
          <a:lstStyle/>
          <a:p>
            <a:fld id="{3EBFAE3C-9D31-A74F-986B-B5F79CF814E0}" type="slidenum">
              <a:rPr lang="en-US" smtClean="0"/>
              <a:t>61</a:t>
            </a:fld>
            <a:endParaRPr lang="en-US"/>
          </a:p>
        </p:txBody>
      </p:sp>
    </p:spTree>
    <p:extLst>
      <p:ext uri="{BB962C8B-B14F-4D97-AF65-F5344CB8AC3E}">
        <p14:creationId xmlns:p14="http://schemas.microsoft.com/office/powerpoint/2010/main" val="5144773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D8C1A-2970-486C-4798-CA829908F1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6B8B4-F477-A78F-9433-B91770CE2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84ADF-D82E-3725-01E8-D10685D8A685}"/>
              </a:ext>
            </a:extLst>
          </p:cNvPr>
          <p:cNvSpPr>
            <a:spLocks noGrp="1"/>
          </p:cNvSpPr>
          <p:nvPr>
            <p:ph type="body" idx="1"/>
          </p:nvPr>
        </p:nvSpPr>
        <p:spPr/>
        <p:txBody>
          <a:bodyPr/>
          <a:lstStyle/>
          <a:p>
            <a:pPr marL="628650" lvl="1" indent="-171450">
              <a:buFontTx/>
              <a:buChar char="-"/>
            </a:pPr>
            <a:endParaRPr lang="en-US" dirty="0">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1E02A065-AF20-AB95-F16C-68C6123BADAB}"/>
              </a:ext>
            </a:extLst>
          </p:cNvPr>
          <p:cNvSpPr>
            <a:spLocks noGrp="1"/>
          </p:cNvSpPr>
          <p:nvPr>
            <p:ph type="sldNum" sz="quarter" idx="5"/>
          </p:nvPr>
        </p:nvSpPr>
        <p:spPr/>
        <p:txBody>
          <a:bodyPr/>
          <a:lstStyle/>
          <a:p>
            <a:fld id="{3EBFAE3C-9D31-A74F-986B-B5F79CF814E0}" type="slidenum">
              <a:rPr lang="en-US" smtClean="0"/>
              <a:t>62</a:t>
            </a:fld>
            <a:endParaRPr lang="en-US"/>
          </a:p>
        </p:txBody>
      </p:sp>
    </p:spTree>
    <p:extLst>
      <p:ext uri="{BB962C8B-B14F-4D97-AF65-F5344CB8AC3E}">
        <p14:creationId xmlns:p14="http://schemas.microsoft.com/office/powerpoint/2010/main" val="1442870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6F749-10BD-8A97-89CC-F52105BB0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09315C-D65F-E388-7584-3FC53260F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B07EC-83C6-BB89-1071-982E574D3B2E}"/>
              </a:ext>
            </a:extLst>
          </p:cNvPr>
          <p:cNvSpPr>
            <a:spLocks noGrp="1"/>
          </p:cNvSpPr>
          <p:nvPr>
            <p:ph type="body" idx="1"/>
          </p:nvPr>
        </p:nvSpPr>
        <p:spPr/>
        <p:txBody>
          <a:bodyPr/>
          <a:lstStyle/>
          <a:p>
            <a:pPr>
              <a:buNone/>
            </a:pPr>
            <a:r>
              <a:rPr lang="en-US" dirty="0">
                <a:solidFill>
                  <a:srgbClr val="000000"/>
                </a:solidFill>
                <a:effectLst/>
                <a:latin typeface="Helvetica" pitchFamily="2" charset="0"/>
              </a:rPr>
              <a:t>Second, the </a:t>
            </a:r>
            <a:r>
              <a:rPr lang="en-US" dirty="0" err="1">
                <a:solidFill>
                  <a:srgbClr val="000000"/>
                </a:solidFill>
                <a:effectLst/>
                <a:latin typeface="Helvetica" pitchFamily="2" charset="0"/>
              </a:rPr>
              <a:t>Autoformer</a:t>
            </a:r>
            <a:r>
              <a:rPr lang="en-US" dirty="0">
                <a:solidFill>
                  <a:srgbClr val="000000"/>
                </a:solidFill>
                <a:effectLst/>
                <a:latin typeface="Helvetica" pitchFamily="2" charset="0"/>
              </a:rPr>
              <a:t>, it discards the attention modules in favor of auto-correlation and series decomposition, also achieving O(</a:t>
            </a:r>
            <a:r>
              <a:rPr lang="en-US" dirty="0" err="1">
                <a:solidFill>
                  <a:srgbClr val="000000"/>
                </a:solidFill>
                <a:effectLst/>
                <a:latin typeface="Helvetica" pitchFamily="2" charset="0"/>
              </a:rPr>
              <a:t>Llog</a:t>
            </a:r>
            <a:r>
              <a:rPr lang="en-US" dirty="0">
                <a:solidFill>
                  <a:srgbClr val="000000"/>
                </a:solidFill>
                <a:effectLst/>
                <a:latin typeface="Helvetica" pitchFamily="2" charset="0"/>
              </a:rPr>
              <a:t>(L)) complexity.</a:t>
            </a:r>
          </a:p>
          <a:p>
            <a:pPr>
              <a:buNone/>
            </a:pPr>
            <a:endParaRPr lang="en-US" dirty="0">
              <a:solidFill>
                <a:srgbClr val="000000"/>
              </a:solidFill>
              <a:effectLst/>
              <a:latin typeface="Helvetica" pitchFamily="2" charset="0"/>
            </a:endParaRPr>
          </a:p>
          <a:p>
            <a:pPr>
              <a:buNone/>
            </a:pPr>
            <a:r>
              <a:rPr lang="en-US" dirty="0">
                <a:solidFill>
                  <a:srgbClr val="000000"/>
                </a:solidFill>
                <a:effectLst/>
                <a:latin typeface="Helvetica" pitchFamily="2" charset="0"/>
              </a:rPr>
              <a:t>The encoder focuses on the seasonal part modeling. The output of</a:t>
            </a:r>
          </a:p>
          <a:p>
            <a:pPr>
              <a:buNone/>
            </a:pPr>
            <a:r>
              <a:rPr lang="en-US" dirty="0">
                <a:solidFill>
                  <a:srgbClr val="000000"/>
                </a:solidFill>
                <a:effectLst/>
                <a:latin typeface="Helvetica" pitchFamily="2" charset="0"/>
              </a:rPr>
              <a:t>the encoder contains the past seasonal information and will be used as the cross information to help</a:t>
            </a:r>
          </a:p>
          <a:p>
            <a:r>
              <a:rPr lang="en-US" dirty="0">
                <a:solidFill>
                  <a:srgbClr val="000000"/>
                </a:solidFill>
                <a:effectLst/>
                <a:latin typeface="Helvetica" pitchFamily="2" charset="0"/>
              </a:rPr>
              <a:t>the decoder refine prediction results. </a:t>
            </a:r>
          </a:p>
          <a:p>
            <a:endParaRPr lang="en-US" dirty="0"/>
          </a:p>
          <a:p>
            <a:pPr>
              <a:buNone/>
            </a:pPr>
            <a:r>
              <a:rPr lang="en-US" dirty="0">
                <a:solidFill>
                  <a:srgbClr val="000000"/>
                </a:solidFill>
                <a:effectLst/>
                <a:latin typeface="Helvetica" pitchFamily="2" charset="0"/>
              </a:rPr>
              <a:t>The decoder contains two parts: the accumulation structure for trend-cyclical components</a:t>
            </a:r>
          </a:p>
          <a:p>
            <a:r>
              <a:rPr lang="en-US" dirty="0">
                <a:solidFill>
                  <a:srgbClr val="000000"/>
                </a:solidFill>
                <a:effectLst/>
                <a:latin typeface="Helvetica" pitchFamily="2" charset="0"/>
              </a:rPr>
              <a:t>and the stacked Auto-Correlation mechanism for seasonal component.</a:t>
            </a: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TODO</a:t>
            </a:r>
          </a:p>
          <a:p>
            <a:pPr marL="171450" indent="-171450">
              <a:buFontTx/>
              <a:buChar char="-"/>
            </a:pPr>
            <a:r>
              <a:rPr lang="en-US" dirty="0">
                <a:solidFill>
                  <a:srgbClr val="000000"/>
                </a:solidFill>
                <a:effectLst/>
                <a:latin typeface="Helvetica" pitchFamily="2" charset="0"/>
              </a:rPr>
              <a:t>Explain autocorrelation:</a:t>
            </a:r>
          </a:p>
          <a:p>
            <a:pPr marL="628650" lvl="1" indent="-171450">
              <a:buFontTx/>
              <a:buChar char="-"/>
            </a:pPr>
            <a:r>
              <a:rPr lang="en-US" dirty="0">
                <a:solidFill>
                  <a:srgbClr val="000000"/>
                </a:solidFill>
                <a:effectLst/>
                <a:latin typeface="Helvetica" pitchFamily="2" charset="0"/>
              </a:rPr>
              <a:t>Auto-Correlation discovers the period-based dependencies by calculating the series autocorrelation and aggregates similar sub-series by time delay aggregation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Auto-Correlation coefficient = time-delay similarity between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}and its </a:t>
            </a:r>
            <a:r>
              <a:rPr lang="el-GR" dirty="0">
                <a:solidFill>
                  <a:srgbClr val="000000"/>
                </a:solidFill>
                <a:effectLst/>
                <a:latin typeface="Helvetica" pitchFamily="2" charset="0"/>
              </a:rPr>
              <a:t>τ </a:t>
            </a:r>
            <a:r>
              <a:rPr lang="en-US" dirty="0">
                <a:solidFill>
                  <a:srgbClr val="000000"/>
                </a:solidFill>
                <a:effectLst/>
                <a:latin typeface="Helvetica" pitchFamily="2" charset="0"/>
              </a:rPr>
              <a:t>lag series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t>
            </a:r>
            <a:r>
              <a:rPr lang="el-GR" dirty="0">
                <a:solidFill>
                  <a:srgbClr val="000000"/>
                </a:solidFill>
                <a:effectLst/>
                <a:latin typeface="Helvetica" pitchFamily="2" charset="0"/>
              </a:rPr>
              <a:t>τ}</a:t>
            </a:r>
            <a:endParaRPr lang="en-US" dirty="0">
              <a:solidFill>
                <a:srgbClr val="000000"/>
              </a:solidFill>
              <a:effectLst/>
              <a:latin typeface="Helvetica" pitchFamily="2"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choose the most possible k period lengths </a:t>
            </a:r>
            <a:r>
              <a:rPr lang="el-GR" dirty="0">
                <a:solidFill>
                  <a:srgbClr val="000000"/>
                </a:solidFill>
                <a:effectLst/>
                <a:latin typeface="Helvetica" pitchFamily="2" charset="0"/>
              </a:rPr>
              <a:t>τ1,···,τ</a:t>
            </a:r>
            <a:r>
              <a:rPr lang="en-US" dirty="0">
                <a:solidFill>
                  <a:srgbClr val="000000"/>
                </a:solidFill>
                <a:effectLst/>
                <a:latin typeface="Helvetica" pitchFamily="2" charset="0"/>
              </a:rPr>
              <a:t>k.</a:t>
            </a:r>
          </a:p>
          <a:p>
            <a:pPr marL="171450" indent="-171450">
              <a:buFontTx/>
              <a:buChar char="-"/>
            </a:pPr>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series decomposition:</a:t>
            </a:r>
          </a:p>
          <a:p>
            <a:pPr marL="628650" lvl="1" indent="-171450">
              <a:buFontTx/>
              <a:buChar char="-"/>
            </a:pPr>
            <a:r>
              <a:rPr lang="en-US" dirty="0">
                <a:solidFill>
                  <a:srgbClr val="000000"/>
                </a:solidFill>
                <a:effectLst/>
                <a:latin typeface="Helvetica" pitchFamily="2" charset="0"/>
              </a:rPr>
              <a:t>separate the series into trend-cyclical (long-term) (find via moving average) and seasonal (short-term) (difference between full signal and moving average) parts</a:t>
            </a:r>
          </a:p>
          <a:p>
            <a:pPr marL="628650" lvl="1" indent="-171450">
              <a:buFontTx/>
              <a:buChar char="-"/>
            </a:pPr>
            <a:r>
              <a:rPr lang="en-US" dirty="0">
                <a:solidFill>
                  <a:srgbClr val="000000"/>
                </a:solidFill>
                <a:effectLst/>
                <a:latin typeface="Helvetica" pitchFamily="2" charset="0"/>
              </a:rPr>
              <a:t>can extract the long-term stationary trend from predicted intermediate hidden variables progressively.</a:t>
            </a:r>
          </a:p>
          <a:p>
            <a:pPr marL="628650" lvl="1" indent="-171450">
              <a:buFontTx/>
              <a:buChar char="-"/>
            </a:pPr>
            <a:endParaRPr lang="en-US" dirty="0">
              <a:solidFill>
                <a:srgbClr val="000000"/>
              </a:solidFill>
              <a:effectLst/>
              <a:latin typeface="Helvetica" pitchFamily="2" charset="0"/>
            </a:endParaRPr>
          </a:p>
        </p:txBody>
      </p:sp>
      <p:sp>
        <p:nvSpPr>
          <p:cNvPr id="4" name="Slide Number Placeholder 3">
            <a:extLst>
              <a:ext uri="{FF2B5EF4-FFF2-40B4-BE49-F238E27FC236}">
                <a16:creationId xmlns:a16="http://schemas.microsoft.com/office/drawing/2014/main" id="{83D40360-12DC-3DB4-322F-16922F94B181}"/>
              </a:ext>
            </a:extLst>
          </p:cNvPr>
          <p:cNvSpPr>
            <a:spLocks noGrp="1"/>
          </p:cNvSpPr>
          <p:nvPr>
            <p:ph type="sldNum" sz="quarter" idx="5"/>
          </p:nvPr>
        </p:nvSpPr>
        <p:spPr/>
        <p:txBody>
          <a:bodyPr/>
          <a:lstStyle/>
          <a:p>
            <a:fld id="{3EBFAE3C-9D31-A74F-986B-B5F79CF814E0}" type="slidenum">
              <a:rPr lang="en-US" smtClean="0"/>
              <a:t>63</a:t>
            </a:fld>
            <a:endParaRPr lang="en-US"/>
          </a:p>
        </p:txBody>
      </p:sp>
    </p:spTree>
    <p:extLst>
      <p:ext uri="{BB962C8B-B14F-4D97-AF65-F5344CB8AC3E}">
        <p14:creationId xmlns:p14="http://schemas.microsoft.com/office/powerpoint/2010/main" val="313858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F28E1-40E6-9E91-04AE-465D3F0E9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02B3A-EFED-F5CE-1884-E20D805211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9E993-C506-97BD-9DBA-8B38CDC8E51C}"/>
              </a:ext>
            </a:extLst>
          </p:cNvPr>
          <p:cNvSpPr>
            <a:spLocks noGrp="1"/>
          </p:cNvSpPr>
          <p:nvPr>
            <p:ph type="body" idx="1"/>
          </p:nvPr>
        </p:nvSpPr>
        <p:spPr/>
        <p:txBody>
          <a:bodyPr/>
          <a:lstStyle/>
          <a:p>
            <a:r>
              <a:rPr lang="en-US" dirty="0"/>
              <a:t>Or i.e. an insufficient summary of ½ the audience members’ PhD dissertations… Emily, you’re the only one present who will be exposed to the dry humor scattered throughout this presentation for the first time, so I hope you enjoy it.</a:t>
            </a:r>
          </a:p>
          <a:p>
            <a:endParaRPr lang="en-US" dirty="0"/>
          </a:p>
          <a:p>
            <a:r>
              <a:rPr lang="en-US" dirty="0"/>
              <a:t>The typical control objective of a single wind turbine depends on its ‘region of operation’, or, the speed of the incoming wind relative to its rated value.</a:t>
            </a:r>
          </a:p>
          <a:p>
            <a:endParaRPr lang="en-US" dirty="0"/>
          </a:p>
          <a:p>
            <a:r>
              <a:rPr lang="en-US" dirty="0"/>
              <a:t>[click] The controller reads in values such as the measured rotor (that's the rotating part of the turbine including the blades) speed and loads arising on turbine components.</a:t>
            </a:r>
          </a:p>
          <a:p>
            <a:endParaRPr lang="en-US" dirty="0"/>
          </a:p>
          <a:p>
            <a:r>
              <a:rPr lang="en-US" dirty="0"/>
              <a:t>When the wind speed is below rated, in region 2 here, the objective is typically to track the maximum power achievable using the generator torque actuator, </a:t>
            </a:r>
            <a:r>
              <a:rPr lang="en-US" dirty="0" err="1"/>
              <a:t>tau_g</a:t>
            </a:r>
            <a:r>
              <a:rPr lang="en-US" dirty="0"/>
              <a:t>, which takes milliseconds adjust.</a:t>
            </a:r>
          </a:p>
          <a:p>
            <a:endParaRPr lang="en-US" dirty="0"/>
          </a:p>
          <a:p>
            <a:r>
              <a:rPr lang="en-US" dirty="0"/>
              <a:t>When the wind speed is above rated, the objective is typically to hold the rated power and to mitigate loads using the blade pitch actuators, beta_123 for each of the typically 3 blades, which can rotate on the order of about 5 deg/s.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have two main actuators at our disposal here: blade pitch angle of each blade (</a:t>
            </a:r>
            <a:r>
              <a:rPr lang="en-US" sz="1800" dirty="0">
                <a:effectLst/>
                <a:latin typeface="Times"/>
              </a:rPr>
              <a:t>5 deg/sec)</a:t>
            </a:r>
            <a:r>
              <a:rPr lang="en-US" dirty="0"/>
              <a:t>, and the generator torque (</a:t>
            </a:r>
            <a:r>
              <a:rPr lang="en-US" sz="1800" dirty="0">
                <a:effectLst/>
                <a:latin typeface="Times"/>
              </a:rPr>
              <a:t>a time constant an order of magnitude or more faster than that of the rotor speed, </a:t>
            </a:r>
            <a:r>
              <a:rPr lang="en-US" sz="2800" b="0" i="0" u="none" strike="noStrike" dirty="0">
                <a:solidFill>
                  <a:srgbClr val="4D5156"/>
                </a:solidFill>
                <a:effectLst/>
                <a:latin typeface="Arial" panose="020B0604020202020204" pitchFamily="34" charset="0"/>
              </a:rPr>
              <a:t>12.1 </a:t>
            </a:r>
            <a:r>
              <a:rPr lang="en-US" sz="2800" b="1" i="0" u="none" strike="noStrike" dirty="0">
                <a:solidFill>
                  <a:srgbClr val="5F6368"/>
                </a:solidFill>
                <a:effectLst/>
                <a:latin typeface="Arial" panose="020B0604020202020204" pitchFamily="34" charset="0"/>
              </a:rPr>
              <a:t>rpm/72.6 deg/sec for NREL 5MW</a:t>
            </a:r>
            <a:r>
              <a:rPr lang="en-US" sz="1800" dirty="0">
                <a:effectLst/>
                <a:latin typeface="Times"/>
              </a:rPr>
              <a:t>).)</a:t>
            </a:r>
            <a:endParaRPr lang="en-US" dirty="0"/>
          </a:p>
          <a:p>
            <a:endParaRPr lang="en-US" dirty="0"/>
          </a:p>
        </p:txBody>
      </p:sp>
      <p:sp>
        <p:nvSpPr>
          <p:cNvPr id="4" name="Slide Number Placeholder 3">
            <a:extLst>
              <a:ext uri="{FF2B5EF4-FFF2-40B4-BE49-F238E27FC236}">
                <a16:creationId xmlns:a16="http://schemas.microsoft.com/office/drawing/2014/main" id="{6E34DC12-0A35-3645-34A4-854EB6F01F9A}"/>
              </a:ext>
            </a:extLst>
          </p:cNvPr>
          <p:cNvSpPr>
            <a:spLocks noGrp="1"/>
          </p:cNvSpPr>
          <p:nvPr>
            <p:ph type="sldNum" sz="quarter" idx="5"/>
          </p:nvPr>
        </p:nvSpPr>
        <p:spPr/>
        <p:txBody>
          <a:bodyPr/>
          <a:lstStyle/>
          <a:p>
            <a:fld id="{3EBFAE3C-9D31-A74F-986B-B5F79CF814E0}" type="slidenum">
              <a:rPr lang="en-US" smtClean="0"/>
              <a:t>6</a:t>
            </a:fld>
            <a:endParaRPr lang="en-US"/>
          </a:p>
        </p:txBody>
      </p:sp>
    </p:spTree>
    <p:extLst>
      <p:ext uri="{BB962C8B-B14F-4D97-AF65-F5344CB8AC3E}">
        <p14:creationId xmlns:p14="http://schemas.microsoft.com/office/powerpoint/2010/main" val="734181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45A91-FABA-5697-7C97-3486E3A90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B728FA-CD59-58A0-2613-C086D17C5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F7680-9EA8-5292-9988-7B488719D732}"/>
              </a:ext>
            </a:extLst>
          </p:cNvPr>
          <p:cNvSpPr>
            <a:spLocks noGrp="1"/>
          </p:cNvSpPr>
          <p:nvPr>
            <p:ph type="body" idx="1"/>
          </p:nvPr>
        </p:nvSpPr>
        <p:spPr/>
        <p:txBody>
          <a:bodyPr/>
          <a:lstStyle/>
          <a:p>
            <a:pPr marL="628650" lvl="1" indent="-171450">
              <a:buFontTx/>
              <a:buChar char="-"/>
            </a:pPr>
            <a:endParaRPr lang="en-US" dirty="0">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48BEF3A7-6F6F-C701-D8C0-EE058A7792AD}"/>
              </a:ext>
            </a:extLst>
          </p:cNvPr>
          <p:cNvSpPr>
            <a:spLocks noGrp="1"/>
          </p:cNvSpPr>
          <p:nvPr>
            <p:ph type="sldNum" sz="quarter" idx="5"/>
          </p:nvPr>
        </p:nvSpPr>
        <p:spPr/>
        <p:txBody>
          <a:bodyPr/>
          <a:lstStyle/>
          <a:p>
            <a:fld id="{3EBFAE3C-9D31-A74F-986B-B5F79CF814E0}" type="slidenum">
              <a:rPr lang="en-US" smtClean="0"/>
              <a:t>64</a:t>
            </a:fld>
            <a:endParaRPr lang="en-US"/>
          </a:p>
        </p:txBody>
      </p:sp>
    </p:spTree>
    <p:extLst>
      <p:ext uri="{BB962C8B-B14F-4D97-AF65-F5344CB8AC3E}">
        <p14:creationId xmlns:p14="http://schemas.microsoft.com/office/powerpoint/2010/main" val="9896115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37546-7FC8-E9EF-2280-9B7AC4EB80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4B457-EB54-B58B-8EC8-13FBEE529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9C2FD1-A668-090C-109D-2227A47F73F4}"/>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CA2DF9C4-8450-BBD9-0851-976DE71ABF4C}"/>
              </a:ext>
            </a:extLst>
          </p:cNvPr>
          <p:cNvSpPr>
            <a:spLocks noGrp="1"/>
          </p:cNvSpPr>
          <p:nvPr>
            <p:ph type="sldNum" sz="quarter" idx="5"/>
          </p:nvPr>
        </p:nvSpPr>
        <p:spPr/>
        <p:txBody>
          <a:bodyPr/>
          <a:lstStyle/>
          <a:p>
            <a:fld id="{3EBFAE3C-9D31-A74F-986B-B5F79CF814E0}" type="slidenum">
              <a:rPr lang="en-US" smtClean="0"/>
              <a:t>65</a:t>
            </a:fld>
            <a:endParaRPr lang="en-US"/>
          </a:p>
        </p:txBody>
      </p:sp>
    </p:spTree>
    <p:extLst>
      <p:ext uri="{BB962C8B-B14F-4D97-AF65-F5344CB8AC3E}">
        <p14:creationId xmlns:p14="http://schemas.microsoft.com/office/powerpoint/2010/main" val="26595862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example of classical control in my work, on the far left side of this spectrum.</a:t>
            </a:r>
          </a:p>
          <a:p>
            <a:r>
              <a:rPr lang="en-US" dirty="0"/>
              <a:t>This work was on a tuning methodology for individual pitch control of wind turbines to alleviate loads on extreme scale wind turbines using a classical approach known as H-infinity synthesis, while actively mitigating the excessive blade pitch actuation.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bring this up to say that I did just enough classical control to convince myself that it could benefit from a sprinkle of machine learning…</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66</a:t>
            </a:fld>
            <a:endParaRPr lang="en-US"/>
          </a:p>
        </p:txBody>
      </p:sp>
    </p:spTree>
    <p:extLst>
      <p:ext uri="{BB962C8B-B14F-4D97-AF65-F5344CB8AC3E}">
        <p14:creationId xmlns:p14="http://schemas.microsoft.com/office/powerpoint/2010/main" val="497252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swung over to the other end of the spectrum.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Myself, a graduate student and professor in CS looked at using reinforcement learning to track a known 24 hour power reference in offshore wind farms with a realistic occurrence of turbines going out of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opted not to finalize this work into a paper to take an internship instead, but it was just enough reinforcement learning to convince myself that it could benefit from a sprinkle of more traditional control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67</a:t>
            </a:fld>
            <a:endParaRPr lang="en-US"/>
          </a:p>
        </p:txBody>
      </p:sp>
    </p:spTree>
    <p:extLst>
      <p:ext uri="{BB962C8B-B14F-4D97-AF65-F5344CB8AC3E}">
        <p14:creationId xmlns:p14="http://schemas.microsoft.com/office/powerpoint/2010/main" val="3754835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the bulk of my research has focused on using machine learning methods in a way that can complement, or “augment”, more established, understandable controls approaches. The first example of this was my first conference paper, which lay somewhere between classical control and ML-augmented control.</a:t>
            </a:r>
          </a:p>
        </p:txBody>
      </p:sp>
      <p:sp>
        <p:nvSpPr>
          <p:cNvPr id="4" name="Slide Number Placeholder 3"/>
          <p:cNvSpPr>
            <a:spLocks noGrp="1"/>
          </p:cNvSpPr>
          <p:nvPr>
            <p:ph type="sldNum" sz="quarter" idx="5"/>
          </p:nvPr>
        </p:nvSpPr>
        <p:spPr/>
        <p:txBody>
          <a:bodyPr/>
          <a:lstStyle/>
          <a:p>
            <a:fld id="{3EBFAE3C-9D31-A74F-986B-B5F79CF814E0}" type="slidenum">
              <a:rPr lang="en-US" smtClean="0"/>
              <a:t>68</a:t>
            </a:fld>
            <a:endParaRPr lang="en-US"/>
          </a:p>
        </p:txBody>
      </p:sp>
    </p:spTree>
    <p:extLst>
      <p:ext uri="{BB962C8B-B14F-4D97-AF65-F5344CB8AC3E}">
        <p14:creationId xmlns:p14="http://schemas.microsoft.com/office/powerpoint/2010/main" val="41102682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was to model blade-pitch actuation of an operational turbine as a function of the incoming wind speed and rate of change in wind speed…</a:t>
            </a:r>
          </a:p>
          <a:p>
            <a:r>
              <a:rPr lang="en-US" dirty="0"/>
              <a:t>And then to model the power consumed by the blade pitch actuators as a function of the the derivates of the blade pitch signal.</a:t>
            </a:r>
          </a:p>
          <a:p>
            <a:endParaRPr lang="en-US" dirty="0"/>
          </a:p>
          <a:p>
            <a:r>
              <a:rPr lang="en-US" dirty="0"/>
              <a:t>The overarching purpose of this chain of modeling was to more efficiently estimate the levelized cost of electricity of a turbine, defined here in terms of the capital expenditure, the operation and maintenance costs, and the power generated over a year. LCOE ought to consider the power consumed by blade pitch actuators, which is not insignificant, and we wanted to come up with a concise equation that could estimate this for a given wind field.</a:t>
            </a:r>
          </a:p>
        </p:txBody>
      </p:sp>
      <p:sp>
        <p:nvSpPr>
          <p:cNvPr id="4" name="Slide Number Placeholder 3"/>
          <p:cNvSpPr>
            <a:spLocks noGrp="1"/>
          </p:cNvSpPr>
          <p:nvPr>
            <p:ph type="sldNum" sz="quarter" idx="5"/>
          </p:nvPr>
        </p:nvSpPr>
        <p:spPr/>
        <p:txBody>
          <a:bodyPr/>
          <a:lstStyle/>
          <a:p>
            <a:fld id="{3EBFAE3C-9D31-A74F-986B-B5F79CF814E0}" type="slidenum">
              <a:rPr lang="en-US" smtClean="0"/>
              <a:t>69</a:t>
            </a:fld>
            <a:endParaRPr lang="en-US"/>
          </a:p>
        </p:txBody>
      </p:sp>
    </p:spTree>
    <p:extLst>
      <p:ext uri="{BB962C8B-B14F-4D97-AF65-F5344CB8AC3E}">
        <p14:creationId xmlns:p14="http://schemas.microsoft.com/office/powerpoint/2010/main" val="3306950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 data-driven modeling method known as </a:t>
            </a:r>
            <a:r>
              <a:rPr lang="en-US" dirty="0" err="1"/>
              <a:t>SINDyC</a:t>
            </a:r>
            <a:r>
              <a:rPr lang="en-US" dirty="0"/>
              <a:t> (sparse identification of nonlinear dynamics with control), which is a kind of regularized regression using carefully selected candidate functions constructed from the original variables.</a:t>
            </a:r>
          </a:p>
          <a:p>
            <a:endParaRPr lang="en-US" dirty="0"/>
          </a:p>
          <a:p>
            <a:r>
              <a:rPr lang="en-US" dirty="0"/>
              <a:t>This optimization expression is based on the Sr3 (sparse relaxed regularized regression) approach to solving the problem, and includes...[click] * 7</a:t>
            </a:r>
          </a:p>
          <a:p>
            <a:endParaRPr lang="en-US" dirty="0"/>
          </a:p>
          <a:p>
            <a:r>
              <a:rPr lang="en-US" dirty="0"/>
              <a:t>(C=I is the relaxation matrix, which forces the aux vars to be close to the coefficients, and L=l0 is the regularization function, which penalizes the number of nonzero coefficients.)</a:t>
            </a:r>
          </a:p>
        </p:txBody>
      </p:sp>
      <p:sp>
        <p:nvSpPr>
          <p:cNvPr id="4" name="Slide Number Placeholder 3"/>
          <p:cNvSpPr>
            <a:spLocks noGrp="1"/>
          </p:cNvSpPr>
          <p:nvPr>
            <p:ph type="sldNum" sz="quarter" idx="5"/>
          </p:nvPr>
        </p:nvSpPr>
        <p:spPr/>
        <p:txBody>
          <a:bodyPr/>
          <a:lstStyle/>
          <a:p>
            <a:fld id="{3EBFAE3C-9D31-A74F-986B-B5F79CF814E0}" type="slidenum">
              <a:rPr lang="en-US" smtClean="0"/>
              <a:t>70</a:t>
            </a:fld>
            <a:endParaRPr lang="en-US"/>
          </a:p>
        </p:txBody>
      </p:sp>
    </p:spTree>
    <p:extLst>
      <p:ext uri="{BB962C8B-B14F-4D97-AF65-F5344CB8AC3E}">
        <p14:creationId xmlns:p14="http://schemas.microsoft.com/office/powerpoint/2010/main" val="12974513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modeling results were pretty good, for both the blade-pitch dynamic function, and for the power use of the blade pitch actuators</a:t>
            </a:r>
          </a:p>
          <a:p>
            <a:endParaRPr lang="en-US" dirty="0"/>
          </a:p>
          <a:p>
            <a:r>
              <a:rPr lang="en-US" dirty="0"/>
              <a:t>This was evidence that you could take a very computationally inexpensive ML method like </a:t>
            </a:r>
            <a:r>
              <a:rPr lang="en-US" dirty="0" err="1"/>
              <a:t>SINDy</a:t>
            </a:r>
            <a:r>
              <a:rPr lang="en-US" dirty="0"/>
              <a:t>, and given enough time spent tuning and choosing the candidate functions, I could produce this plug-and-play model that would be much faster than a simulation for estimating the total energy consumed by actuators over a year for different wind fields</a:t>
            </a:r>
          </a:p>
          <a:p>
            <a:endParaRPr lang="en-US" dirty="0"/>
          </a:p>
          <a:p>
            <a:r>
              <a:rPr lang="en-US" dirty="0"/>
              <a:t>BUT… I did spend a lot of time tuning with different grid search variations, and a lot of brain power trying to come up with candidate functions that could capture the necessary information…</a:t>
            </a:r>
          </a:p>
        </p:txBody>
      </p:sp>
      <p:sp>
        <p:nvSpPr>
          <p:cNvPr id="4" name="Slide Number Placeholder 3"/>
          <p:cNvSpPr>
            <a:spLocks noGrp="1"/>
          </p:cNvSpPr>
          <p:nvPr>
            <p:ph type="sldNum" sz="quarter" idx="5"/>
          </p:nvPr>
        </p:nvSpPr>
        <p:spPr/>
        <p:txBody>
          <a:bodyPr/>
          <a:lstStyle/>
          <a:p>
            <a:fld id="{3EBFAE3C-9D31-A74F-986B-B5F79CF814E0}" type="slidenum">
              <a:rPr lang="en-US" smtClean="0"/>
              <a:t>71</a:t>
            </a:fld>
            <a:endParaRPr lang="en-US"/>
          </a:p>
        </p:txBody>
      </p:sp>
    </p:spTree>
    <p:extLst>
      <p:ext uri="{BB962C8B-B14F-4D97-AF65-F5344CB8AC3E}">
        <p14:creationId xmlns:p14="http://schemas.microsoft.com/office/powerpoint/2010/main" val="3157055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conference paper also used “lightweight” machine learning, to learn the effective wind speed at turbine rotors (that is the blades part of the turbine) in a wind farm online, with a method that could be incorporated into MPC.</a:t>
            </a:r>
          </a:p>
        </p:txBody>
      </p:sp>
      <p:sp>
        <p:nvSpPr>
          <p:cNvPr id="4" name="Slide Number Placeholder 3"/>
          <p:cNvSpPr>
            <a:spLocks noGrp="1"/>
          </p:cNvSpPr>
          <p:nvPr>
            <p:ph type="sldNum" sz="quarter" idx="5"/>
          </p:nvPr>
        </p:nvSpPr>
        <p:spPr/>
        <p:txBody>
          <a:bodyPr/>
          <a:lstStyle/>
          <a:p>
            <a:fld id="{3EBFAE3C-9D31-A74F-986B-B5F79CF814E0}" type="slidenum">
              <a:rPr lang="en-US" smtClean="0"/>
              <a:t>72</a:t>
            </a:fld>
            <a:endParaRPr lang="en-US"/>
          </a:p>
        </p:txBody>
      </p:sp>
    </p:spTree>
    <p:extLst>
      <p:ext uri="{BB962C8B-B14F-4D97-AF65-F5344CB8AC3E}">
        <p14:creationId xmlns:p14="http://schemas.microsoft.com/office/powerpoint/2010/main" val="40505901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use a lightweight modeling technique to predict the effective rotor velocity at downstream wind turbines, given measurements of the wind speed and direction, as well as control actions (or the yaw angles) taken by each of the turbines [click * 3]. Gaussian process regression [click] seemed like a strong candidate.</a:t>
            </a:r>
          </a:p>
        </p:txBody>
      </p:sp>
      <p:sp>
        <p:nvSpPr>
          <p:cNvPr id="4" name="Slide Number Placeholder 3"/>
          <p:cNvSpPr>
            <a:spLocks noGrp="1"/>
          </p:cNvSpPr>
          <p:nvPr>
            <p:ph type="sldNum" sz="quarter" idx="5"/>
          </p:nvPr>
        </p:nvSpPr>
        <p:spPr/>
        <p:txBody>
          <a:bodyPr/>
          <a:lstStyle/>
          <a:p>
            <a:fld id="{3EBFAE3C-9D31-A74F-986B-B5F79CF814E0}" type="slidenum">
              <a:rPr lang="en-US" smtClean="0"/>
              <a:t>73</a:t>
            </a:fld>
            <a:endParaRPr lang="en-US"/>
          </a:p>
        </p:txBody>
      </p:sp>
    </p:spTree>
    <p:extLst>
      <p:ext uri="{BB962C8B-B14F-4D97-AF65-F5344CB8AC3E}">
        <p14:creationId xmlns:p14="http://schemas.microsoft.com/office/powerpoint/2010/main" val="198157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8D2F-BD7A-F50C-4B60-0710043CD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5EAE3-029D-6B21-6CB8-65DCCFB80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85167-BA04-89FE-F2E0-79E3A4E5A2D3}"/>
              </a:ext>
            </a:extLst>
          </p:cNvPr>
          <p:cNvSpPr>
            <a:spLocks noGrp="1"/>
          </p:cNvSpPr>
          <p:nvPr>
            <p:ph type="body" idx="1"/>
          </p:nvPr>
        </p:nvSpPr>
        <p:spPr/>
        <p:txBody>
          <a:bodyPr/>
          <a:lstStyle/>
          <a:p>
            <a:r>
              <a:rPr lang="en-US" dirty="0"/>
              <a:t>If we put a collection of these turbines together, we have built a wind farm. </a:t>
            </a:r>
          </a:p>
          <a:p>
            <a:r>
              <a:rPr lang="en-US" dirty="0"/>
              <a:t>But wind turbines located in close proximity to </a:t>
            </a:r>
            <a:r>
              <a:rPr lang="en-US" dirty="0" err="1"/>
              <a:t>eachother</a:t>
            </a:r>
            <a:r>
              <a:rPr lang="en-US" dirty="0"/>
              <a:t> without cooperating introduces a new issue … the wake effect. </a:t>
            </a:r>
          </a:p>
          <a:p>
            <a:r>
              <a:rPr lang="en-US" dirty="0"/>
              <a:t>This is when high turbulence and low velocity wakes propagate from upstream turbines, and are incident on downstream turbines. This reduces the overall power generated by the farm and results in unequal loading across turbines.</a:t>
            </a:r>
          </a:p>
          <a:p>
            <a:endParaRPr lang="en-US" dirty="0"/>
          </a:p>
          <a:p>
            <a:r>
              <a:rPr lang="en-US" dirty="0"/>
              <a:t>The goals of wind farm control are, [click], given the measured wind speed/direction and loads, maximize total power generation, minimize/equalize mechanical loads, track a power reference, cooperate with other renewable energy sources/energy storage systems, provide ancillary services, capitalize on price arbitrage, subvert Big Oil</a:t>
            </a:r>
          </a:p>
          <a:p>
            <a:r>
              <a:rPr lang="en-US" dirty="0"/>
              <a:t>… by using the torque generator and blade pitch signals I introduced in the last slide, as well as the yaw angle of each turbine, or the direction it is facing about a vertical axis.</a:t>
            </a:r>
          </a:p>
        </p:txBody>
      </p:sp>
      <p:sp>
        <p:nvSpPr>
          <p:cNvPr id="4" name="Slide Number Placeholder 3">
            <a:extLst>
              <a:ext uri="{FF2B5EF4-FFF2-40B4-BE49-F238E27FC236}">
                <a16:creationId xmlns:a16="http://schemas.microsoft.com/office/drawing/2014/main" id="{F60D2BC4-2DF7-6F3C-9039-924FECD1ECFC}"/>
              </a:ext>
            </a:extLst>
          </p:cNvPr>
          <p:cNvSpPr>
            <a:spLocks noGrp="1"/>
          </p:cNvSpPr>
          <p:nvPr>
            <p:ph type="sldNum" sz="quarter" idx="5"/>
          </p:nvPr>
        </p:nvSpPr>
        <p:spPr/>
        <p:txBody>
          <a:bodyPr/>
          <a:lstStyle/>
          <a:p>
            <a:fld id="{3EBFAE3C-9D31-A74F-986B-B5F79CF814E0}" type="slidenum">
              <a:rPr lang="en-US" smtClean="0"/>
              <a:t>7</a:t>
            </a:fld>
            <a:endParaRPr lang="en-US"/>
          </a:p>
        </p:txBody>
      </p:sp>
    </p:spTree>
    <p:extLst>
      <p:ext uri="{BB962C8B-B14F-4D97-AF65-F5344CB8AC3E}">
        <p14:creationId xmlns:p14="http://schemas.microsoft.com/office/powerpoint/2010/main" val="9741309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D75E6-4B7D-252C-227A-94C88FE05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EF8AF-CC88-6A77-C636-188933BF7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4F7A0-E39F-F4D2-B0A6-89154CEA2A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Gaussian process regression is a modeling approach that assumes that the correlation between outputs can be approximated by the correlation between inputs (i.e. if the inputs are close together, than the outputs are probably close together too), and the prior assumption of zero-mean in the predictions.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You can see from this example of a sine wave how few additional datapoints are required to generate very good predictions</a:t>
            </a:r>
          </a:p>
          <a:p>
            <a:endParaRPr lang="en-US" dirty="0"/>
          </a:p>
          <a:p>
            <a:r>
              <a:rPr lang="en-US" dirty="0"/>
              <a:t>A Gaussian process regressor makes predictions of the mean [click] and variance [click] values for the outputs, mu[f*] and var[f*], for new test inputs, X*.</a:t>
            </a:r>
          </a:p>
          <a:p>
            <a:endParaRPr lang="en-US" dirty="0"/>
          </a:p>
          <a:p>
            <a:endParaRPr lang="en-US" dirty="0"/>
          </a:p>
        </p:txBody>
      </p:sp>
      <p:sp>
        <p:nvSpPr>
          <p:cNvPr id="4" name="Slide Number Placeholder 3">
            <a:extLst>
              <a:ext uri="{FF2B5EF4-FFF2-40B4-BE49-F238E27FC236}">
                <a16:creationId xmlns:a16="http://schemas.microsoft.com/office/drawing/2014/main" id="{778FD458-D065-1DC9-53A7-09A165AED73D}"/>
              </a:ext>
            </a:extLst>
          </p:cNvPr>
          <p:cNvSpPr>
            <a:spLocks noGrp="1"/>
          </p:cNvSpPr>
          <p:nvPr>
            <p:ph type="sldNum" sz="quarter" idx="5"/>
          </p:nvPr>
        </p:nvSpPr>
        <p:spPr/>
        <p:txBody>
          <a:bodyPr/>
          <a:lstStyle/>
          <a:p>
            <a:fld id="{3EBFAE3C-9D31-A74F-986B-B5F79CF814E0}" type="slidenum">
              <a:rPr lang="en-US" smtClean="0"/>
              <a:t>74</a:t>
            </a:fld>
            <a:endParaRPr lang="en-US"/>
          </a:p>
        </p:txBody>
      </p:sp>
    </p:spTree>
    <p:extLst>
      <p:ext uri="{BB962C8B-B14F-4D97-AF65-F5344CB8AC3E}">
        <p14:creationId xmlns:p14="http://schemas.microsoft.com/office/powerpoint/2010/main" val="36792154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algorithm for predicting the rotor-averaged wind velocity at each downstream wind turbine, at the time-step associated with particular set of measurements, </a:t>
            </a:r>
            <a:r>
              <a:rPr lang="en-US" dirty="0" err="1"/>
              <a:t>k_j</a:t>
            </a:r>
            <a:r>
              <a:rPr lang="en-US" dirty="0"/>
              <a:t>.</a:t>
            </a:r>
          </a:p>
          <a:p>
            <a:endParaRPr lang="en-US" dirty="0"/>
          </a:p>
          <a:p>
            <a:r>
              <a:rPr lang="en-US" dirty="0"/>
              <a:t>[click] We create matrices of normalized autoregressive inputs for each turbine, that’s </a:t>
            </a:r>
            <a:r>
              <a:rPr lang="en-US" dirty="0" err="1"/>
              <a:t>Xtilde</a:t>
            </a:r>
            <a:r>
              <a:rPr lang="en-US" dirty="0"/>
              <a:t> for each turbine 1 through small d and capital D. </a:t>
            </a:r>
          </a:p>
          <a:p>
            <a:r>
              <a:rPr lang="en-US" dirty="0"/>
              <a:t>[click] Then, we compute what the rotor-averaged wind velocity at the next time step should be according to a ”base” analytical model, that’s </a:t>
            </a:r>
            <a:r>
              <a:rPr lang="en-US" dirty="0" err="1"/>
              <a:t>Ub</a:t>
            </a:r>
            <a:r>
              <a:rPr lang="en-US" dirty="0"/>
              <a:t> for each turbine 1 through small d and capital D.</a:t>
            </a:r>
          </a:p>
          <a:p>
            <a:r>
              <a:rPr lang="en-US" dirty="0"/>
              <a:t>[click] The normalized autoregressive inputs train a Gaussian process regressor for each turbine, which then output the error between the base model and the true values. </a:t>
            </a:r>
          </a:p>
          <a:p>
            <a:r>
              <a:rPr lang="en-US" dirty="0"/>
              <a:t>[click] We add that error back to the base model and we get the final predicted turbine rotor-averaged wind velocity.</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75</a:t>
            </a:fld>
            <a:endParaRPr lang="en-US"/>
          </a:p>
        </p:txBody>
      </p:sp>
    </p:spTree>
    <p:extLst>
      <p:ext uri="{BB962C8B-B14F-4D97-AF65-F5344CB8AC3E}">
        <p14:creationId xmlns:p14="http://schemas.microsoft.com/office/powerpoint/2010/main" val="19516405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time-series results for turbine 7, which should be considerably impacted by the wake effect. The red here is the true measured wind velocity, the blue is the velocity predicted by the base analytical model, the dark green is the GP prediction, and the light green fill is the GP-predicted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tracking, of the predicted green line to the  true red line, was achieved with only 5 data points, each of which were vectors containing the relevant historic measurements.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makes me skeptical about this approach to wake effect modeling, is that it is only suited for small datasets so it can struggle to learn from long term trends or high-dimensional datasets, and as a result it takes a some time for this method to adjust to changes in the wind.</a:t>
            </a:r>
            <a:endParaRPr lang="en-IE" b="0" i="0" u="none" strike="noStrike"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76</a:t>
            </a:fld>
            <a:endParaRPr lang="en-US"/>
          </a:p>
        </p:txBody>
      </p:sp>
    </p:spTree>
    <p:extLst>
      <p:ext uri="{BB962C8B-B14F-4D97-AF65-F5344CB8AC3E}">
        <p14:creationId xmlns:p14="http://schemas.microsoft.com/office/powerpoint/2010/main" val="36388422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speaking, this is an economic MPC problem, because we consider the outputs in the cost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outputs [click] are the power generated by each turbine at each time-step in the control horizon. We use the Gaussian Curl Hybrid integrated in FLORIS for this output function. (</a:t>
            </a:r>
            <a:r>
              <a:rPr lang="en-US" b="0" i="0" u="none" strike="noStrike" dirty="0">
                <a:solidFill>
                  <a:srgbClr val="222832"/>
                </a:solidFill>
                <a:effectLst/>
                <a:latin typeface="-apple-system"/>
              </a:rPr>
              <a:t>This model represents the velocity </a:t>
            </a:r>
            <a:r>
              <a:rPr lang="en-US" b="0" i="0" u="none" strike="noStrike" dirty="0" err="1">
                <a:solidFill>
                  <a:srgbClr val="222832"/>
                </a:solidFill>
                <a:effectLst/>
                <a:latin typeface="-apple-system"/>
              </a:rPr>
              <a:t>deficity</a:t>
            </a:r>
            <a:r>
              <a:rPr lang="en-US" b="0" i="0" u="none" strike="noStrike" dirty="0">
                <a:solidFill>
                  <a:srgbClr val="222832"/>
                </a:solidFill>
                <a:effectLst/>
                <a:latin typeface="-apple-system"/>
              </a:rPr>
              <a:t> as a gaussian distribution in the spanwise direction, and the gaussian profile is controlled by user parameters. There is a near wake zone and a far wake zone. )</a:t>
            </a:r>
            <a:endParaRPr lang="en-US" dirty="0"/>
          </a:p>
          <a:p>
            <a:endParaRPr lang="en-US" dirty="0"/>
          </a:p>
          <a:p>
            <a:r>
              <a:rPr lang="en-US" dirty="0"/>
              <a:t>The control input [click] for each turbine and each step in the horizon denote the percentage of the control sampling time that the turbine should be yawing, the sign of the control variable gives the direction.… I started this topic trying to tackle a mixed integer problem but thankfully Marco saved me a lot of heartache by suggested that I make all variables continuous if I can, and that proved to be quite an influential piece of advice for the project.</a:t>
            </a:r>
          </a:p>
          <a:p>
            <a:endParaRPr lang="en-US" dirty="0"/>
          </a:p>
          <a:p>
            <a:r>
              <a:rPr lang="en-US" dirty="0"/>
              <a:t>The cost function [click] is the expected value of a linear combination of the control actuation used and the power generated, squared. The parameter alpha tunes the relative importance of each of these two metrics.</a:t>
            </a:r>
          </a:p>
          <a:p>
            <a:endParaRPr lang="en-US" dirty="0"/>
          </a:p>
          <a:p>
            <a:r>
              <a:rPr lang="en-US" dirty="0"/>
              <a:t>The system states [click] that we consider are the yaw setpoints, and the dynamic system equation is limited by the fixed yaw rate.</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77</a:t>
            </a:fld>
            <a:endParaRPr lang="en-US"/>
          </a:p>
        </p:txBody>
      </p:sp>
    </p:spTree>
    <p:extLst>
      <p:ext uri="{BB962C8B-B14F-4D97-AF65-F5344CB8AC3E}">
        <p14:creationId xmlns:p14="http://schemas.microsoft.com/office/powerpoint/2010/main" val="41817962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paper is on the controller, and so I assume that I have a stochastic Gaussian preview of the horizontal, u, and vertical, v, wind speed components.</a:t>
            </a:r>
          </a:p>
          <a:p>
            <a:r>
              <a:rPr lang="en-US" dirty="0"/>
              <a:t>I do this by modeling the value of each component at each time step in some future horizon as a random variable. I construct a mean and covariance matrix that implies a greater correlation between values at closer time steps, and I use the conditional distribution to compute the preview for the next prediction horizon, given the current measured values.</a:t>
            </a:r>
          </a:p>
          <a:p>
            <a:endParaRPr lang="en-US" dirty="0"/>
          </a:p>
          <a:p>
            <a:r>
              <a:rPr lang="en-US" dirty="0"/>
              <a:t>I use this multivariate Gaussian distribution to compute the wind fields used for the simulations as well as for the preview.</a:t>
            </a:r>
          </a:p>
        </p:txBody>
      </p:sp>
      <p:sp>
        <p:nvSpPr>
          <p:cNvPr id="4" name="Slide Number Placeholder 3"/>
          <p:cNvSpPr>
            <a:spLocks noGrp="1"/>
          </p:cNvSpPr>
          <p:nvPr>
            <p:ph type="sldNum" sz="quarter" idx="5"/>
          </p:nvPr>
        </p:nvSpPr>
        <p:spPr/>
        <p:txBody>
          <a:bodyPr/>
          <a:lstStyle/>
          <a:p>
            <a:fld id="{3EBFAE3C-9D31-A74F-986B-B5F79CF814E0}" type="slidenum">
              <a:rPr lang="en-US" smtClean="0"/>
              <a:t>78</a:t>
            </a:fld>
            <a:endParaRPr lang="en-US"/>
          </a:p>
        </p:txBody>
      </p:sp>
    </p:spTree>
    <p:extLst>
      <p:ext uri="{BB962C8B-B14F-4D97-AF65-F5344CB8AC3E}">
        <p14:creationId xmlns:p14="http://schemas.microsoft.com/office/powerpoint/2010/main" val="32266007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constraints we care about are those of the yaw offsets – that’s the difference between the yaw setpoint, and the wind direction. These constraints are probabilistic because the wind direction preview is uncertain. </a:t>
            </a:r>
          </a:p>
          <a:p>
            <a:endParaRPr lang="en-US" dirty="0"/>
          </a:p>
          <a:p>
            <a:r>
              <a:rPr lang="en-US" dirty="0"/>
              <a:t>After experimenting with several ways of implementing probabilistic constraints, I landed on the following:</a:t>
            </a:r>
          </a:p>
          <a:p>
            <a:r>
              <a:rPr lang="en-US" dirty="0"/>
              <a:t>I assume the minimum and maximum likely horizontal/vertical wind speed components I will see are given by a chosen number of standard deviations, (in this case, 2) above and below the expected values over the horizon, given the current measurements. We then impose the constraint that the offset is between plus/minus 30 degrees, considering the extreme wind directions that come from these values.</a:t>
            </a:r>
          </a:p>
        </p:txBody>
      </p:sp>
      <p:sp>
        <p:nvSpPr>
          <p:cNvPr id="4" name="Slide Number Placeholder 3"/>
          <p:cNvSpPr>
            <a:spLocks noGrp="1"/>
          </p:cNvSpPr>
          <p:nvPr>
            <p:ph type="sldNum" sz="quarter" idx="5"/>
          </p:nvPr>
        </p:nvSpPr>
        <p:spPr/>
        <p:txBody>
          <a:bodyPr/>
          <a:lstStyle/>
          <a:p>
            <a:fld id="{3EBFAE3C-9D31-A74F-986B-B5F79CF814E0}" type="slidenum">
              <a:rPr lang="en-US" smtClean="0"/>
              <a:t>79</a:t>
            </a:fld>
            <a:endParaRPr lang="en-US"/>
          </a:p>
        </p:txBody>
      </p:sp>
    </p:spTree>
    <p:extLst>
      <p:ext uri="{BB962C8B-B14F-4D97-AF65-F5344CB8AC3E}">
        <p14:creationId xmlns:p14="http://schemas.microsoft.com/office/powerpoint/2010/main" val="27724178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compute the expected gradient value of the cost function to solve our optimal control problem.</a:t>
            </a:r>
          </a:p>
          <a:p>
            <a:r>
              <a:rPr lang="en-US" dirty="0"/>
              <a:t>To this end I test three different sampling methods for the horizontal/vertical wind speed components at each time step in the preview - in this one, I call "stochastic sampling", I take many samples, say 100-500.</a:t>
            </a:r>
          </a:p>
          <a:p>
            <a:endParaRPr lang="en-US" dirty="0"/>
          </a:p>
          <a:p>
            <a:r>
              <a:rPr lang="en-US" dirty="0"/>
              <a:t>One approach to computing the derivative here is to use the [click] chain rule and then use the [click] </a:t>
            </a:r>
            <a:r>
              <a:rPr lang="en-US" b="1" i="0" u="none" strike="noStrike" dirty="0">
                <a:solidFill>
                  <a:srgbClr val="5F6368"/>
                </a:solidFill>
                <a:effectLst/>
                <a:latin typeface="Arial" panose="020B0604020202020204" pitchFamily="34" charset="0"/>
              </a:rPr>
              <a:t>zeroth</a:t>
            </a:r>
            <a:r>
              <a:rPr lang="en-US" b="0" i="0" u="none" strike="noStrike" dirty="0">
                <a:solidFill>
                  <a:srgbClr val="4D5156"/>
                </a:solidFill>
                <a:effectLst/>
                <a:latin typeface="Arial" panose="020B0604020202020204" pitchFamily="34" charset="0"/>
              </a:rPr>
              <a:t>-order stochastic conditional gradient (</a:t>
            </a:r>
            <a:r>
              <a:rPr lang="en-US" b="1" i="0" u="none" strike="noStrike" dirty="0">
                <a:solidFill>
                  <a:srgbClr val="5F6368"/>
                </a:solidFill>
                <a:effectLst/>
                <a:latin typeface="Arial" panose="020B0604020202020204" pitchFamily="34" charset="0"/>
              </a:rPr>
              <a:t>ZSCG</a:t>
            </a:r>
            <a:r>
              <a:rPr lang="en-US" b="0" i="0" u="none" strike="noStrike" dirty="0">
                <a:solidFill>
                  <a:srgbClr val="4D5156"/>
                </a:solidFill>
                <a:effectLst/>
                <a:latin typeface="Arial" panose="020B0604020202020204" pitchFamily="34" charset="0"/>
              </a:rPr>
              <a:t>).</a:t>
            </a:r>
          </a:p>
          <a:p>
            <a:r>
              <a:rPr lang="en-US" b="0" i="0" u="none" strike="noStrike" dirty="0">
                <a:solidFill>
                  <a:srgbClr val="4D5156"/>
                </a:solidFill>
                <a:effectLst/>
                <a:latin typeface="Arial" panose="020B0604020202020204" pitchFamily="34" charset="0"/>
              </a:rPr>
              <a:t>I also tested this stochastic sample method with central and forward difference derivatives.</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80</a:t>
            </a:fld>
            <a:endParaRPr lang="en-US"/>
          </a:p>
        </p:txBody>
      </p:sp>
    </p:spTree>
    <p:extLst>
      <p:ext uri="{BB962C8B-B14F-4D97-AF65-F5344CB8AC3E}">
        <p14:creationId xmlns:p14="http://schemas.microsoft.com/office/powerpoint/2010/main" val="1867565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second sampling method, called "stochastic rectangular interval sampling", I strategically choose much fewer samples, but spread over the stochastic distribution in a rectangular shape, and I compute the weighted average of the cost function gradient over these samples, where the weights correspond to the probability of obtaining samples of those values. </a:t>
            </a:r>
          </a:p>
          <a:p>
            <a:endParaRPr lang="en-US" dirty="0"/>
          </a:p>
          <a:p>
            <a:r>
              <a:rPr lang="en-US" dirty="0"/>
              <a:t>Again, we can use the [click] chain rule and [click] central difference method to compute derivative, but I also tested this for the forward difference method.</a:t>
            </a:r>
          </a:p>
        </p:txBody>
      </p:sp>
      <p:sp>
        <p:nvSpPr>
          <p:cNvPr id="4" name="Slide Number Placeholder 3"/>
          <p:cNvSpPr>
            <a:spLocks noGrp="1"/>
          </p:cNvSpPr>
          <p:nvPr>
            <p:ph type="sldNum" sz="quarter" idx="5"/>
          </p:nvPr>
        </p:nvSpPr>
        <p:spPr/>
        <p:txBody>
          <a:bodyPr/>
          <a:lstStyle/>
          <a:p>
            <a:fld id="{3EBFAE3C-9D31-A74F-986B-B5F79CF814E0}" type="slidenum">
              <a:rPr lang="en-US" smtClean="0"/>
              <a:t>81</a:t>
            </a:fld>
            <a:endParaRPr lang="en-US"/>
          </a:p>
        </p:txBody>
      </p:sp>
    </p:spTree>
    <p:extLst>
      <p:ext uri="{BB962C8B-B14F-4D97-AF65-F5344CB8AC3E}">
        <p14:creationId xmlns:p14="http://schemas.microsoft.com/office/powerpoint/2010/main" val="5109082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C40E0-1E1D-1FBC-401A-F63AE1821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91CBA-DA0B-B20F-6368-3EE53E800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63EB1-7EDC-6E77-27E8-A7632E63C16D}"/>
              </a:ext>
            </a:extLst>
          </p:cNvPr>
          <p:cNvSpPr>
            <a:spLocks noGrp="1"/>
          </p:cNvSpPr>
          <p:nvPr>
            <p:ph type="body" idx="1"/>
          </p:nvPr>
        </p:nvSpPr>
        <p:spPr/>
        <p:txBody>
          <a:bodyPr/>
          <a:lstStyle/>
          <a:p>
            <a:r>
              <a:rPr lang="en-US" dirty="0"/>
              <a:t>In my third sampling method, based on a suggestion by David after the dry-run of this presentation last month, called "stochastic elliptical interval sampling" I also choose the samples to be spread over the stochastic distribution, but in an elliptical shape rather than a rectangular shape, to avoid the corner-cases.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use the [click] chain rule and [click] central difference method to compute derivative, but I also tested this for the forward difference method too as with previous sampling methods.</a:t>
            </a:r>
          </a:p>
        </p:txBody>
      </p:sp>
      <p:sp>
        <p:nvSpPr>
          <p:cNvPr id="4" name="Slide Number Placeholder 3">
            <a:extLst>
              <a:ext uri="{FF2B5EF4-FFF2-40B4-BE49-F238E27FC236}">
                <a16:creationId xmlns:a16="http://schemas.microsoft.com/office/drawing/2014/main" id="{7D35E56C-6A3C-1B28-A254-EF7267C1F5A0}"/>
              </a:ext>
            </a:extLst>
          </p:cNvPr>
          <p:cNvSpPr>
            <a:spLocks noGrp="1"/>
          </p:cNvSpPr>
          <p:nvPr>
            <p:ph type="sldNum" sz="quarter" idx="5"/>
          </p:nvPr>
        </p:nvSpPr>
        <p:spPr/>
        <p:txBody>
          <a:bodyPr/>
          <a:lstStyle/>
          <a:p>
            <a:fld id="{3EBFAE3C-9D31-A74F-986B-B5F79CF814E0}" type="slidenum">
              <a:rPr lang="en-US" smtClean="0"/>
              <a:t>82</a:t>
            </a:fld>
            <a:endParaRPr lang="en-US"/>
          </a:p>
        </p:txBody>
      </p:sp>
    </p:spTree>
    <p:extLst>
      <p:ext uri="{BB962C8B-B14F-4D97-AF65-F5344CB8AC3E}">
        <p14:creationId xmlns:p14="http://schemas.microsoft.com/office/powerpoint/2010/main" val="17827842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2262F-CE5B-48BE-DF9F-70A49C8C0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FBF0D-B139-EDAC-5849-4E966A79CD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DB0307-E72B-645B-8DDC-A84407EE60D0}"/>
              </a:ext>
            </a:extLst>
          </p:cNvPr>
          <p:cNvSpPr>
            <a:spLocks noGrp="1"/>
          </p:cNvSpPr>
          <p:nvPr>
            <p:ph type="body" idx="1"/>
          </p:nvPr>
        </p:nvSpPr>
        <p:spPr/>
        <p:txBody>
          <a:bodyPr/>
          <a:lstStyle/>
          <a:p>
            <a:r>
              <a:rPr lang="en-US" dirty="0"/>
              <a:t>I spent a lot of time trying to fine-tune this controller and figure out what the most influential parameters were, so I’ll briefly describe some of the key parameters for the MPC optimizer:</a:t>
            </a:r>
          </a:p>
          <a:p>
            <a:r>
              <a:rPr lang="en-US" dirty="0"/>
              <a:t>First [click] the sampling method, some examples of which you just saw…</a:t>
            </a:r>
          </a:p>
          <a:p>
            <a:r>
              <a:rPr lang="en-US" dirty="0"/>
              <a:t>Second [click] the maximum standard deviation, that is …</a:t>
            </a:r>
          </a:p>
          <a:p>
            <a:r>
              <a:rPr lang="en-US" dirty="0"/>
              <a:t>Third [click] the number of wind preview samples …</a:t>
            </a:r>
          </a:p>
          <a:p>
            <a:r>
              <a:rPr lang="en-US" dirty="0"/>
              <a:t>Fourth [click] the differentiation method, …</a:t>
            </a:r>
          </a:p>
          <a:p>
            <a:r>
              <a:rPr lang="en-US" dirty="0"/>
              <a:t>Fifth [click], the gradient estimate step size, …</a:t>
            </a:r>
          </a:p>
          <a:p>
            <a:r>
              <a:rPr lang="en-US" dirty="0"/>
              <a:t>And Sixth [click], the out-of-bounds yaw offset power decay …</a:t>
            </a:r>
          </a:p>
        </p:txBody>
      </p:sp>
      <p:sp>
        <p:nvSpPr>
          <p:cNvPr id="4" name="Slide Number Placeholder 3">
            <a:extLst>
              <a:ext uri="{FF2B5EF4-FFF2-40B4-BE49-F238E27FC236}">
                <a16:creationId xmlns:a16="http://schemas.microsoft.com/office/drawing/2014/main" id="{1AA8BBD3-D949-3EE8-A398-64EAF2573FDD}"/>
              </a:ext>
            </a:extLst>
          </p:cNvPr>
          <p:cNvSpPr>
            <a:spLocks noGrp="1"/>
          </p:cNvSpPr>
          <p:nvPr>
            <p:ph type="sldNum" sz="quarter" idx="5"/>
          </p:nvPr>
        </p:nvSpPr>
        <p:spPr/>
        <p:txBody>
          <a:bodyPr/>
          <a:lstStyle/>
          <a:p>
            <a:fld id="{3EBFAE3C-9D31-A74F-986B-B5F79CF814E0}" type="slidenum">
              <a:rPr lang="en-US" smtClean="0"/>
              <a:t>83</a:t>
            </a:fld>
            <a:endParaRPr lang="en-US"/>
          </a:p>
        </p:txBody>
      </p:sp>
    </p:spTree>
    <p:extLst>
      <p:ext uri="{BB962C8B-B14F-4D97-AF65-F5344CB8AC3E}">
        <p14:creationId xmlns:p14="http://schemas.microsoft.com/office/powerpoint/2010/main" val="603765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7625-2E00-5174-B33C-F99758857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DC67C-CC02-39E1-BDDA-010B48F24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3E2BB-B301-9E6F-7EDF-0E0935AC2017}"/>
              </a:ext>
            </a:extLst>
          </p:cNvPr>
          <p:cNvSpPr>
            <a:spLocks noGrp="1"/>
          </p:cNvSpPr>
          <p:nvPr>
            <p:ph type="body" idx="1"/>
          </p:nvPr>
        </p:nvSpPr>
        <p:spPr/>
        <p:txBody>
          <a:bodyPr/>
          <a:lstStyle/>
          <a:p>
            <a:r>
              <a:rPr lang="en-US" dirty="0"/>
              <a:t>The naïve way of controlling the yaw offsets in a wind farm to maximize power generation is ‘greedy’ control, whereby every turbine is yawed to face the incoming wind. The problem with this approach is that it exacerbates the wake effect, so downstream wind turbines experience lower wind speeds with higher turbulence, resulting in an overall sub-optimal power production and unequal fatigue loading.</a:t>
            </a:r>
          </a:p>
        </p:txBody>
      </p:sp>
      <p:sp>
        <p:nvSpPr>
          <p:cNvPr id="4" name="Slide Number Placeholder 3">
            <a:extLst>
              <a:ext uri="{FF2B5EF4-FFF2-40B4-BE49-F238E27FC236}">
                <a16:creationId xmlns:a16="http://schemas.microsoft.com/office/drawing/2014/main" id="{A4F0A9D9-521F-192A-7E1B-34C513BDE4B0}"/>
              </a:ext>
            </a:extLst>
          </p:cNvPr>
          <p:cNvSpPr>
            <a:spLocks noGrp="1"/>
          </p:cNvSpPr>
          <p:nvPr>
            <p:ph type="sldNum" sz="quarter" idx="5"/>
          </p:nvPr>
        </p:nvSpPr>
        <p:spPr/>
        <p:txBody>
          <a:bodyPr/>
          <a:lstStyle/>
          <a:p>
            <a:fld id="{3EBFAE3C-9D31-A74F-986B-B5F79CF814E0}" type="slidenum">
              <a:rPr lang="en-US" smtClean="0"/>
              <a:t>8</a:t>
            </a:fld>
            <a:endParaRPr lang="en-US"/>
          </a:p>
        </p:txBody>
      </p:sp>
    </p:spTree>
    <p:extLst>
      <p:ext uri="{BB962C8B-B14F-4D97-AF65-F5344CB8AC3E}">
        <p14:creationId xmlns:p14="http://schemas.microsoft.com/office/powerpoint/2010/main" val="894697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82A03-0405-4E71-BC7E-C1FE8554F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C0B5F-D926-D86F-03FB-2159BE7DBD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CB5B6-86AC-E654-7F0C-1805A3232C59}"/>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a:p>
            <a:endParaRPr lang="en-US" dirty="0"/>
          </a:p>
          <a:p>
            <a:r>
              <a:rPr lang="en-US" dirty="0"/>
              <a:t>TODO yaw starts </a:t>
            </a:r>
            <a:r>
              <a:rPr lang="en-US"/>
              <a:t>and stops</a:t>
            </a:r>
            <a:endParaRPr lang="en-US" dirty="0"/>
          </a:p>
        </p:txBody>
      </p:sp>
      <p:sp>
        <p:nvSpPr>
          <p:cNvPr id="4" name="Slide Number Placeholder 3">
            <a:extLst>
              <a:ext uri="{FF2B5EF4-FFF2-40B4-BE49-F238E27FC236}">
                <a16:creationId xmlns:a16="http://schemas.microsoft.com/office/drawing/2014/main" id="{5676F005-C8E6-FDCA-0E94-A7FD019FEF9C}"/>
              </a:ext>
            </a:extLst>
          </p:cNvPr>
          <p:cNvSpPr>
            <a:spLocks noGrp="1"/>
          </p:cNvSpPr>
          <p:nvPr>
            <p:ph type="sldNum" sz="quarter" idx="5"/>
          </p:nvPr>
        </p:nvSpPr>
        <p:spPr/>
        <p:txBody>
          <a:bodyPr/>
          <a:lstStyle/>
          <a:p>
            <a:fld id="{3EBFAE3C-9D31-A74F-986B-B5F79CF814E0}" type="slidenum">
              <a:rPr lang="en-US" smtClean="0"/>
              <a:t>84</a:t>
            </a:fld>
            <a:endParaRPr lang="en-US"/>
          </a:p>
        </p:txBody>
      </p:sp>
    </p:spTree>
    <p:extLst>
      <p:ext uri="{BB962C8B-B14F-4D97-AF65-F5344CB8AC3E}">
        <p14:creationId xmlns:p14="http://schemas.microsoft.com/office/powerpoint/2010/main" val="4049397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3D975-FAAC-6A34-90E2-E8D0138F7F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565DF3-F2F0-263E-D88D-0A5BC03B3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A313C5-6137-D247-360A-9A20D9BBCE19}"/>
              </a:ext>
            </a:extLst>
          </p:cNvPr>
          <p:cNvSpPr>
            <a:spLocks noGrp="1"/>
          </p:cNvSpPr>
          <p:nvPr>
            <p:ph type="body" idx="1"/>
          </p:nvPr>
        </p:nvSpPr>
        <p:spPr/>
        <p:txBody>
          <a:bodyPr/>
          <a:lstStyle/>
          <a:p>
            <a:r>
              <a:rPr lang="en-US" dirty="0"/>
              <a:t>I performed grid searches to find the best-performing configurations for each sampling type. This one shows the results for different differentiation methods, central vs forward difference, as well as that zeroth order method I mentioned, or using the chain derivatives for the quadratic term vs just computing the difference between the perturbed and unperturbed cost function terms.</a:t>
            </a:r>
          </a:p>
          <a:p>
            <a:r>
              <a:rPr lang="en-US" dirty="0"/>
              <a:t>Overall central difference methods seem to perform best.</a:t>
            </a:r>
          </a:p>
          <a:p>
            <a:endParaRPr lang="en-US" dirty="0"/>
          </a:p>
        </p:txBody>
      </p:sp>
      <p:sp>
        <p:nvSpPr>
          <p:cNvPr id="4" name="Slide Number Placeholder 3">
            <a:extLst>
              <a:ext uri="{FF2B5EF4-FFF2-40B4-BE49-F238E27FC236}">
                <a16:creationId xmlns:a16="http://schemas.microsoft.com/office/drawing/2014/main" id="{DC851E63-DB9A-CF55-2617-0C582DDE8F5E}"/>
              </a:ext>
            </a:extLst>
          </p:cNvPr>
          <p:cNvSpPr>
            <a:spLocks noGrp="1"/>
          </p:cNvSpPr>
          <p:nvPr>
            <p:ph type="sldNum" sz="quarter" idx="5"/>
          </p:nvPr>
        </p:nvSpPr>
        <p:spPr/>
        <p:txBody>
          <a:bodyPr/>
          <a:lstStyle/>
          <a:p>
            <a:fld id="{3EBFAE3C-9D31-A74F-986B-B5F79CF814E0}" type="slidenum">
              <a:rPr lang="en-US" smtClean="0"/>
              <a:t>85</a:t>
            </a:fld>
            <a:endParaRPr lang="en-US"/>
          </a:p>
        </p:txBody>
      </p:sp>
    </p:spTree>
    <p:extLst>
      <p:ext uri="{BB962C8B-B14F-4D97-AF65-F5344CB8AC3E}">
        <p14:creationId xmlns:p14="http://schemas.microsoft.com/office/powerpoint/2010/main" val="1312031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583BA-1542-15C0-33D6-7525FD4FC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F719C-7966-176D-6837-6E01AED65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2E8C-46FE-55DB-1942-7B2E3CB9E48D}"/>
              </a:ext>
            </a:extLst>
          </p:cNvPr>
          <p:cNvSpPr>
            <a:spLocks noGrp="1"/>
          </p:cNvSpPr>
          <p:nvPr>
            <p:ph type="body" idx="1"/>
          </p:nvPr>
        </p:nvSpPr>
        <p:spPr/>
        <p:txBody>
          <a:bodyPr/>
          <a:lstStyle/>
          <a:p>
            <a:r>
              <a:rPr lang="en-US" dirty="0"/>
              <a:t>These are the results for different step sizes. Smaller is generally better.</a:t>
            </a:r>
          </a:p>
          <a:p>
            <a:endParaRPr lang="en-US" dirty="0"/>
          </a:p>
          <a:p>
            <a:endParaRPr lang="en-US" dirty="0"/>
          </a:p>
        </p:txBody>
      </p:sp>
      <p:sp>
        <p:nvSpPr>
          <p:cNvPr id="4" name="Slide Number Placeholder 3">
            <a:extLst>
              <a:ext uri="{FF2B5EF4-FFF2-40B4-BE49-F238E27FC236}">
                <a16:creationId xmlns:a16="http://schemas.microsoft.com/office/drawing/2014/main" id="{68F37E2A-39B6-E3AF-0949-29475335AA27}"/>
              </a:ext>
            </a:extLst>
          </p:cNvPr>
          <p:cNvSpPr>
            <a:spLocks noGrp="1"/>
          </p:cNvSpPr>
          <p:nvPr>
            <p:ph type="sldNum" sz="quarter" idx="5"/>
          </p:nvPr>
        </p:nvSpPr>
        <p:spPr/>
        <p:txBody>
          <a:bodyPr/>
          <a:lstStyle/>
          <a:p>
            <a:fld id="{3EBFAE3C-9D31-A74F-986B-B5F79CF814E0}" type="slidenum">
              <a:rPr lang="en-US" smtClean="0"/>
              <a:t>86</a:t>
            </a:fld>
            <a:endParaRPr lang="en-US"/>
          </a:p>
        </p:txBody>
      </p:sp>
    </p:spTree>
    <p:extLst>
      <p:ext uri="{BB962C8B-B14F-4D97-AF65-F5344CB8AC3E}">
        <p14:creationId xmlns:p14="http://schemas.microsoft.com/office/powerpoint/2010/main" val="26422827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B17DD-1F4A-8A77-BCC2-340C7A22B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1D7F8-6DCE-431F-7FB6-683D08A10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17EE1-3973-F232-3A81-F955A306F082}"/>
              </a:ext>
            </a:extLst>
          </p:cNvPr>
          <p:cNvSpPr>
            <a:spLocks noGrp="1"/>
          </p:cNvSpPr>
          <p:nvPr>
            <p:ph type="body" idx="1"/>
          </p:nvPr>
        </p:nvSpPr>
        <p:spPr/>
        <p:txBody>
          <a:bodyPr/>
          <a:lstStyle/>
          <a:p>
            <a:r>
              <a:rPr lang="en-US" dirty="0"/>
              <a:t>These are the results for different decay types. We opted to penalize the power output of any turbine that attempts a yaw offset outside of the allowed range for numerical reasons related to FLORIS, and I tested a number of ways to achieve this. It turns out, the solver would rather we didn’t penalize the power outputs at all.</a:t>
            </a:r>
          </a:p>
          <a:p>
            <a:endParaRPr lang="en-US" dirty="0"/>
          </a:p>
        </p:txBody>
      </p:sp>
      <p:sp>
        <p:nvSpPr>
          <p:cNvPr id="4" name="Slide Number Placeholder 3">
            <a:extLst>
              <a:ext uri="{FF2B5EF4-FFF2-40B4-BE49-F238E27FC236}">
                <a16:creationId xmlns:a16="http://schemas.microsoft.com/office/drawing/2014/main" id="{E54BE674-DB93-EA69-DE3E-B65315974F6C}"/>
              </a:ext>
            </a:extLst>
          </p:cNvPr>
          <p:cNvSpPr>
            <a:spLocks noGrp="1"/>
          </p:cNvSpPr>
          <p:nvPr>
            <p:ph type="sldNum" sz="quarter" idx="5"/>
          </p:nvPr>
        </p:nvSpPr>
        <p:spPr/>
        <p:txBody>
          <a:bodyPr/>
          <a:lstStyle/>
          <a:p>
            <a:fld id="{3EBFAE3C-9D31-A74F-986B-B5F79CF814E0}" type="slidenum">
              <a:rPr lang="en-US" smtClean="0"/>
              <a:t>87</a:t>
            </a:fld>
            <a:endParaRPr lang="en-US"/>
          </a:p>
        </p:txBody>
      </p:sp>
    </p:spTree>
    <p:extLst>
      <p:ext uri="{BB962C8B-B14F-4D97-AF65-F5344CB8AC3E}">
        <p14:creationId xmlns:p14="http://schemas.microsoft.com/office/powerpoint/2010/main" val="28106521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E22A0-3E9A-12DD-97A3-1AF34E9791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8B661B-EC2B-2FC4-5C89-2661BDEDC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7AFBC-A77D-FC52-A546-C842B4B0F81F}"/>
              </a:ext>
            </a:extLst>
          </p:cNvPr>
          <p:cNvSpPr>
            <a:spLocks noGrp="1"/>
          </p:cNvSpPr>
          <p:nvPr>
            <p:ph type="body" idx="1"/>
          </p:nvPr>
        </p:nvSpPr>
        <p:spPr/>
        <p:txBody>
          <a:bodyPr/>
          <a:lstStyle/>
          <a:p>
            <a:r>
              <a:rPr lang="en-US" dirty="0"/>
              <a:t>These are the results for the range of standard deviations outside of the mean that I selected samples from, for both the cost function with the stochastic interval methods, and the constraints for all methods. A maximum standard deviation of 1 means that the solver only considers 68% of the wind preview possibilities, or 2 means 95% of the possibilities and thus more coverage and more conservative. The results are mixed for the different sampling types here which is interesting.</a:t>
            </a:r>
          </a:p>
        </p:txBody>
      </p:sp>
      <p:sp>
        <p:nvSpPr>
          <p:cNvPr id="4" name="Slide Number Placeholder 3">
            <a:extLst>
              <a:ext uri="{FF2B5EF4-FFF2-40B4-BE49-F238E27FC236}">
                <a16:creationId xmlns:a16="http://schemas.microsoft.com/office/drawing/2014/main" id="{019C7974-E37A-9D78-9B07-F607581BD88F}"/>
              </a:ext>
            </a:extLst>
          </p:cNvPr>
          <p:cNvSpPr>
            <a:spLocks noGrp="1"/>
          </p:cNvSpPr>
          <p:nvPr>
            <p:ph type="sldNum" sz="quarter" idx="5"/>
          </p:nvPr>
        </p:nvSpPr>
        <p:spPr/>
        <p:txBody>
          <a:bodyPr/>
          <a:lstStyle/>
          <a:p>
            <a:fld id="{3EBFAE3C-9D31-A74F-986B-B5F79CF814E0}" type="slidenum">
              <a:rPr lang="en-US" smtClean="0"/>
              <a:t>88</a:t>
            </a:fld>
            <a:endParaRPr lang="en-US"/>
          </a:p>
        </p:txBody>
      </p:sp>
    </p:spTree>
    <p:extLst>
      <p:ext uri="{BB962C8B-B14F-4D97-AF65-F5344CB8AC3E}">
        <p14:creationId xmlns:p14="http://schemas.microsoft.com/office/powerpoint/2010/main" val="37542805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goes for variation in number of samples taken for the wind preview, there isn’t a clear trend in terms of farm power for different number of samples, and in fact a very low number still performs quite well, whereas more samples results in a longer convergence time. </a:t>
            </a:r>
          </a:p>
        </p:txBody>
      </p:sp>
      <p:sp>
        <p:nvSpPr>
          <p:cNvPr id="4" name="Slide Number Placeholder 3"/>
          <p:cNvSpPr>
            <a:spLocks noGrp="1"/>
          </p:cNvSpPr>
          <p:nvPr>
            <p:ph type="sldNum" sz="quarter" idx="5"/>
          </p:nvPr>
        </p:nvSpPr>
        <p:spPr/>
        <p:txBody>
          <a:bodyPr/>
          <a:lstStyle/>
          <a:p>
            <a:fld id="{3EBFAE3C-9D31-A74F-986B-B5F79CF814E0}" type="slidenum">
              <a:rPr lang="en-US" smtClean="0"/>
              <a:t>89</a:t>
            </a:fld>
            <a:endParaRPr lang="en-US"/>
          </a:p>
        </p:txBody>
      </p:sp>
    </p:spTree>
    <p:extLst>
      <p:ext uri="{BB962C8B-B14F-4D97-AF65-F5344CB8AC3E}">
        <p14:creationId xmlns:p14="http://schemas.microsoft.com/office/powerpoint/2010/main" val="38802735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ED184-CE42-CCAA-7348-D4642E5422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BC309-C97C-8B93-B500-A0E6678BE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1E271-BA58-F109-DB47-429B27D5A110}"/>
              </a:ext>
            </a:extLst>
          </p:cNvPr>
          <p:cNvSpPr>
            <a:spLocks noGrp="1"/>
          </p:cNvSpPr>
          <p:nvPr>
            <p:ph type="body" idx="1"/>
          </p:nvPr>
        </p:nvSpPr>
        <p:spPr/>
        <p:txBody>
          <a:bodyPr/>
          <a:lstStyle/>
          <a:p>
            <a:endParaRPr lang="en-US" dirty="0"/>
          </a:p>
          <a:p>
            <a:r>
              <a:rPr lang="en-US" dirty="0"/>
              <a:t>My first paper [click] ... which relates to modeling control laws</a:t>
            </a:r>
          </a:p>
          <a:p>
            <a:endParaRPr lang="en-US" dirty="0"/>
          </a:p>
          <a:p>
            <a:r>
              <a:rPr lang="en-US" dirty="0"/>
              <a:t>My second paper [click] is more closely related to the topic of wind farm wake modeling, and so I show it in bold here...</a:t>
            </a:r>
          </a:p>
          <a:p>
            <a:endParaRPr lang="en-US" dirty="0"/>
          </a:p>
          <a:p>
            <a:r>
              <a:rPr lang="en-US" dirty="0"/>
              <a:t>[click] My third research effort was on ...</a:t>
            </a:r>
          </a:p>
          <a:p>
            <a:endParaRPr lang="en-US" dirty="0"/>
          </a:p>
          <a:p>
            <a:r>
              <a:rPr lang="en-US" dirty="0"/>
              <a:t>[click] My first journal paper was on ...</a:t>
            </a:r>
          </a:p>
          <a:p>
            <a:endParaRPr lang="en-US" dirty="0"/>
          </a:p>
          <a:p>
            <a:r>
              <a:rPr lang="en-US" dirty="0"/>
              <a:t>[click] My most recent, soon to be submitted work is on...</a:t>
            </a:r>
          </a:p>
          <a:p>
            <a:endParaRPr lang="en-US" dirty="0"/>
          </a:p>
          <a:p>
            <a:r>
              <a:rPr lang="en-US" dirty="0"/>
              <a:t>I’ll walk you through each of these individually, but I’ll try to give more attention to the research relevant to learning-augmented wind farm control and give a quick mention to the others.</a:t>
            </a:r>
          </a:p>
          <a:p>
            <a:endParaRPr lang="en-US" dirty="0"/>
          </a:p>
        </p:txBody>
      </p:sp>
      <p:sp>
        <p:nvSpPr>
          <p:cNvPr id="4" name="Slide Number Placeholder 3">
            <a:extLst>
              <a:ext uri="{FF2B5EF4-FFF2-40B4-BE49-F238E27FC236}">
                <a16:creationId xmlns:a16="http://schemas.microsoft.com/office/drawing/2014/main" id="{CCC55BF6-1ACB-418F-DEA8-F27DEC7EB480}"/>
              </a:ext>
            </a:extLst>
          </p:cNvPr>
          <p:cNvSpPr>
            <a:spLocks noGrp="1"/>
          </p:cNvSpPr>
          <p:nvPr>
            <p:ph type="sldNum" sz="quarter" idx="5"/>
          </p:nvPr>
        </p:nvSpPr>
        <p:spPr/>
        <p:txBody>
          <a:bodyPr/>
          <a:lstStyle/>
          <a:p>
            <a:fld id="{3EBFAE3C-9D31-A74F-986B-B5F79CF814E0}" type="slidenum">
              <a:rPr lang="en-US" smtClean="0"/>
              <a:t>90</a:t>
            </a:fld>
            <a:endParaRPr lang="en-US"/>
          </a:p>
        </p:txBody>
      </p:sp>
    </p:spTree>
    <p:extLst>
      <p:ext uri="{BB962C8B-B14F-4D97-AF65-F5344CB8AC3E}">
        <p14:creationId xmlns:p14="http://schemas.microsoft.com/office/powerpoint/2010/main" val="3986176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a:t>
            </a:r>
          </a:p>
          <a:p>
            <a:endParaRPr lang="en-US" dirty="0"/>
          </a:p>
          <a:p>
            <a:r>
              <a:rPr lang="en-US" b="0" i="0" u="none" strike="noStrike" dirty="0">
                <a:solidFill>
                  <a:srgbClr val="000000"/>
                </a:solidFill>
                <a:effectLst/>
                <a:latin typeface="Open Sans" panose="020F0502020204030204" pitchFamily="34" charset="0"/>
              </a:rPr>
              <a:t>F is the lower </a:t>
            </a:r>
            <a:r>
              <a:rPr lang="en-US" b="0" i="1" u="none" strike="noStrike" dirty="0">
                <a:solidFill>
                  <a:srgbClr val="000000"/>
                </a:solidFill>
                <a:effectLst/>
                <a:latin typeface="Open Sans" panose="020F0502020204030204" pitchFamily="34" charset="0"/>
              </a:rPr>
              <a:t>linear fractional transformation</a:t>
            </a:r>
            <a:r>
              <a:rPr lang="en-US" b="0" i="0" u="none" strike="noStrike" dirty="0">
                <a:solidFill>
                  <a:srgbClr val="000000"/>
                </a:solidFill>
                <a:effectLst/>
                <a:latin typeface="Open Sans" panose="020F0502020204030204" pitchFamily="34" charset="0"/>
              </a:rPr>
              <a:t> (LFT) of the generalized plant, P, with the controller, K, that is, the closed-loop transfer function from the disturbances, d, to the performance outputs, z, for a given P and  K.</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91</a:t>
            </a:fld>
            <a:endParaRPr lang="en-US"/>
          </a:p>
        </p:txBody>
      </p:sp>
    </p:spTree>
    <p:extLst>
      <p:ext uri="{BB962C8B-B14F-4D97-AF65-F5344CB8AC3E}">
        <p14:creationId xmlns:p14="http://schemas.microsoft.com/office/powerpoint/2010/main" val="27140232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 was interested in relates to the asymmetrical loads that turbines with extra-large rotors (SUMR, 200m, 50MW) experience. If you think about it, for turbines with a blade radius of 200m, the wind conditions at one blade tip could be very different from the conditions at another blade tip. This asymmetry comes predominantly from wind shear and yaw misalignment, but also turbulence, rotor tilt and the tower shadow effect.</a:t>
            </a:r>
          </a:p>
          <a:p>
            <a:endParaRPr lang="en-US" dirty="0"/>
          </a:p>
          <a:p>
            <a:r>
              <a:rPr lang="en-US" dirty="0"/>
              <a:t>A solution to this is individual pitch control, in which the each blade tracks a distinct blade pitch signal to allow more wind to “pass through” the rotor in regions of high wind, while capturing more wind in regions of low wind, thus evening out the load across the rotor. My focus in this paper was how to structure and tune this controller.</a:t>
            </a:r>
          </a:p>
        </p:txBody>
      </p:sp>
      <p:sp>
        <p:nvSpPr>
          <p:cNvPr id="4" name="Slide Number Placeholder 3"/>
          <p:cNvSpPr>
            <a:spLocks noGrp="1"/>
          </p:cNvSpPr>
          <p:nvPr>
            <p:ph type="sldNum" sz="quarter" idx="5"/>
          </p:nvPr>
        </p:nvSpPr>
        <p:spPr/>
        <p:txBody>
          <a:bodyPr/>
          <a:lstStyle/>
          <a:p>
            <a:fld id="{3EBFAE3C-9D31-A74F-986B-B5F79CF814E0}" type="slidenum">
              <a:rPr lang="en-US" smtClean="0"/>
              <a:t>92</a:t>
            </a:fld>
            <a:endParaRPr lang="en-US"/>
          </a:p>
        </p:txBody>
      </p:sp>
    </p:spTree>
    <p:extLst>
      <p:ext uri="{BB962C8B-B14F-4D97-AF65-F5344CB8AC3E}">
        <p14:creationId xmlns:p14="http://schemas.microsoft.com/office/powerpoint/2010/main" val="158098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more specifically…</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93</a:t>
            </a:fld>
            <a:endParaRPr lang="en-US"/>
          </a:p>
        </p:txBody>
      </p:sp>
    </p:spTree>
    <p:extLst>
      <p:ext uri="{BB962C8B-B14F-4D97-AF65-F5344CB8AC3E}">
        <p14:creationId xmlns:p14="http://schemas.microsoft.com/office/powerpoint/2010/main" val="2902524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74045-F38C-2130-CA8A-1D77FB92C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BA3EA-8D57-955C-5FA8-09DE9E209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96C67-9523-67A2-80EF-9A56F4185C21}"/>
              </a:ext>
            </a:extLst>
          </p:cNvPr>
          <p:cNvSpPr>
            <a:spLocks noGrp="1"/>
          </p:cNvSpPr>
          <p:nvPr>
            <p:ph type="body" idx="1"/>
          </p:nvPr>
        </p:nvSpPr>
        <p:spPr/>
        <p:txBody>
          <a:bodyPr/>
          <a:lstStyle/>
          <a:p>
            <a:r>
              <a:rPr lang="en-US" dirty="0"/>
              <a:t>A better approach is "wake steering", which means yawing upstream turbines to redirect wakes such that they have less of a detrimental influence on the downstream turbines. Lookup table, or LUT, control is currently the most-established implementation of wake steering, where yaw offsets of a given wind farm layout are optimized offline for a grid of wind speeds and directions. The problems with this approach is that a) it is optimized for steady-state conditions, although wakes are never in steady state, b) is based on low-pass filtered historic wind direction rather than the incoming wind, and c) tends to suffer from high yaw activity as it changes for variable wind directions.</a:t>
            </a:r>
          </a:p>
        </p:txBody>
      </p:sp>
      <p:sp>
        <p:nvSpPr>
          <p:cNvPr id="4" name="Slide Number Placeholder 3">
            <a:extLst>
              <a:ext uri="{FF2B5EF4-FFF2-40B4-BE49-F238E27FC236}">
                <a16:creationId xmlns:a16="http://schemas.microsoft.com/office/drawing/2014/main" id="{52A7D81C-ED3B-BAC7-3EC8-1C4F833568BB}"/>
              </a:ext>
            </a:extLst>
          </p:cNvPr>
          <p:cNvSpPr>
            <a:spLocks noGrp="1"/>
          </p:cNvSpPr>
          <p:nvPr>
            <p:ph type="sldNum" sz="quarter" idx="5"/>
          </p:nvPr>
        </p:nvSpPr>
        <p:spPr/>
        <p:txBody>
          <a:bodyPr/>
          <a:lstStyle/>
          <a:p>
            <a:fld id="{3EBFAE3C-9D31-A74F-986B-B5F79CF814E0}" type="slidenum">
              <a:rPr lang="en-US" smtClean="0"/>
              <a:t>9</a:t>
            </a:fld>
            <a:endParaRPr lang="en-US"/>
          </a:p>
        </p:txBody>
      </p:sp>
    </p:spTree>
    <p:extLst>
      <p:ext uri="{BB962C8B-B14F-4D97-AF65-F5344CB8AC3E}">
        <p14:creationId xmlns:p14="http://schemas.microsoft.com/office/powerpoint/2010/main" val="28865526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a:t>
            </a:r>
          </a:p>
          <a:p>
            <a:endParaRPr lang="en-US" dirty="0"/>
          </a:p>
          <a:p>
            <a:r>
              <a:rPr lang="en-US" dirty="0"/>
              <a:t>And it worked!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for objectives of particular forms, with a subsystem you can linearize with enough accuracy, that we can squeeze a lot out of a classical controller such as the one presented here. [click]</a:t>
            </a:r>
          </a:p>
          <a:p>
            <a:endParaRPr lang="en-US" dirty="0"/>
          </a:p>
          <a:p>
            <a:r>
              <a:rPr lang="en-US" dirty="0"/>
              <a:t>BUT [click] … we don’t always have a good model, especially when there are more states and control inputs that can’t be neglected involved, and in some scenarios we have more complex, mixed objectives.</a:t>
            </a:r>
          </a:p>
          <a:p>
            <a:endParaRPr lang="en-US" dirty="0"/>
          </a:p>
          <a:p>
            <a:r>
              <a:rPr lang="en-US" dirty="0"/>
              <a:t>If you don’t appreciate the inclusion of gifs and emojis…well then I’ll suppose I’ll have to do this exam again without them, but I hope that’s not the case</a:t>
            </a:r>
          </a:p>
        </p:txBody>
      </p:sp>
      <p:sp>
        <p:nvSpPr>
          <p:cNvPr id="4" name="Slide Number Placeholder 3"/>
          <p:cNvSpPr>
            <a:spLocks noGrp="1"/>
          </p:cNvSpPr>
          <p:nvPr>
            <p:ph type="sldNum" sz="quarter" idx="5"/>
          </p:nvPr>
        </p:nvSpPr>
        <p:spPr/>
        <p:txBody>
          <a:bodyPr/>
          <a:lstStyle/>
          <a:p>
            <a:fld id="{3EBFAE3C-9D31-A74F-986B-B5F79CF814E0}" type="slidenum">
              <a:rPr lang="en-US" smtClean="0"/>
              <a:t>94</a:t>
            </a:fld>
            <a:endParaRPr lang="en-US"/>
          </a:p>
        </p:txBody>
      </p:sp>
    </p:spTree>
    <p:extLst>
      <p:ext uri="{BB962C8B-B14F-4D97-AF65-F5344CB8AC3E}">
        <p14:creationId xmlns:p14="http://schemas.microsoft.com/office/powerpoint/2010/main" val="1666977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a:t>
            </a:r>
          </a:p>
          <a:p>
            <a:r>
              <a:rPr lang="en-US" dirty="0" err="1"/>
              <a:t>SINDyC</a:t>
            </a:r>
            <a:r>
              <a:rPr lang="en-US" dirty="0"/>
              <a:t> is a …</a:t>
            </a:r>
          </a:p>
        </p:txBody>
      </p:sp>
      <p:sp>
        <p:nvSpPr>
          <p:cNvPr id="4" name="Slide Number Placeholder 3"/>
          <p:cNvSpPr>
            <a:spLocks noGrp="1"/>
          </p:cNvSpPr>
          <p:nvPr>
            <p:ph type="sldNum" sz="quarter" idx="5"/>
          </p:nvPr>
        </p:nvSpPr>
        <p:spPr/>
        <p:txBody>
          <a:bodyPr/>
          <a:lstStyle/>
          <a:p>
            <a:fld id="{3EBFAE3C-9D31-A74F-986B-B5F79CF814E0}" type="slidenum">
              <a:rPr lang="en-US" smtClean="0"/>
              <a:t>95</a:t>
            </a:fld>
            <a:endParaRPr lang="en-US"/>
          </a:p>
        </p:txBody>
      </p:sp>
    </p:spTree>
    <p:extLst>
      <p:ext uri="{BB962C8B-B14F-4D97-AF65-F5344CB8AC3E}">
        <p14:creationId xmlns:p14="http://schemas.microsoft.com/office/powerpoint/2010/main" val="15073310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96</a:t>
            </a:fld>
            <a:endParaRPr lang="en-US"/>
          </a:p>
        </p:txBody>
      </p:sp>
    </p:spTree>
    <p:extLst>
      <p:ext uri="{BB962C8B-B14F-4D97-AF65-F5344CB8AC3E}">
        <p14:creationId xmlns:p14="http://schemas.microsoft.com/office/powerpoint/2010/main" val="31816373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97</a:t>
            </a:fld>
            <a:endParaRPr lang="en-US"/>
          </a:p>
        </p:txBody>
      </p:sp>
    </p:spTree>
    <p:extLst>
      <p:ext uri="{BB962C8B-B14F-4D97-AF65-F5344CB8AC3E}">
        <p14:creationId xmlns:p14="http://schemas.microsoft.com/office/powerpoint/2010/main" val="13479629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98</a:t>
            </a:fld>
            <a:endParaRPr lang="en-US"/>
          </a:p>
        </p:txBody>
      </p:sp>
    </p:spTree>
    <p:extLst>
      <p:ext uri="{BB962C8B-B14F-4D97-AF65-F5344CB8AC3E}">
        <p14:creationId xmlns:p14="http://schemas.microsoft.com/office/powerpoint/2010/main" val="36055583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99</a:t>
            </a:fld>
            <a:endParaRPr lang="en-US"/>
          </a:p>
        </p:txBody>
      </p:sp>
    </p:spTree>
    <p:extLst>
      <p:ext uri="{BB962C8B-B14F-4D97-AF65-F5344CB8AC3E}">
        <p14:creationId xmlns:p14="http://schemas.microsoft.com/office/powerpoint/2010/main" val="13356430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 stochastic modeling of preview</a:t>
            </a:r>
          </a:p>
        </p:txBody>
      </p:sp>
      <p:sp>
        <p:nvSpPr>
          <p:cNvPr id="4" name="Slide Number Placeholder 3"/>
          <p:cNvSpPr>
            <a:spLocks noGrp="1"/>
          </p:cNvSpPr>
          <p:nvPr>
            <p:ph type="sldNum" sz="quarter" idx="5"/>
          </p:nvPr>
        </p:nvSpPr>
        <p:spPr/>
        <p:txBody>
          <a:bodyPr/>
          <a:lstStyle/>
          <a:p>
            <a:fld id="{3EBFAE3C-9D31-A74F-986B-B5F79CF814E0}" type="slidenum">
              <a:rPr lang="en-US" smtClean="0"/>
              <a:t>100</a:t>
            </a:fld>
            <a:endParaRPr lang="en-US"/>
          </a:p>
        </p:txBody>
      </p:sp>
    </p:spTree>
    <p:extLst>
      <p:ext uri="{BB962C8B-B14F-4D97-AF65-F5344CB8AC3E}">
        <p14:creationId xmlns:p14="http://schemas.microsoft.com/office/powerpoint/2010/main" val="21604664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 gradient computation</a:t>
            </a:r>
          </a:p>
          <a:p>
            <a:endParaRPr lang="en-US" dirty="0"/>
          </a:p>
          <a:p>
            <a:r>
              <a:rPr lang="en-US" dirty="0"/>
              <a:t>The control input portion of the cost function is deterministic and trivial to compute, it’s the power part that’s tricker. This is what computing the cost for each of these sampling variations looks like</a:t>
            </a:r>
          </a:p>
          <a:p>
            <a:endParaRPr lang="en-US" dirty="0"/>
          </a:p>
          <a:p>
            <a:r>
              <a:rPr lang="en-US" dirty="0"/>
              <a:t>For the stochastic sample variant, I use a method called Zeroth Order Stochastic Gradient descent to compute the gradient in a computationally efficient way, and for the stochastic interval method, I use a central difference method, but in the code I vectorize the life out of it to make it as efficient as possible.</a:t>
            </a:r>
          </a:p>
        </p:txBody>
      </p:sp>
      <p:sp>
        <p:nvSpPr>
          <p:cNvPr id="4" name="Slide Number Placeholder 3"/>
          <p:cNvSpPr>
            <a:spLocks noGrp="1"/>
          </p:cNvSpPr>
          <p:nvPr>
            <p:ph type="sldNum" sz="quarter" idx="5"/>
          </p:nvPr>
        </p:nvSpPr>
        <p:spPr/>
        <p:txBody>
          <a:bodyPr/>
          <a:lstStyle/>
          <a:p>
            <a:fld id="{3EBFAE3C-9D31-A74F-986B-B5F79CF814E0}" type="slidenum">
              <a:rPr lang="en-US" smtClean="0"/>
              <a:t>101</a:t>
            </a:fld>
            <a:endParaRPr lang="en-US"/>
          </a:p>
        </p:txBody>
      </p:sp>
    </p:spTree>
    <p:extLst>
      <p:ext uri="{BB962C8B-B14F-4D97-AF65-F5344CB8AC3E}">
        <p14:creationId xmlns:p14="http://schemas.microsoft.com/office/powerpoint/2010/main" val="11345878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102</a:t>
            </a:fld>
            <a:endParaRPr lang="en-US"/>
          </a:p>
        </p:txBody>
      </p:sp>
    </p:spTree>
    <p:extLst>
      <p:ext uri="{BB962C8B-B14F-4D97-AF65-F5344CB8AC3E}">
        <p14:creationId xmlns:p14="http://schemas.microsoft.com/office/powerpoint/2010/main" val="31740587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103</a:t>
            </a:fld>
            <a:endParaRPr lang="en-US"/>
          </a:p>
        </p:txBody>
      </p:sp>
    </p:spTree>
    <p:extLst>
      <p:ext uri="{BB962C8B-B14F-4D97-AF65-F5344CB8AC3E}">
        <p14:creationId xmlns:p14="http://schemas.microsoft.com/office/powerpoint/2010/main" val="3192044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598D89-9C48-D14F-9118-42F7BE5CFFCD}" type="datetime1">
              <a:rPr lang="en-US" smtClean="0"/>
              <a:t>4/20/25</a:t>
            </a:fld>
            <a:endParaRPr lang="en-US" dirty="0"/>
          </a:p>
        </p:txBody>
      </p:sp>
      <p:sp>
        <p:nvSpPr>
          <p:cNvPr id="5" name="Footer Placeholder 4"/>
          <p:cNvSpPr>
            <a:spLocks noGrp="1"/>
          </p:cNvSpPr>
          <p:nvPr>
            <p:ph type="ftr" sz="quarter" idx="11"/>
          </p:nvPr>
        </p:nvSpPr>
        <p:spPr/>
        <p:txBody>
          <a:bodyPr/>
          <a:lstStyle>
            <a:lvl1pPr>
              <a:defRPr b="1">
                <a:solidFill>
                  <a:schemeClr val="bg1"/>
                </a:solidFill>
                <a:latin typeface="Helvetica" pitchFamily="2" charset="0"/>
              </a:defRPr>
            </a:lvl1pPr>
          </a:lstStyle>
          <a:p>
            <a:endParaRPr lang="en-US" dirty="0"/>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E11A34-E11D-6548-BFEE-E64BD23BE497}"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1BFD1E-6FA0-894B-9396-70CCB2E8C4F3}"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DE0DB8-8B8D-C649-905E-298D21C973FA}"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4BC62D-4184-E74F-8855-777CC516D5C3}"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9EDADB-4172-BF4D-B56A-0BB17EE16374}"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944B01-8535-004D-B161-34525619A7CF}" type="datetime1">
              <a:rPr lang="en-US" smtClean="0"/>
              <a:t>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3B356-ADB4-5843-9290-8CFA60F5268F}" type="datetime1">
              <a:rPr lang="en-US" smtClean="0"/>
              <a:t>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B5F700-865F-5746-A8BD-0F6C5E8D552E}"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E06519-2B79-2848-90EA-D9013DA92778}"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45F78-F2CB-3D47-B536-159C4D01CF02}" type="datetime1">
              <a:rPr lang="en-US" smtClean="0"/>
              <a:t>4/20/25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EFB43-BEAF-4970-A06C-24B01B76FA99}" type="slidenum">
              <a:rPr lang="en-US" smtClean="0"/>
              <a:pPr/>
              <a:t>‹#›</a:t>
            </a:fld>
            <a:endParaRPr lang="en-US"/>
          </a:p>
        </p:txBody>
      </p:sp>
      <p:sp>
        <p:nvSpPr>
          <p:cNvPr id="7" name="Rectangle 6"/>
          <p:cNvSpPr/>
          <p:nvPr userDrawn="1"/>
        </p:nvSpPr>
        <p:spPr>
          <a:xfrm>
            <a:off x="0" y="6019800"/>
            <a:ext cx="12192000" cy="838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43FD0D44-7980-D646-8A12-A5DE7C29C4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08000" y="6248265"/>
            <a:ext cx="3048000" cy="4378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0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9.png"/><Relationship Id="rId7" Type="http://schemas.openxmlformats.org/officeDocument/2006/relationships/image" Target="../media/image210.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0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0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0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10" Type="http://schemas.openxmlformats.org/officeDocument/2006/relationships/image" Target="../media/image267.png"/><Relationship Id="rId4" Type="http://schemas.openxmlformats.org/officeDocument/2006/relationships/image" Target="../media/image261.png"/><Relationship Id="rId9" Type="http://schemas.openxmlformats.org/officeDocument/2006/relationships/image" Target="../media/image266.png"/></Relationships>
</file>

<file path=ppt/slides/_rels/slide10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27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1.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92.png"/><Relationship Id="rId5" Type="http://schemas.openxmlformats.org/officeDocument/2006/relationships/image" Target="../media/image33.png"/><Relationship Id="rId10" Type="http://schemas.openxmlformats.org/officeDocument/2006/relationships/image" Target="../media/image91.png"/><Relationship Id="rId4" Type="http://schemas.openxmlformats.org/officeDocument/2006/relationships/image" Target="../media/image32.svg"/><Relationship Id="rId9"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sv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7.png"/><Relationship Id="rId7" Type="http://schemas.openxmlformats.org/officeDocument/2006/relationships/image" Target="../media/image39.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8.png"/><Relationship Id="rId4" Type="http://schemas.openxmlformats.org/officeDocument/2006/relationships/image" Target="../media/image36.png"/><Relationship Id="rId9"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32.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8.png"/><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slideLayout" Target="../slideLayouts/slideLayout2.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notesSlide" Target="../notesSlides/notesSlide23.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71" Type="http://schemas.openxmlformats.org/officeDocument/2006/relationships/tags" Target="../tags/tag71.xml"/></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8.png"/><Relationship Id="rId5" Type="http://schemas.openxmlformats.org/officeDocument/2006/relationships/diagramQuickStyle" Target="../diagrams/quickStyle1.xml"/><Relationship Id="rId10" Type="http://schemas.openxmlformats.org/officeDocument/2006/relationships/image" Target="../media/image57.png"/><Relationship Id="rId4" Type="http://schemas.openxmlformats.org/officeDocument/2006/relationships/diagramLayout" Target="../diagrams/layout1.xml"/><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5.xml"/><Relationship Id="rId16"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63.png"/><Relationship Id="rId5" Type="http://schemas.openxmlformats.org/officeDocument/2006/relationships/diagramQuickStyle" Target="../diagrams/quickStyle2.xml"/><Relationship Id="rId15" Type="http://schemas.openxmlformats.org/officeDocument/2006/relationships/image" Target="../media/image67.jpeg"/><Relationship Id="rId10" Type="http://schemas.openxmlformats.org/officeDocument/2006/relationships/image" Target="../media/image62.png"/><Relationship Id="rId4" Type="http://schemas.openxmlformats.org/officeDocument/2006/relationships/diagramLayout" Target="../diagrams/layout2.xml"/><Relationship Id="rId9" Type="http://schemas.openxmlformats.org/officeDocument/2006/relationships/image" Target="../media/image61.jpeg"/><Relationship Id="rId14" Type="http://schemas.openxmlformats.org/officeDocument/2006/relationships/image" Target="../media/image66.jpe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72.png"/><Relationship Id="rId5" Type="http://schemas.openxmlformats.org/officeDocument/2006/relationships/diagramQuickStyle" Target="../diagrams/quickStyle3.xml"/><Relationship Id="rId10" Type="http://schemas.openxmlformats.org/officeDocument/2006/relationships/image" Target="../media/image20.svg"/><Relationship Id="rId4" Type="http://schemas.openxmlformats.org/officeDocument/2006/relationships/diagramLayout" Target="../diagrams/layout3.xml"/><Relationship Id="rId9" Type="http://schemas.openxmlformats.org/officeDocument/2006/relationships/image" Target="../media/image19.png"/><Relationship Id="rId1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77.png"/></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83.png"/><Relationship Id="rId7" Type="http://schemas.openxmlformats.org/officeDocument/2006/relationships/diagramColors" Target="../diagrams/colors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7.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88.png"/><Relationship Id="rId17" Type="http://schemas.openxmlformats.org/officeDocument/2006/relationships/image" Target="../media/image96.png"/><Relationship Id="rId2" Type="http://schemas.openxmlformats.org/officeDocument/2006/relationships/notesSlide" Target="../notesSlides/notesSlide33.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87.png"/><Relationship Id="rId5" Type="http://schemas.openxmlformats.org/officeDocument/2006/relationships/diagramQuickStyle" Target="../diagrams/quickStyle10.xml"/><Relationship Id="rId15" Type="http://schemas.openxmlformats.org/officeDocument/2006/relationships/image" Target="../media/image94.png"/><Relationship Id="rId10" Type="http://schemas.openxmlformats.org/officeDocument/2006/relationships/image" Target="../media/image86.png"/><Relationship Id="rId19" Type="http://schemas.openxmlformats.org/officeDocument/2006/relationships/image" Target="../media/image98.png"/><Relationship Id="rId4" Type="http://schemas.openxmlformats.org/officeDocument/2006/relationships/diagramLayout" Target="../diagrams/layout10.xml"/><Relationship Id="rId9" Type="http://schemas.openxmlformats.org/officeDocument/2006/relationships/image" Target="../media/image85.png"/><Relationship Id="rId1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102.png"/><Relationship Id="rId5" Type="http://schemas.openxmlformats.org/officeDocument/2006/relationships/diagramQuickStyle" Target="../diagrams/quickStyle11.xml"/><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diagramLayout" Target="../diagrams/layout11.xml"/><Relationship Id="rId9" Type="http://schemas.openxmlformats.org/officeDocument/2006/relationships/image" Target="../media/image100.png"/><Relationship Id="rId14" Type="http://schemas.openxmlformats.org/officeDocument/2006/relationships/image" Target="../media/image105.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11.png"/><Relationship Id="rId2" Type="http://schemas.openxmlformats.org/officeDocument/2006/relationships/notesSlide" Target="../notesSlides/notesSlide35.xml"/><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110.png"/><Relationship Id="rId5" Type="http://schemas.openxmlformats.org/officeDocument/2006/relationships/diagramQuickStyle" Target="../diagrams/quickStyle12.xml"/><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diagramLayout" Target="../diagrams/layout12.xml"/><Relationship Id="rId9" Type="http://schemas.openxmlformats.org/officeDocument/2006/relationships/image" Target="../media/image108.png"/><Relationship Id="rId14" Type="http://schemas.openxmlformats.org/officeDocument/2006/relationships/image" Target="../media/image113.png"/></Relationships>
</file>

<file path=ppt/slides/_rels/slide3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16.png"/><Relationship Id="rId7" Type="http://schemas.openxmlformats.org/officeDocument/2006/relationships/diagramColors" Target="../diagrams/colors1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117.png"/></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119.png"/></Relationships>
</file>

<file path=ppt/slides/_rels/slide3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8" Type="http://schemas.openxmlformats.org/officeDocument/2006/relationships/image" Target="../media/image1201.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122.png"/><Relationship Id="rId4" Type="http://schemas.openxmlformats.org/officeDocument/2006/relationships/diagramLayout" Target="../diagrams/layout16.xml"/><Relationship Id="rId9" Type="http://schemas.openxmlformats.org/officeDocument/2006/relationships/image" Target="../media/image121.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image" Target="../media/image129.png"/><Relationship Id="rId5" Type="http://schemas.openxmlformats.org/officeDocument/2006/relationships/diagramQuickStyle" Target="../diagrams/quickStyle17.xml"/><Relationship Id="rId10" Type="http://schemas.openxmlformats.org/officeDocument/2006/relationships/image" Target="../media/image125.png"/><Relationship Id="rId4" Type="http://schemas.openxmlformats.org/officeDocument/2006/relationships/diagramLayout" Target="../diagrams/layout17.xml"/><Relationship Id="rId9" Type="http://schemas.openxmlformats.org/officeDocument/2006/relationships/image" Target="../media/image124.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2.xml.rels><?xml version="1.0" encoding="UTF-8" standalone="yes"?>
<Relationships xmlns="http://schemas.openxmlformats.org/package/2006/relationships"><Relationship Id="rId8" Type="http://schemas.openxmlformats.org/officeDocument/2006/relationships/image" Target="../media/image149.jpeg"/><Relationship Id="rId13" Type="http://schemas.openxmlformats.org/officeDocument/2006/relationships/image" Target="../media/image154.jpeg"/><Relationship Id="rId3" Type="http://schemas.openxmlformats.org/officeDocument/2006/relationships/image" Target="../media/image146.png"/><Relationship Id="rId7" Type="http://schemas.openxmlformats.org/officeDocument/2006/relationships/image" Target="../media/image148.jpeg"/><Relationship Id="rId12" Type="http://schemas.openxmlformats.org/officeDocument/2006/relationships/image" Target="../media/image153.jpe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47.jpeg"/><Relationship Id="rId11" Type="http://schemas.openxmlformats.org/officeDocument/2006/relationships/image" Target="../media/image152.png"/><Relationship Id="rId5" Type="http://schemas.openxmlformats.org/officeDocument/2006/relationships/image" Target="../media/image67.jpeg"/><Relationship Id="rId10" Type="http://schemas.openxmlformats.org/officeDocument/2006/relationships/image" Target="../media/image151.png"/><Relationship Id="rId4" Type="http://schemas.openxmlformats.org/officeDocument/2006/relationships/image" Target="../media/image66.jpeg"/><Relationship Id="rId9" Type="http://schemas.openxmlformats.org/officeDocument/2006/relationships/image" Target="../media/image150.png"/></Relationships>
</file>

<file path=ppt/slides/_rels/slide53.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4.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1.png"/><Relationship Id="rId5" Type="http://schemas.openxmlformats.org/officeDocument/2006/relationships/image" Target="../media/image157.png"/><Relationship Id="rId15" Type="http://schemas.openxmlformats.org/officeDocument/2006/relationships/image" Target="../media/image162.png"/><Relationship Id="rId10" Type="http://schemas.openxmlformats.org/officeDocument/2006/relationships/image" Target="../media/image62.png"/><Relationship Id="rId4" Type="http://schemas.openxmlformats.org/officeDocument/2006/relationships/image" Target="../media/image156.png"/><Relationship Id="rId9" Type="http://schemas.openxmlformats.org/officeDocument/2006/relationships/image" Target="../media/image160.png"/><Relationship Id="rId14" Type="http://schemas.openxmlformats.org/officeDocument/2006/relationships/image" Target="../media/image65.png"/></Relationships>
</file>

<file path=ppt/slides/_rels/slide54.xml.rels><?xml version="1.0" encoding="UTF-8" standalone="yes"?>
<Relationships xmlns="http://schemas.openxmlformats.org/package/2006/relationships"><Relationship Id="rId8" Type="http://schemas.openxmlformats.org/officeDocument/2006/relationships/image" Target="../media/image169.svg"/><Relationship Id="rId3" Type="http://schemas.openxmlformats.org/officeDocument/2006/relationships/image" Target="../media/image163.png"/><Relationship Id="rId7" Type="http://schemas.openxmlformats.org/officeDocument/2006/relationships/image" Target="../media/image16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sv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svg"/></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3.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image" Target="../media/image180.png"/><Relationship Id="rId4" Type="http://schemas.openxmlformats.org/officeDocument/2006/relationships/diagramLayout" Target="../diagrams/layout24.xml"/><Relationship Id="rId9" Type="http://schemas.openxmlformats.org/officeDocument/2006/relationships/image" Target="../media/image179.png"/></Relationships>
</file>

<file path=ppt/slides/_rels/slide6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182.png"/></Relationships>
</file>

<file path=ppt/slides/_rels/slide6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4.png"/><Relationship Id="rId7" Type="http://schemas.openxmlformats.org/officeDocument/2006/relationships/image" Target="../media/image14.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7.svg"/><Relationship Id="rId5" Type="http://schemas.openxmlformats.org/officeDocument/2006/relationships/image" Target="../media/image185.png"/><Relationship Id="rId10" Type="http://schemas.openxmlformats.org/officeDocument/2006/relationships/image" Target="../media/image186.png"/><Relationship Id="rId4" Type="http://schemas.openxmlformats.org/officeDocument/2006/relationships/image" Target="../media/image540.png"/><Relationship Id="rId9" Type="http://schemas.openxmlformats.org/officeDocument/2006/relationships/image" Target="../media/image39.svg"/></Relationships>
</file>

<file path=ppt/slides/_rels/slide67.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8.png"/><Relationship Id="rId7"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187.svg"/><Relationship Id="rId4" Type="http://schemas.openxmlformats.org/officeDocument/2006/relationships/image" Target="../media/image189.png"/><Relationship Id="rId9" Type="http://schemas.openxmlformats.org/officeDocument/2006/relationships/image" Target="../media/image186.png"/></Relationships>
</file>

<file path=ppt/slides/_rels/slide6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91.png"/><Relationship Id="rId7"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94.svg"/><Relationship Id="rId5" Type="http://schemas.openxmlformats.org/officeDocument/2006/relationships/image" Target="../media/image193.png"/><Relationship Id="rId10" Type="http://schemas.openxmlformats.org/officeDocument/2006/relationships/image" Target="../media/image196.svg"/><Relationship Id="rId4" Type="http://schemas.openxmlformats.org/officeDocument/2006/relationships/image" Target="../media/image192.png"/><Relationship Id="rId9" Type="http://schemas.openxmlformats.org/officeDocument/2006/relationships/image" Target="../media/image195.png"/></Relationships>
</file>

<file path=ppt/slides/_rels/slide69.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197.png"/><Relationship Id="rId7" Type="http://schemas.openxmlformats.org/officeDocument/2006/relationships/image" Target="../media/image1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198.png"/><Relationship Id="rId9" Type="http://schemas.openxmlformats.org/officeDocument/2006/relationships/image" Target="../media/image72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jpeg"/><Relationship Id="rId7" Type="http://schemas.openxmlformats.org/officeDocument/2006/relationships/image" Target="../media/image17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1910.png"/></Relationships>
</file>

<file path=ppt/slides/_rels/slide7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50.png"/><Relationship Id="rId4" Type="http://schemas.openxmlformats.org/officeDocument/2006/relationships/image" Target="../media/image740.png"/></Relationships>
</file>

<file path=ppt/slides/_rels/slide7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770.png"/></Relationships>
</file>

<file path=ppt/slides/_rels/slide7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7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85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205.png"/><Relationship Id="rId4" Type="http://schemas.openxmlformats.org/officeDocument/2006/relationships/image" Target="../media/image204.png"/></Relationships>
</file>

<file path=ppt/slides/_rels/slide7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208.png"/></Relationships>
</file>

<file path=ppt/slides/_rels/slide78.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1010.png"/><Relationship Id="rId4" Type="http://schemas.openxmlformats.org/officeDocument/2006/relationships/image" Target="../media/image210.png"/></Relationships>
</file>

<file path=ppt/slides/_rels/slide7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215.png"/><Relationship Id="rId4" Type="http://schemas.openxmlformats.org/officeDocument/2006/relationships/image" Target="../media/image214.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10.png"/><Relationship Id="rId5" Type="http://schemas.openxmlformats.org/officeDocument/2006/relationships/image" Target="../media/image20.png"/><Relationship Id="rId4" Type="http://schemas.openxmlformats.org/officeDocument/2006/relationships/image" Target="../media/image20.svg"/></Relationships>
</file>

<file path=ppt/slides/_rels/slide80.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6.png"/><Relationship Id="rId7" Type="http://schemas.openxmlformats.org/officeDocument/2006/relationships/image" Target="../media/image21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80.png"/></Relationships>
</file>

<file path=ppt/slides/_rels/slide81.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219.png"/><Relationship Id="rId7" Type="http://schemas.openxmlformats.org/officeDocument/2006/relationships/image" Target="../media/image22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2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222.png"/><Relationship Id="rId7" Type="http://schemas.openxmlformats.org/officeDocument/2006/relationships/image" Target="../media/image22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20.png"/><Relationship Id="rId4" Type="http://schemas.openxmlformats.org/officeDocument/2006/relationships/image" Target="../media/image1190.png"/></Relationships>
</file>

<file path=ppt/slides/_rels/slide83.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8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8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2.jpeg"/><Relationship Id="rId7" Type="http://schemas.openxmlformats.org/officeDocument/2006/relationships/image" Target="../media/image21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0.sv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35.png"/><Relationship Id="rId3" Type="http://schemas.openxmlformats.org/officeDocument/2006/relationships/image" Target="../media/image191.png"/><Relationship Id="rId7" Type="http://schemas.openxmlformats.org/officeDocument/2006/relationships/image" Target="../media/image235.png"/><Relationship Id="rId12" Type="http://schemas.openxmlformats.org/officeDocument/2006/relationships/image" Target="../media/image18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189.png"/><Relationship Id="rId5" Type="http://schemas.openxmlformats.org/officeDocument/2006/relationships/image" Target="../media/image188.png"/><Relationship Id="rId10" Type="http://schemas.openxmlformats.org/officeDocument/2006/relationships/image" Target="../media/image57.png"/><Relationship Id="rId4" Type="http://schemas.openxmlformats.org/officeDocument/2006/relationships/image" Target="../media/image202.png"/><Relationship Id="rId9" Type="http://schemas.openxmlformats.org/officeDocument/2006/relationships/image" Target="../media/image1760.png"/></Relationships>
</file>

<file path=ppt/slides/_rels/slide91.xml.rels><?xml version="1.0" encoding="UTF-8" standalone="yes"?>
<Relationships xmlns="http://schemas.openxmlformats.org/package/2006/relationships"><Relationship Id="rId8" Type="http://schemas.openxmlformats.org/officeDocument/2006/relationships/image" Target="../media/image1820.png"/><Relationship Id="rId3" Type="http://schemas.openxmlformats.org/officeDocument/2006/relationships/image" Target="../media/image1770.png"/><Relationship Id="rId7" Type="http://schemas.openxmlformats.org/officeDocument/2006/relationships/image" Target="../media/image239.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9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770.png"/><Relationship Id="rId3" Type="http://schemas.openxmlformats.org/officeDocument/2006/relationships/image" Target="../media/image238.png"/><Relationship Id="rId7" Type="http://schemas.openxmlformats.org/officeDocument/2006/relationships/image" Target="../media/image19.png"/><Relationship Id="rId12" Type="http://schemas.openxmlformats.org/officeDocument/2006/relationships/image" Target="../media/image34.sv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33.png"/><Relationship Id="rId5" Type="http://schemas.openxmlformats.org/officeDocument/2006/relationships/image" Target="../media/image241.jpeg"/><Relationship Id="rId10" Type="http://schemas.openxmlformats.org/officeDocument/2006/relationships/image" Target="../media/image32.svg"/><Relationship Id="rId4" Type="http://schemas.openxmlformats.org/officeDocument/2006/relationships/image" Target="../media/image240.jpeg"/><Relationship Id="rId9" Type="http://schemas.openxmlformats.org/officeDocument/2006/relationships/image" Target="../media/image31.png"/></Relationships>
</file>

<file path=ppt/slides/_rels/slide9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770.png"/><Relationship Id="rId4" Type="http://schemas.openxmlformats.org/officeDocument/2006/relationships/image" Target="../media/image1860.png"/></Relationships>
</file>

<file path=ppt/slides/_rels/slide94.xml.rels><?xml version="1.0" encoding="UTF-8" standalone="yes"?>
<Relationships xmlns="http://schemas.openxmlformats.org/package/2006/relationships"><Relationship Id="rId3" Type="http://schemas.openxmlformats.org/officeDocument/2006/relationships/image" Target="../media/image1770.png"/><Relationship Id="rId7" Type="http://schemas.openxmlformats.org/officeDocument/2006/relationships/image" Target="../media/image246.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95.xml.rels><?xml version="1.0" encoding="UTF-8" standalone="yes"?>
<Relationships xmlns="http://schemas.openxmlformats.org/package/2006/relationships"><Relationship Id="rId8" Type="http://schemas.openxmlformats.org/officeDocument/2006/relationships/image" Target="../media/image1960.png"/><Relationship Id="rId3" Type="http://schemas.openxmlformats.org/officeDocument/2006/relationships/image" Target="../media/image247.png"/><Relationship Id="rId7" Type="http://schemas.openxmlformats.org/officeDocument/2006/relationships/image" Target="../media/image1950.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940.png"/><Relationship Id="rId5" Type="http://schemas.openxmlformats.org/officeDocument/2006/relationships/image" Target="../media/image1930.png"/><Relationship Id="rId4" Type="http://schemas.openxmlformats.org/officeDocument/2006/relationships/image" Target="../media/image248.png"/><Relationship Id="rId9" Type="http://schemas.openxmlformats.org/officeDocument/2006/relationships/image" Target="../media/image1970.png"/></Relationships>
</file>

<file path=ppt/slides/_rels/slide96.xml.rels><?xml version="1.0" encoding="UTF-8" standalone="yes"?>
<Relationships xmlns="http://schemas.openxmlformats.org/package/2006/relationships"><Relationship Id="rId3" Type="http://schemas.openxmlformats.org/officeDocument/2006/relationships/image" Target="../media/image1980.png"/><Relationship Id="rId7" Type="http://schemas.openxmlformats.org/officeDocument/2006/relationships/image" Target="../media/image202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2000.png"/><Relationship Id="rId4" Type="http://schemas.openxmlformats.org/officeDocument/2006/relationships/image" Target="../media/image1990.png"/></Relationships>
</file>

<file path=ppt/slides/_rels/slide9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050.png"/><Relationship Id="rId4" Type="http://schemas.openxmlformats.org/officeDocument/2006/relationships/image" Target="../media/image2040.png"/></Relationships>
</file>

<file path=ppt/slides/_rels/slide98.xml.rels><?xml version="1.0" encoding="UTF-8" standalone="yes"?>
<Relationships xmlns="http://schemas.openxmlformats.org/package/2006/relationships"><Relationship Id="rId3" Type="http://schemas.openxmlformats.org/officeDocument/2006/relationships/image" Target="../media/image2060.png"/><Relationship Id="rId7" Type="http://schemas.openxmlformats.org/officeDocument/2006/relationships/image" Target="../media/image210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080.png"/><Relationship Id="rId4" Type="http://schemas.openxmlformats.org/officeDocument/2006/relationships/image" Target="../media/image2070.png"/></Relationships>
</file>

<file path=ppt/slides/_rels/slide99.xml.rels><?xml version="1.0" encoding="UTF-8" standalone="yes"?>
<Relationships xmlns="http://schemas.openxmlformats.org/package/2006/relationships"><Relationship Id="rId8" Type="http://schemas.openxmlformats.org/officeDocument/2006/relationships/image" Target="../media/image2160.png"/><Relationship Id="rId3" Type="http://schemas.openxmlformats.org/officeDocument/2006/relationships/image" Target="../media/image2111.png"/><Relationship Id="rId7" Type="http://schemas.openxmlformats.org/officeDocument/2006/relationships/image" Target="../media/image2150.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140.png"/><Relationship Id="rId5" Type="http://schemas.openxmlformats.org/officeDocument/2006/relationships/image" Target="../media/image2130.png"/><Relationship Id="rId4" Type="http://schemas.openxmlformats.org/officeDocument/2006/relationships/image" Target="../media/image2120.png"/><Relationship Id="rId9" Type="http://schemas.openxmlformats.org/officeDocument/2006/relationships/image" Target="../media/image2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EA6462-63F3-D402-0618-00FE4331DE26}"/>
              </a:ext>
            </a:extLst>
          </p:cNvPr>
          <p:cNvSpPr/>
          <p:nvPr/>
        </p:nvSpPr>
        <p:spPr>
          <a:xfrm>
            <a:off x="0" y="5917134"/>
            <a:ext cx="1221377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A68D4D-CEC9-2329-D5AC-862C1BD2CA49}"/>
              </a:ext>
            </a:extLst>
          </p:cNvPr>
          <p:cNvSpPr txBox="1"/>
          <p:nvPr/>
        </p:nvSpPr>
        <p:spPr>
          <a:xfrm>
            <a:off x="0" y="5616864"/>
            <a:ext cx="12279086" cy="830997"/>
          </a:xfrm>
          <a:prstGeom prst="rect">
            <a:avLst/>
          </a:prstGeom>
          <a:noFill/>
        </p:spPr>
        <p:txBody>
          <a:bodyPr wrap="square" rtlCol="0">
            <a:spAutoFit/>
          </a:bodyPr>
          <a:lstStyle/>
          <a:p>
            <a:pPr algn="ctr"/>
            <a:endParaRPr lang="en-US" sz="2000" b="1" dirty="0">
              <a:solidFill>
                <a:srgbClr val="002060"/>
              </a:solidFill>
            </a:endParaRPr>
          </a:p>
          <a:p>
            <a:pPr algn="ctr"/>
            <a:r>
              <a:rPr lang="en-US" sz="2700" b="1" dirty="0">
                <a:solidFill>
                  <a:srgbClr val="002060"/>
                </a:solidFill>
              </a:rPr>
              <a:t>Ph.D. Defense Presentation | Aoife Henry | 05/13/2025</a:t>
            </a:r>
          </a:p>
        </p:txBody>
      </p:sp>
      <p:sp>
        <p:nvSpPr>
          <p:cNvPr id="3" name="TextBox 2">
            <a:extLst>
              <a:ext uri="{FF2B5EF4-FFF2-40B4-BE49-F238E27FC236}">
                <a16:creationId xmlns:a16="http://schemas.microsoft.com/office/drawing/2014/main" id="{211BD47E-DA43-1D57-0555-A97194D67E3B}"/>
              </a:ext>
            </a:extLst>
          </p:cNvPr>
          <p:cNvSpPr txBox="1"/>
          <p:nvPr/>
        </p:nvSpPr>
        <p:spPr>
          <a:xfrm>
            <a:off x="0" y="589002"/>
            <a:ext cx="12192000" cy="507831"/>
          </a:xfrm>
          <a:prstGeom prst="rect">
            <a:avLst/>
          </a:prstGeom>
          <a:noFill/>
        </p:spPr>
        <p:txBody>
          <a:bodyPr wrap="square" rtlCol="0">
            <a:spAutoFit/>
          </a:bodyPr>
          <a:lstStyle/>
          <a:p>
            <a:pPr algn="ctr"/>
            <a:r>
              <a:rPr lang="en-US" sz="2700" b="1" dirty="0">
                <a:solidFill>
                  <a:srgbClr val="002060"/>
                </a:solidFill>
              </a:rPr>
              <a:t>Machine-Learning-Augmented Control of Wind Farms</a:t>
            </a:r>
          </a:p>
        </p:txBody>
      </p:sp>
      <p:grpSp>
        <p:nvGrpSpPr>
          <p:cNvPr id="12" name="Group 11">
            <a:extLst>
              <a:ext uri="{FF2B5EF4-FFF2-40B4-BE49-F238E27FC236}">
                <a16:creationId xmlns:a16="http://schemas.microsoft.com/office/drawing/2014/main" id="{963084FE-FA86-4E2A-240D-4C951445428E}"/>
              </a:ext>
            </a:extLst>
          </p:cNvPr>
          <p:cNvGrpSpPr/>
          <p:nvPr/>
        </p:nvGrpSpPr>
        <p:grpSpPr>
          <a:xfrm>
            <a:off x="0" y="1151864"/>
            <a:ext cx="12213770" cy="4425857"/>
            <a:chOff x="0" y="658867"/>
            <a:chExt cx="12213770" cy="4425857"/>
          </a:xfrm>
        </p:grpSpPr>
        <p:pic>
          <p:nvPicPr>
            <p:cNvPr id="1030" name="Picture 6" descr="The Boulder Flatirons with Longs Peak Panorama by Aaron Spong">
              <a:extLst>
                <a:ext uri="{FF2B5EF4-FFF2-40B4-BE49-F238E27FC236}">
                  <a16:creationId xmlns:a16="http://schemas.microsoft.com/office/drawing/2014/main" id="{72737387-F05B-57FF-9BC5-1543471D2426}"/>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1013467"/>
              <a:ext cx="12213770" cy="40712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white logo&#10;&#10;Description automatically generated">
              <a:extLst>
                <a:ext uri="{FF2B5EF4-FFF2-40B4-BE49-F238E27FC236}">
                  <a16:creationId xmlns:a16="http://schemas.microsoft.com/office/drawing/2014/main" id="{16E597F0-FC38-3FF9-EA45-52108F905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100" y="658867"/>
              <a:ext cx="3709449" cy="2006600"/>
            </a:xfrm>
            <a:prstGeom prst="rect">
              <a:avLst/>
            </a:prstGeom>
          </p:spPr>
        </p:pic>
        <p:pic>
          <p:nvPicPr>
            <p:cNvPr id="7" name="Picture 6">
              <a:extLst>
                <a:ext uri="{FF2B5EF4-FFF2-40B4-BE49-F238E27FC236}">
                  <a16:creationId xmlns:a16="http://schemas.microsoft.com/office/drawing/2014/main" id="{4BF42D21-39B1-084D-AA66-6EBB2309B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2200" y="1132495"/>
              <a:ext cx="2057400" cy="1056132"/>
            </a:xfrm>
            <a:prstGeom prst="rect">
              <a:avLst/>
            </a:prstGeom>
          </p:spPr>
        </p:pic>
      </p:grpSp>
      <p:sp>
        <p:nvSpPr>
          <p:cNvPr id="6" name="TextBox 5">
            <a:extLst>
              <a:ext uri="{FF2B5EF4-FFF2-40B4-BE49-F238E27FC236}">
                <a16:creationId xmlns:a16="http://schemas.microsoft.com/office/drawing/2014/main" id="{F81495A9-7ACC-4389-EF43-B8E475E228C8}"/>
              </a:ext>
            </a:extLst>
          </p:cNvPr>
          <p:cNvSpPr txBox="1"/>
          <p:nvPr/>
        </p:nvSpPr>
        <p:spPr>
          <a:xfrm>
            <a:off x="19318" y="5578794"/>
            <a:ext cx="1981200" cy="276999"/>
          </a:xfrm>
          <a:prstGeom prst="rect">
            <a:avLst/>
          </a:prstGeom>
          <a:noFill/>
        </p:spPr>
        <p:txBody>
          <a:bodyPr wrap="square">
            <a:spAutoFit/>
          </a:bodyPr>
          <a:lstStyle/>
          <a:p>
            <a:r>
              <a:rPr lang="en-US" sz="1200" b="0" i="0" u="none" strike="noStrike" dirty="0">
                <a:effectLst/>
                <a:highlight>
                  <a:srgbClr val="FFFFFF"/>
                </a:highlight>
                <a:latin typeface="arial" panose="020B0604020202020204" pitchFamily="34" charset="0"/>
              </a:rPr>
              <a:t>Photo credit: Aaron </a:t>
            </a:r>
            <a:r>
              <a:rPr lang="en-US" sz="1200" b="0" i="0" u="none" strike="noStrike" dirty="0" err="1">
                <a:effectLst/>
                <a:highlight>
                  <a:srgbClr val="FFFFFF"/>
                </a:highlight>
                <a:latin typeface="arial" panose="020B0604020202020204" pitchFamily="34" charset="0"/>
              </a:rPr>
              <a:t>Spong</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8E2F4-74F6-06AC-C4F1-B1248182487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66A038E-749F-C192-1345-ACC57B91E2DB}"/>
              </a:ext>
            </a:extLst>
          </p:cNvPr>
          <p:cNvSpPr/>
          <p:nvPr/>
        </p:nvSpPr>
        <p:spPr>
          <a:xfrm>
            <a:off x="-1" y="6020548"/>
            <a:ext cx="12208995"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6D2954F3-3338-C973-8433-12CB4D0D7DA3}"/>
              </a:ext>
            </a:extLst>
          </p:cNvPr>
          <p:cNvSpPr txBox="1"/>
          <p:nvPr/>
        </p:nvSpPr>
        <p:spPr>
          <a:xfrm>
            <a:off x="65911" y="4648367"/>
            <a:ext cx="453970" cy="369332"/>
          </a:xfrm>
          <a:prstGeom prst="rect">
            <a:avLst/>
          </a:prstGeom>
          <a:noFill/>
        </p:spPr>
        <p:txBody>
          <a:bodyPr wrap="none" rtlCol="0">
            <a:spAutoFit/>
          </a:bodyPr>
          <a:lstStyle/>
          <a:p>
            <a:r>
              <a:rPr lang="en-US" dirty="0"/>
              <a:t>T1</a:t>
            </a:r>
          </a:p>
        </p:txBody>
      </p:sp>
      <p:sp>
        <p:nvSpPr>
          <p:cNvPr id="70" name="TextBox 69">
            <a:extLst>
              <a:ext uri="{FF2B5EF4-FFF2-40B4-BE49-F238E27FC236}">
                <a16:creationId xmlns:a16="http://schemas.microsoft.com/office/drawing/2014/main" id="{3E0672AF-743B-84B0-6D5E-EB5F1AD1CA7D}"/>
              </a:ext>
            </a:extLst>
          </p:cNvPr>
          <p:cNvSpPr txBox="1"/>
          <p:nvPr/>
        </p:nvSpPr>
        <p:spPr>
          <a:xfrm>
            <a:off x="65911" y="5129712"/>
            <a:ext cx="453970" cy="369332"/>
          </a:xfrm>
          <a:prstGeom prst="rect">
            <a:avLst/>
          </a:prstGeom>
          <a:noFill/>
        </p:spPr>
        <p:txBody>
          <a:bodyPr wrap="none" rtlCol="0">
            <a:spAutoFit/>
          </a:bodyPr>
          <a:lstStyle/>
          <a:p>
            <a:r>
              <a:rPr lang="en-US" dirty="0"/>
              <a:t>T2</a:t>
            </a:r>
          </a:p>
        </p:txBody>
      </p:sp>
      <p:sp>
        <p:nvSpPr>
          <p:cNvPr id="71" name="TextBox 70">
            <a:extLst>
              <a:ext uri="{FF2B5EF4-FFF2-40B4-BE49-F238E27FC236}">
                <a16:creationId xmlns:a16="http://schemas.microsoft.com/office/drawing/2014/main" id="{5CEF38D8-19D9-7A7E-684C-655799119AFF}"/>
              </a:ext>
            </a:extLst>
          </p:cNvPr>
          <p:cNvSpPr txBox="1"/>
          <p:nvPr/>
        </p:nvSpPr>
        <p:spPr>
          <a:xfrm>
            <a:off x="65104" y="5603624"/>
            <a:ext cx="455585" cy="383290"/>
          </a:xfrm>
          <a:prstGeom prst="rect">
            <a:avLst/>
          </a:prstGeom>
          <a:noFill/>
        </p:spPr>
        <p:txBody>
          <a:bodyPr wrap="square" rtlCol="0">
            <a:spAutoFit/>
          </a:bodyPr>
          <a:lstStyle/>
          <a:p>
            <a:r>
              <a:rPr lang="en-US" dirty="0"/>
              <a:t>T3</a:t>
            </a:r>
          </a:p>
        </p:txBody>
      </p:sp>
      <p:sp>
        <p:nvSpPr>
          <p:cNvPr id="83" name="TextBox 82">
            <a:extLst>
              <a:ext uri="{FF2B5EF4-FFF2-40B4-BE49-F238E27FC236}">
                <a16:creationId xmlns:a16="http://schemas.microsoft.com/office/drawing/2014/main" id="{C1736359-13A4-52BC-D27E-7748511F85DE}"/>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85" name="TextBox 84">
            <a:extLst>
              <a:ext uri="{FF2B5EF4-FFF2-40B4-BE49-F238E27FC236}">
                <a16:creationId xmlns:a16="http://schemas.microsoft.com/office/drawing/2014/main" id="{479ABD67-47D1-688B-64D0-2E12075BF9D8}"/>
              </a:ext>
            </a:extLst>
          </p:cNvPr>
          <p:cNvSpPr txBox="1"/>
          <p:nvPr/>
        </p:nvSpPr>
        <p:spPr>
          <a:xfrm>
            <a:off x="84695" y="702897"/>
            <a:ext cx="12039601" cy="461665"/>
          </a:xfrm>
          <a:prstGeom prst="rect">
            <a:avLst/>
          </a:prstGeom>
          <a:noFill/>
        </p:spPr>
        <p:txBody>
          <a:bodyPr wrap="square" rtlCol="0">
            <a:spAutoFit/>
          </a:bodyPr>
          <a:lstStyle/>
          <a:p>
            <a:r>
              <a:rPr lang="en-US" sz="2400" dirty="0">
                <a:latin typeface="Arial" charset="0"/>
                <a:ea typeface="Arial" charset="0"/>
                <a:cs typeface="Arial" charset="0"/>
              </a:rPr>
              <a:t>The time scales of wake propagation and yaw actuation are not instantaneous…</a:t>
            </a:r>
          </a:p>
        </p:txBody>
      </p:sp>
      <p:pic>
        <p:nvPicPr>
          <p:cNvPr id="10" name="Picture 9">
            <a:extLst>
              <a:ext uri="{FF2B5EF4-FFF2-40B4-BE49-F238E27FC236}">
                <a16:creationId xmlns:a16="http://schemas.microsoft.com/office/drawing/2014/main" id="{C6D0D076-4429-68AA-ABCB-11A5D4E2BFBD}"/>
              </a:ext>
            </a:extLst>
          </p:cNvPr>
          <p:cNvPicPr>
            <a:picLocks noChangeAspect="1"/>
          </p:cNvPicPr>
          <p:nvPr/>
        </p:nvPicPr>
        <p:blipFill>
          <a:blip r:embed="rId3">
            <a:alphaModFix/>
            <a:extLst>
              <a:ext uri="{28A0092B-C50C-407E-A947-70E740481C1C}">
                <a14:useLocalDpi xmlns:a14="http://schemas.microsoft.com/office/drawing/2010/main" val="0"/>
              </a:ext>
            </a:extLst>
          </a:blip>
          <a:srcRect l="3922" t="36829" r="7843" b="27289"/>
          <a:stretch/>
        </p:blipFill>
        <p:spPr>
          <a:xfrm>
            <a:off x="304800" y="1719612"/>
            <a:ext cx="11045399" cy="2699988"/>
          </a:xfrm>
          <a:prstGeom prst="rect">
            <a:avLst/>
          </a:prstGeom>
        </p:spPr>
      </p:pic>
      <p:cxnSp>
        <p:nvCxnSpPr>
          <p:cNvPr id="37" name="Straight Arrow Connector 36">
            <a:extLst>
              <a:ext uri="{FF2B5EF4-FFF2-40B4-BE49-F238E27FC236}">
                <a16:creationId xmlns:a16="http://schemas.microsoft.com/office/drawing/2014/main" id="{0D9021B8-20F8-C468-0E9B-2CBA4C92FD5C}"/>
              </a:ext>
            </a:extLst>
          </p:cNvPr>
          <p:cNvCxnSpPr>
            <a:cxnSpLocks/>
          </p:cNvCxnSpPr>
          <p:nvPr/>
        </p:nvCxnSpPr>
        <p:spPr>
          <a:xfrm>
            <a:off x="2206199" y="2764022"/>
            <a:ext cx="2221992" cy="0"/>
          </a:xfrm>
          <a:prstGeom prst="straightConnector1">
            <a:avLst/>
          </a:prstGeom>
          <a:ln w="50800">
            <a:solidFill>
              <a:srgbClr val="672C9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7D1E84-A238-5ADB-C5CA-1AC0C96402CE}"/>
              </a:ext>
            </a:extLst>
          </p:cNvPr>
          <p:cNvCxnSpPr>
            <a:cxnSpLocks/>
          </p:cNvCxnSpPr>
          <p:nvPr/>
        </p:nvCxnSpPr>
        <p:spPr>
          <a:xfrm>
            <a:off x="2206199" y="2840222"/>
            <a:ext cx="4434840" cy="0"/>
          </a:xfrm>
          <a:prstGeom prst="straightConnector1">
            <a:avLst/>
          </a:prstGeom>
          <a:ln w="50800">
            <a:solidFill>
              <a:srgbClr val="672C9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381D71F-5CA6-1E11-36EC-37706335232D}"/>
              </a:ext>
            </a:extLst>
          </p:cNvPr>
          <p:cNvSpPr txBox="1"/>
          <p:nvPr/>
        </p:nvSpPr>
        <p:spPr>
          <a:xfrm>
            <a:off x="2968199" y="2078222"/>
            <a:ext cx="889987" cy="646331"/>
          </a:xfrm>
          <a:prstGeom prst="rect">
            <a:avLst/>
          </a:prstGeom>
          <a:noFill/>
        </p:spPr>
        <p:txBody>
          <a:bodyPr wrap="none" rtlCol="0">
            <a:spAutoFit/>
          </a:bodyPr>
          <a:lstStyle/>
          <a:p>
            <a:r>
              <a:rPr lang="en-US" b="1" dirty="0">
                <a:solidFill>
                  <a:srgbClr val="672C93"/>
                </a:solidFill>
              </a:rPr>
              <a:t>630</a:t>
            </a:r>
            <a:r>
              <a:rPr lang="en-US" dirty="0">
                <a:solidFill>
                  <a:srgbClr val="672C93"/>
                </a:solidFill>
              </a:rPr>
              <a:t> </a:t>
            </a:r>
            <a:r>
              <a:rPr lang="en-US" b="1" dirty="0">
                <a:solidFill>
                  <a:srgbClr val="672C93"/>
                </a:solidFill>
              </a:rPr>
              <a:t>m</a:t>
            </a:r>
          </a:p>
          <a:p>
            <a:r>
              <a:rPr lang="en-US" b="1" dirty="0">
                <a:solidFill>
                  <a:srgbClr val="672C93"/>
                </a:solidFill>
              </a:rPr>
              <a:t>90 sec</a:t>
            </a:r>
          </a:p>
        </p:txBody>
      </p:sp>
      <p:sp>
        <p:nvSpPr>
          <p:cNvPr id="46" name="TextBox 45">
            <a:extLst>
              <a:ext uri="{FF2B5EF4-FFF2-40B4-BE49-F238E27FC236}">
                <a16:creationId xmlns:a16="http://schemas.microsoft.com/office/drawing/2014/main" id="{FC743515-B868-5252-B49D-4AB88D361388}"/>
              </a:ext>
            </a:extLst>
          </p:cNvPr>
          <p:cNvSpPr txBox="1"/>
          <p:nvPr/>
        </p:nvSpPr>
        <p:spPr>
          <a:xfrm>
            <a:off x="4845572" y="2245368"/>
            <a:ext cx="1018227" cy="646331"/>
          </a:xfrm>
          <a:prstGeom prst="rect">
            <a:avLst/>
          </a:prstGeom>
          <a:noFill/>
        </p:spPr>
        <p:txBody>
          <a:bodyPr wrap="none" rtlCol="0">
            <a:spAutoFit/>
          </a:bodyPr>
          <a:lstStyle/>
          <a:p>
            <a:r>
              <a:rPr lang="en-US" b="1" dirty="0">
                <a:solidFill>
                  <a:srgbClr val="672C93"/>
                </a:solidFill>
              </a:rPr>
              <a:t>1260</a:t>
            </a:r>
            <a:r>
              <a:rPr lang="en-US" dirty="0">
                <a:solidFill>
                  <a:srgbClr val="672C93"/>
                </a:solidFill>
              </a:rPr>
              <a:t> </a:t>
            </a:r>
            <a:r>
              <a:rPr lang="en-US" b="1" dirty="0">
                <a:solidFill>
                  <a:srgbClr val="672C93"/>
                </a:solidFill>
              </a:rPr>
              <a:t>m</a:t>
            </a:r>
          </a:p>
          <a:p>
            <a:r>
              <a:rPr lang="en-US" b="1" dirty="0">
                <a:solidFill>
                  <a:srgbClr val="672C93"/>
                </a:solidFill>
              </a:rPr>
              <a:t>180 sec</a:t>
            </a:r>
          </a:p>
        </p:txBody>
      </p:sp>
      <p:sp>
        <p:nvSpPr>
          <p:cNvPr id="12" name="Rectangle 11">
            <a:extLst>
              <a:ext uri="{FF2B5EF4-FFF2-40B4-BE49-F238E27FC236}">
                <a16:creationId xmlns:a16="http://schemas.microsoft.com/office/drawing/2014/main" id="{D7803DF7-C78A-3F3D-D7A4-466E1C717A0C}"/>
              </a:ext>
            </a:extLst>
          </p:cNvPr>
          <p:cNvSpPr/>
          <p:nvPr/>
        </p:nvSpPr>
        <p:spPr>
          <a:xfrm>
            <a:off x="573299" y="4594022"/>
            <a:ext cx="11045399" cy="478022"/>
          </a:xfrm>
          <a:prstGeom prst="rect">
            <a:avLst/>
          </a:prstGeom>
          <a:solidFill>
            <a:schemeClr val="accent1">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2D150E7-B051-CB04-C5D1-6CD71959B864}"/>
              </a:ext>
            </a:extLst>
          </p:cNvPr>
          <p:cNvSpPr/>
          <p:nvPr/>
        </p:nvSpPr>
        <p:spPr>
          <a:xfrm>
            <a:off x="573299" y="5075367"/>
            <a:ext cx="11045399" cy="478022"/>
          </a:xfrm>
          <a:prstGeom prst="rect">
            <a:avLst/>
          </a:prstGeom>
          <a:solidFill>
            <a:schemeClr val="accent1">
              <a:lumMod val="60000"/>
              <a:lumOff val="40000"/>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01180683-12E2-892D-6CD7-06B87DBF3304}"/>
              </a:ext>
            </a:extLst>
          </p:cNvPr>
          <p:cNvSpPr/>
          <p:nvPr/>
        </p:nvSpPr>
        <p:spPr>
          <a:xfrm>
            <a:off x="573298" y="5551062"/>
            <a:ext cx="11045399" cy="478022"/>
          </a:xfrm>
          <a:prstGeom prst="rect">
            <a:avLst/>
          </a:prstGeom>
          <a:solidFill>
            <a:schemeClr val="accent5">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7A1BBAC-4CB7-9AB6-2C43-8E74CC61450E}"/>
                  </a:ext>
                </a:extLst>
              </p:cNvPr>
              <p:cNvSpPr txBox="1"/>
              <p:nvPr/>
            </p:nvSpPr>
            <p:spPr>
              <a:xfrm>
                <a:off x="529104" y="4632346"/>
                <a:ext cx="1437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e>
                      </m:d>
                      <m:r>
                        <a:rPr lang="en-US" i="1">
                          <a:latin typeface="Cambria Math" panose="02040503050406030204" pitchFamily="18" charset="0"/>
                        </a:rPr>
                        <m:t>, </m:t>
                      </m:r>
                      <m:r>
                        <m:rPr>
                          <m:sty m:val="p"/>
                        </m:rPr>
                        <a:rPr lang="en-US" b="0" i="0" smtClean="0">
                          <a:latin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m:oMathPara>
                </a14:m>
                <a:endParaRPr lang="en-US" dirty="0"/>
              </a:p>
            </p:txBody>
          </p:sp>
        </mc:Choice>
        <mc:Fallback xmlns="">
          <p:sp>
            <p:nvSpPr>
              <p:cNvPr id="47" name="TextBox 46">
                <a:extLst>
                  <a:ext uri="{FF2B5EF4-FFF2-40B4-BE49-F238E27FC236}">
                    <a16:creationId xmlns:a16="http://schemas.microsoft.com/office/drawing/2014/main" id="{27A1BBAC-4CB7-9AB6-2C43-8E74CC61450E}"/>
                  </a:ext>
                </a:extLst>
              </p:cNvPr>
              <p:cNvSpPr txBox="1">
                <a:spLocks noRot="1" noChangeAspect="1" noMove="1" noResize="1" noEditPoints="1" noAdjustHandles="1" noChangeArrowheads="1" noChangeShapeType="1" noTextEdit="1"/>
              </p:cNvSpPr>
              <p:nvPr/>
            </p:nvSpPr>
            <p:spPr>
              <a:xfrm>
                <a:off x="529104" y="4632346"/>
                <a:ext cx="1437893" cy="369332"/>
              </a:xfrm>
              <a:prstGeom prst="rect">
                <a:avLst/>
              </a:prstGeom>
              <a:blipFill>
                <a:blip r:embed="rId4"/>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20A12C6-B15E-A6B5-C4D7-DBDA0539E3C3}"/>
                  </a:ext>
                </a:extLst>
              </p:cNvPr>
              <p:cNvSpPr txBox="1"/>
              <p:nvPr/>
            </p:nvSpPr>
            <p:spPr>
              <a:xfrm>
                <a:off x="5715000" y="4670222"/>
                <a:ext cx="999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1</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𝛾</m:t>
                          </m:r>
                        </m:e>
                        <m:sub>
                          <m:r>
                            <a:rPr lang="en-US" i="1">
                              <a:latin typeface="Cambria Math" panose="02040503050406030204" pitchFamily="18" charset="0"/>
                            </a:rPr>
                            <m:t>1</m:t>
                          </m:r>
                        </m:sub>
                        <m:sup>
                          <m:r>
                            <a:rPr lang="en-US" i="1">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B20A12C6-B15E-A6B5-C4D7-DBDA0539E3C3}"/>
                  </a:ext>
                </a:extLst>
              </p:cNvPr>
              <p:cNvSpPr txBox="1">
                <a:spLocks noRot="1" noChangeAspect="1" noMove="1" noResize="1" noEditPoints="1" noAdjustHandles="1" noChangeArrowheads="1" noChangeShapeType="1" noTextEdit="1"/>
              </p:cNvSpPr>
              <p:nvPr/>
            </p:nvSpPr>
            <p:spPr>
              <a:xfrm>
                <a:off x="5715000" y="4670222"/>
                <a:ext cx="999376" cy="369332"/>
              </a:xfrm>
              <a:prstGeom prst="rect">
                <a:avLst/>
              </a:prstGeom>
              <a:blipFill>
                <a:blip r:embed="rId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8168104-BF79-9B17-E96A-D2CD23863E36}"/>
                  </a:ext>
                </a:extLst>
              </p:cNvPr>
              <p:cNvSpPr txBox="1"/>
              <p:nvPr/>
            </p:nvSpPr>
            <p:spPr>
              <a:xfrm>
                <a:off x="9885448" y="5603624"/>
                <a:ext cx="1849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m:oMathPara>
                </a14:m>
                <a:endParaRPr lang="en-US" b="0" dirty="0"/>
              </a:p>
            </p:txBody>
          </p:sp>
        </mc:Choice>
        <mc:Fallback xmlns="">
          <p:sp>
            <p:nvSpPr>
              <p:cNvPr id="64" name="TextBox 63">
                <a:extLst>
                  <a:ext uri="{FF2B5EF4-FFF2-40B4-BE49-F238E27FC236}">
                    <a16:creationId xmlns:a16="http://schemas.microsoft.com/office/drawing/2014/main" id="{38168104-BF79-9B17-E96A-D2CD23863E36}"/>
                  </a:ext>
                </a:extLst>
              </p:cNvPr>
              <p:cNvSpPr txBox="1">
                <a:spLocks noRot="1" noChangeAspect="1" noMove="1" noResize="1" noEditPoints="1" noAdjustHandles="1" noChangeArrowheads="1" noChangeShapeType="1" noTextEdit="1"/>
              </p:cNvSpPr>
              <p:nvPr/>
            </p:nvSpPr>
            <p:spPr>
              <a:xfrm>
                <a:off x="9885448" y="5603624"/>
                <a:ext cx="1849352" cy="369332"/>
              </a:xfrm>
              <a:prstGeom prst="rect">
                <a:avLst/>
              </a:prstGeom>
              <a:blipFill>
                <a:blip r:embed="rId6"/>
                <a:stretch>
                  <a:fillRect/>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68DB24BD-3B7E-2E83-45AC-763D5C22C6A7}"/>
              </a:ext>
            </a:extLst>
          </p:cNvPr>
          <p:cNvGrpSpPr/>
          <p:nvPr/>
        </p:nvGrpSpPr>
        <p:grpSpPr>
          <a:xfrm>
            <a:off x="457200" y="6041822"/>
            <a:ext cx="11506201" cy="614792"/>
            <a:chOff x="457200" y="5024008"/>
            <a:chExt cx="11506201" cy="614792"/>
          </a:xfrm>
        </p:grpSpPr>
        <p:sp>
          <p:nvSpPr>
            <p:cNvPr id="13" name="TextBox 12">
              <a:extLst>
                <a:ext uri="{FF2B5EF4-FFF2-40B4-BE49-F238E27FC236}">
                  <a16:creationId xmlns:a16="http://schemas.microsoft.com/office/drawing/2014/main" id="{349F2C31-0313-4D82-18FA-EA623222E027}"/>
                </a:ext>
              </a:extLst>
            </p:cNvPr>
            <p:cNvSpPr txBox="1"/>
            <p:nvPr/>
          </p:nvSpPr>
          <p:spPr>
            <a:xfrm>
              <a:off x="5219700" y="5238690"/>
              <a:ext cx="1752600" cy="400110"/>
            </a:xfrm>
            <a:prstGeom prst="rect">
              <a:avLst/>
            </a:prstGeom>
            <a:noFill/>
          </p:spPr>
          <p:txBody>
            <a:bodyPr wrap="square" rtlCol="0">
              <a:spAutoFit/>
            </a:bodyPr>
            <a:lstStyle/>
            <a:p>
              <a:r>
                <a:rPr lang="en-US" sz="2000" dirty="0"/>
                <a:t>Time [sec]</a:t>
              </a:r>
            </a:p>
          </p:txBody>
        </p:sp>
        <p:sp>
          <p:nvSpPr>
            <p:cNvPr id="20" name="TextBox 19">
              <a:extLst>
                <a:ext uri="{FF2B5EF4-FFF2-40B4-BE49-F238E27FC236}">
                  <a16:creationId xmlns:a16="http://schemas.microsoft.com/office/drawing/2014/main" id="{89917CDA-2F70-9E46-FBB7-3D323440D4FA}"/>
                </a:ext>
              </a:extLst>
            </p:cNvPr>
            <p:cNvSpPr txBox="1"/>
            <p:nvPr/>
          </p:nvSpPr>
          <p:spPr>
            <a:xfrm>
              <a:off x="457200" y="5024008"/>
              <a:ext cx="533401" cy="338554"/>
            </a:xfrm>
            <a:prstGeom prst="rect">
              <a:avLst/>
            </a:prstGeom>
            <a:noFill/>
          </p:spPr>
          <p:txBody>
            <a:bodyPr wrap="square" rtlCol="0">
              <a:spAutoFit/>
            </a:bodyPr>
            <a:lstStyle/>
            <a:p>
              <a:r>
                <a:rPr lang="en-US" sz="1600" dirty="0"/>
                <a:t>0</a:t>
              </a:r>
            </a:p>
          </p:txBody>
        </p:sp>
        <p:sp>
          <p:nvSpPr>
            <p:cNvPr id="25" name="TextBox 24">
              <a:extLst>
                <a:ext uri="{FF2B5EF4-FFF2-40B4-BE49-F238E27FC236}">
                  <a16:creationId xmlns:a16="http://schemas.microsoft.com/office/drawing/2014/main" id="{D032CFF7-3A22-C9C4-0193-72E37DAE8695}"/>
                </a:ext>
              </a:extLst>
            </p:cNvPr>
            <p:cNvSpPr txBox="1"/>
            <p:nvPr/>
          </p:nvSpPr>
          <p:spPr>
            <a:xfrm>
              <a:off x="11430000" y="5024008"/>
              <a:ext cx="533401" cy="338554"/>
            </a:xfrm>
            <a:prstGeom prst="rect">
              <a:avLst/>
            </a:prstGeom>
            <a:noFill/>
          </p:spPr>
          <p:txBody>
            <a:bodyPr wrap="square" rtlCol="0">
              <a:spAutoFit/>
            </a:bodyPr>
            <a:lstStyle/>
            <a:p>
              <a:r>
                <a:rPr lang="en-US" sz="1600" dirty="0"/>
                <a:t>200</a:t>
              </a:r>
            </a:p>
          </p:txBody>
        </p:sp>
        <p:sp>
          <p:nvSpPr>
            <p:cNvPr id="49" name="TextBox 48">
              <a:extLst>
                <a:ext uri="{FF2B5EF4-FFF2-40B4-BE49-F238E27FC236}">
                  <a16:creationId xmlns:a16="http://schemas.microsoft.com/office/drawing/2014/main" id="{C520B15A-64F9-ACDF-3125-3D5F370CECCD}"/>
                </a:ext>
              </a:extLst>
            </p:cNvPr>
            <p:cNvSpPr txBox="1"/>
            <p:nvPr/>
          </p:nvSpPr>
          <p:spPr>
            <a:xfrm>
              <a:off x="5394960" y="5024008"/>
              <a:ext cx="533401" cy="338554"/>
            </a:xfrm>
            <a:prstGeom prst="rect">
              <a:avLst/>
            </a:prstGeom>
            <a:noFill/>
          </p:spPr>
          <p:txBody>
            <a:bodyPr wrap="square" rtlCol="0">
              <a:spAutoFit/>
            </a:bodyPr>
            <a:lstStyle/>
            <a:p>
              <a:r>
                <a:rPr lang="en-US" sz="1600" dirty="0"/>
                <a:t>90</a:t>
              </a:r>
            </a:p>
          </p:txBody>
        </p:sp>
        <p:sp>
          <p:nvSpPr>
            <p:cNvPr id="65" name="TextBox 64">
              <a:extLst>
                <a:ext uri="{FF2B5EF4-FFF2-40B4-BE49-F238E27FC236}">
                  <a16:creationId xmlns:a16="http://schemas.microsoft.com/office/drawing/2014/main" id="{A501ED29-AD77-D3CC-2229-267652F4FBF2}"/>
                </a:ext>
              </a:extLst>
            </p:cNvPr>
            <p:cNvSpPr txBox="1"/>
            <p:nvPr/>
          </p:nvSpPr>
          <p:spPr>
            <a:xfrm>
              <a:off x="5943600" y="5024008"/>
              <a:ext cx="533401" cy="338554"/>
            </a:xfrm>
            <a:prstGeom prst="rect">
              <a:avLst/>
            </a:prstGeom>
            <a:noFill/>
          </p:spPr>
          <p:txBody>
            <a:bodyPr wrap="square" rtlCol="0">
              <a:spAutoFit/>
            </a:bodyPr>
            <a:lstStyle/>
            <a:p>
              <a:r>
                <a:rPr lang="en-US" sz="1600" dirty="0"/>
                <a:t>100</a:t>
              </a:r>
            </a:p>
          </p:txBody>
        </p:sp>
        <p:sp>
          <p:nvSpPr>
            <p:cNvPr id="66" name="TextBox 65">
              <a:extLst>
                <a:ext uri="{FF2B5EF4-FFF2-40B4-BE49-F238E27FC236}">
                  <a16:creationId xmlns:a16="http://schemas.microsoft.com/office/drawing/2014/main" id="{A5589754-7AA2-7617-3B8F-177BFC01EC01}"/>
                </a:ext>
              </a:extLst>
            </p:cNvPr>
            <p:cNvSpPr txBox="1"/>
            <p:nvPr/>
          </p:nvSpPr>
          <p:spPr>
            <a:xfrm>
              <a:off x="9875520" y="5025496"/>
              <a:ext cx="533401" cy="338554"/>
            </a:xfrm>
            <a:prstGeom prst="rect">
              <a:avLst/>
            </a:prstGeom>
            <a:noFill/>
          </p:spPr>
          <p:txBody>
            <a:bodyPr wrap="square" rtlCol="0">
              <a:spAutoFit/>
            </a:bodyPr>
            <a:lstStyle/>
            <a:p>
              <a:r>
                <a:rPr lang="en-US" sz="1600" dirty="0"/>
                <a:t>180</a:t>
              </a:r>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018E6BA-6F22-67E6-1F33-29A6169C5A6F}"/>
                  </a:ext>
                </a:extLst>
              </p:cNvPr>
              <p:cNvSpPr txBox="1"/>
              <p:nvPr/>
            </p:nvSpPr>
            <p:spPr>
              <a:xfrm>
                <a:off x="5333316" y="5132614"/>
                <a:ext cx="3734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oMath>
                  </m:oMathPara>
                </a14:m>
                <a:endParaRPr lang="en-US" b="0" dirty="0"/>
              </a:p>
            </p:txBody>
          </p:sp>
        </mc:Choice>
        <mc:Fallback xmlns="">
          <p:sp>
            <p:nvSpPr>
              <p:cNvPr id="74" name="TextBox 73">
                <a:extLst>
                  <a:ext uri="{FF2B5EF4-FFF2-40B4-BE49-F238E27FC236}">
                    <a16:creationId xmlns:a16="http://schemas.microsoft.com/office/drawing/2014/main" id="{0018E6BA-6F22-67E6-1F33-29A6169C5A6F}"/>
                  </a:ext>
                </a:extLst>
              </p:cNvPr>
              <p:cNvSpPr txBox="1">
                <a:spLocks noRot="1" noChangeAspect="1" noMove="1" noResize="1" noEditPoints="1" noAdjustHandles="1" noChangeArrowheads="1" noChangeShapeType="1" noTextEdit="1"/>
              </p:cNvSpPr>
              <p:nvPr/>
            </p:nvSpPr>
            <p:spPr>
              <a:xfrm>
                <a:off x="5333316" y="5132614"/>
                <a:ext cx="37344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8F6F4FB-A8D3-F417-F37F-3E1707653E82}"/>
                  </a:ext>
                </a:extLst>
              </p:cNvPr>
              <p:cNvSpPr txBox="1"/>
              <p:nvPr/>
            </p:nvSpPr>
            <p:spPr>
              <a:xfrm>
                <a:off x="1765622" y="4634915"/>
                <a:ext cx="7976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𝛾</m:t>
                          </m:r>
                        </m:e>
                        <m:sub>
                          <m:r>
                            <a:rPr lang="en-US" i="1">
                              <a:latin typeface="Cambria Math" panose="02040503050406030204" pitchFamily="18" charset="0"/>
                            </a:rPr>
                            <m:t>1</m:t>
                          </m:r>
                        </m:sub>
                        <m:sup>
                          <m:r>
                            <a:rPr lang="en-US" i="1">
                              <a:latin typeface="Cambria Math" panose="02040503050406030204" pitchFamily="18" charset="0"/>
                            </a:rPr>
                            <m:t>⋆</m:t>
                          </m:r>
                        </m:sup>
                      </m:sSubSup>
                    </m:oMath>
                  </m:oMathPara>
                </a14:m>
                <a:endParaRPr lang="en-US" dirty="0"/>
              </a:p>
            </p:txBody>
          </p:sp>
        </mc:Choice>
        <mc:Fallback xmlns="">
          <p:sp>
            <p:nvSpPr>
              <p:cNvPr id="80" name="TextBox 79">
                <a:extLst>
                  <a:ext uri="{FF2B5EF4-FFF2-40B4-BE49-F238E27FC236}">
                    <a16:creationId xmlns:a16="http://schemas.microsoft.com/office/drawing/2014/main" id="{58F6F4FB-A8D3-F417-F37F-3E1707653E82}"/>
                  </a:ext>
                </a:extLst>
              </p:cNvPr>
              <p:cNvSpPr txBox="1">
                <a:spLocks noRot="1" noChangeAspect="1" noMove="1" noResize="1" noEditPoints="1" noAdjustHandles="1" noChangeArrowheads="1" noChangeShapeType="1" noTextEdit="1"/>
              </p:cNvSpPr>
              <p:nvPr/>
            </p:nvSpPr>
            <p:spPr>
              <a:xfrm>
                <a:off x="1765622" y="4634915"/>
                <a:ext cx="797654" cy="369332"/>
              </a:xfrm>
              <a:prstGeom prst="rect">
                <a:avLst/>
              </a:prstGeom>
              <a:blipFill>
                <a:blip r:embed="rId8"/>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8E4EF33-1E96-DDDB-DE43-7CD7A0E098C1}"/>
                  </a:ext>
                </a:extLst>
              </p:cNvPr>
              <p:cNvSpPr txBox="1"/>
              <p:nvPr/>
            </p:nvSpPr>
            <p:spPr>
              <a:xfrm>
                <a:off x="2373815" y="4640882"/>
                <a:ext cx="3613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oMath>
                  </m:oMathPara>
                </a14:m>
                <a:endParaRPr lang="en-US" dirty="0"/>
              </a:p>
            </p:txBody>
          </p:sp>
        </mc:Choice>
        <mc:Fallback xmlns="">
          <p:sp>
            <p:nvSpPr>
              <p:cNvPr id="81" name="TextBox 80">
                <a:extLst>
                  <a:ext uri="{FF2B5EF4-FFF2-40B4-BE49-F238E27FC236}">
                    <a16:creationId xmlns:a16="http://schemas.microsoft.com/office/drawing/2014/main" id="{78E4EF33-1E96-DDDB-DE43-7CD7A0E098C1}"/>
                  </a:ext>
                </a:extLst>
              </p:cNvPr>
              <p:cNvSpPr txBox="1">
                <a:spLocks noRot="1" noChangeAspect="1" noMove="1" noResize="1" noEditPoints="1" noAdjustHandles="1" noChangeArrowheads="1" noChangeShapeType="1" noTextEdit="1"/>
              </p:cNvSpPr>
              <p:nvPr/>
            </p:nvSpPr>
            <p:spPr>
              <a:xfrm>
                <a:off x="2373815" y="4640882"/>
                <a:ext cx="3613169" cy="369332"/>
              </a:xfrm>
              <a:prstGeom prst="rect">
                <a:avLst/>
              </a:prstGeom>
              <a:blipFill>
                <a:blip r:embed="rId9"/>
                <a:stretch>
                  <a:fillRect b="-10000"/>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CF752175-9130-ED94-58C8-8D3E936C046A}"/>
              </a:ext>
            </a:extLst>
          </p:cNvPr>
          <p:cNvPicPr>
            <a:picLocks noChangeAspect="1"/>
          </p:cNvPicPr>
          <p:nvPr/>
        </p:nvPicPr>
        <p:blipFill>
          <a:blip r:embed="rId10">
            <a:extLst>
              <a:ext uri="{28A0092B-C50C-407E-A947-70E740481C1C}">
                <a14:useLocalDpi xmlns:a14="http://schemas.microsoft.com/office/drawing/2010/main" val="0"/>
              </a:ext>
            </a:extLst>
          </a:blip>
          <a:srcRect l="82344" t="2578" r="8283" b="11396"/>
          <a:stretch/>
        </p:blipFill>
        <p:spPr>
          <a:xfrm>
            <a:off x="11350199" y="1164562"/>
            <a:ext cx="661886" cy="3193785"/>
          </a:xfrm>
          <a:prstGeom prst="rect">
            <a:avLst/>
          </a:prstGeom>
        </p:spPr>
      </p:pic>
      <p:sp>
        <p:nvSpPr>
          <p:cNvPr id="4" name="Slide Number Placeholder 3">
            <a:extLst>
              <a:ext uri="{FF2B5EF4-FFF2-40B4-BE49-F238E27FC236}">
                <a16:creationId xmlns:a16="http://schemas.microsoft.com/office/drawing/2014/main" id="{56AE1E47-ABD1-B6BE-142D-893D6A27EB71}"/>
              </a:ext>
            </a:extLst>
          </p:cNvPr>
          <p:cNvSpPr>
            <a:spLocks noGrp="1"/>
          </p:cNvSpPr>
          <p:nvPr>
            <p:ph type="sldNum" sz="quarter" idx="12"/>
          </p:nvPr>
        </p:nvSpPr>
        <p:spPr/>
        <p:txBody>
          <a:bodyPr/>
          <a:lstStyle/>
          <a:p>
            <a:fld id="{9E3EFB43-BEAF-4970-A06C-24B01B76FA99}" type="slidenum">
              <a:rPr lang="en-US" smtClean="0"/>
              <a:pPr/>
              <a:t>10</a:t>
            </a:fld>
            <a:endParaRPr lang="en-US"/>
          </a:p>
        </p:txBody>
      </p:sp>
    </p:spTree>
    <p:extLst>
      <p:ext uri="{BB962C8B-B14F-4D97-AF65-F5344CB8AC3E}">
        <p14:creationId xmlns:p14="http://schemas.microsoft.com/office/powerpoint/2010/main" val="13273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P spid="47" grpId="0"/>
      <p:bldP spid="63" grpId="0"/>
      <p:bldP spid="64" grpId="0"/>
      <p:bldP spid="74" grpId="0"/>
      <p:bldP spid="80" grpId="0"/>
      <p:bldP spid="8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C9E0F009-E4CC-42F4-B619-DC3B3A5B481F}"/>
              </a:ext>
            </a:extLst>
          </p:cNvPr>
          <p:cNvPicPr>
            <a:picLocks noChangeAspect="1"/>
          </p:cNvPicPr>
          <p:nvPr/>
        </p:nvPicPr>
        <p:blipFill>
          <a:blip r:embed="rId3"/>
          <a:stretch>
            <a:fillRect/>
          </a:stretch>
        </p:blipFill>
        <p:spPr>
          <a:xfrm>
            <a:off x="271549" y="1024434"/>
            <a:ext cx="3686777" cy="1223101"/>
          </a:xfrm>
          <a:prstGeom prst="rect">
            <a:avLst/>
          </a:prstGeom>
        </p:spPr>
      </p:pic>
      <p:pic>
        <p:nvPicPr>
          <p:cNvPr id="5" name="Picture 4">
            <a:extLst>
              <a:ext uri="{FF2B5EF4-FFF2-40B4-BE49-F238E27FC236}">
                <a16:creationId xmlns:a16="http://schemas.microsoft.com/office/drawing/2014/main" id="{F960528A-31D8-10C1-0830-5A2590656D1D}"/>
              </a:ext>
            </a:extLst>
          </p:cNvPr>
          <p:cNvPicPr>
            <a:picLocks noChangeAspect="1"/>
          </p:cNvPicPr>
          <p:nvPr/>
        </p:nvPicPr>
        <p:blipFill>
          <a:blip r:embed="rId4"/>
          <a:stretch>
            <a:fillRect/>
          </a:stretch>
        </p:blipFill>
        <p:spPr>
          <a:xfrm>
            <a:off x="434583" y="4928866"/>
            <a:ext cx="2044326" cy="847434"/>
          </a:xfrm>
          <a:prstGeom prst="rect">
            <a:avLst/>
          </a:prstGeom>
        </p:spPr>
      </p:pic>
      <p:pic>
        <p:nvPicPr>
          <p:cNvPr id="7" name="Picture 6">
            <a:extLst>
              <a:ext uri="{FF2B5EF4-FFF2-40B4-BE49-F238E27FC236}">
                <a16:creationId xmlns:a16="http://schemas.microsoft.com/office/drawing/2014/main" id="{FD25EADE-3697-C411-92A1-5C24AF210F77}"/>
              </a:ext>
            </a:extLst>
          </p:cNvPr>
          <p:cNvPicPr>
            <a:picLocks noChangeAspect="1"/>
          </p:cNvPicPr>
          <p:nvPr/>
        </p:nvPicPr>
        <p:blipFill>
          <a:blip r:embed="rId5"/>
          <a:stretch>
            <a:fillRect/>
          </a:stretch>
        </p:blipFill>
        <p:spPr>
          <a:xfrm>
            <a:off x="231956" y="2247535"/>
            <a:ext cx="3966343" cy="2481148"/>
          </a:xfrm>
          <a:prstGeom prst="rect">
            <a:avLst/>
          </a:prstGeom>
        </p:spPr>
      </p:pic>
      <p:pic>
        <p:nvPicPr>
          <p:cNvPr id="8" name="Picture 7">
            <a:extLst>
              <a:ext uri="{FF2B5EF4-FFF2-40B4-BE49-F238E27FC236}">
                <a16:creationId xmlns:a16="http://schemas.microsoft.com/office/drawing/2014/main" id="{461EDFFF-435B-4178-AFF8-86B2E734E4E9}"/>
              </a:ext>
            </a:extLst>
          </p:cNvPr>
          <p:cNvPicPr>
            <a:picLocks noChangeAspect="1"/>
          </p:cNvPicPr>
          <p:nvPr/>
        </p:nvPicPr>
        <p:blipFill>
          <a:blip r:embed="rId6"/>
          <a:stretch>
            <a:fillRect/>
          </a:stretch>
        </p:blipFill>
        <p:spPr>
          <a:xfrm>
            <a:off x="5080728" y="3809586"/>
            <a:ext cx="6676689" cy="1748187"/>
          </a:xfrm>
          <a:prstGeom prst="rect">
            <a:avLst/>
          </a:prstGeom>
        </p:spPr>
      </p:pic>
      <p:pic>
        <p:nvPicPr>
          <p:cNvPr id="10" name="Picture 9">
            <a:extLst>
              <a:ext uri="{FF2B5EF4-FFF2-40B4-BE49-F238E27FC236}">
                <a16:creationId xmlns:a16="http://schemas.microsoft.com/office/drawing/2014/main" id="{601CDA60-9F72-CFF9-624F-A924F252F53E}"/>
              </a:ext>
            </a:extLst>
          </p:cNvPr>
          <p:cNvPicPr>
            <a:picLocks noChangeAspect="1"/>
          </p:cNvPicPr>
          <p:nvPr/>
        </p:nvPicPr>
        <p:blipFill>
          <a:blip r:embed="rId7"/>
          <a:stretch>
            <a:fillRect/>
          </a:stretch>
        </p:blipFill>
        <p:spPr>
          <a:xfrm>
            <a:off x="12649200" y="2889396"/>
            <a:ext cx="4197350" cy="3187014"/>
          </a:xfrm>
          <a:prstGeom prst="rect">
            <a:avLst/>
          </a:prstGeom>
        </p:spPr>
      </p:pic>
      <p:grpSp>
        <p:nvGrpSpPr>
          <p:cNvPr id="6" name="Group 5">
            <a:extLst>
              <a:ext uri="{FF2B5EF4-FFF2-40B4-BE49-F238E27FC236}">
                <a16:creationId xmlns:a16="http://schemas.microsoft.com/office/drawing/2014/main" id="{2D811105-CAB1-EEA0-788B-1A57C8257F81}"/>
              </a:ext>
            </a:extLst>
          </p:cNvPr>
          <p:cNvGrpSpPr/>
          <p:nvPr/>
        </p:nvGrpSpPr>
        <p:grpSpPr>
          <a:xfrm>
            <a:off x="4392431" y="923330"/>
            <a:ext cx="7682489" cy="2481147"/>
            <a:chOff x="5714999" y="861984"/>
            <a:chExt cx="6019801" cy="1944163"/>
          </a:xfrm>
        </p:grpSpPr>
        <p:pic>
          <p:nvPicPr>
            <p:cNvPr id="11" name="Picture 10">
              <a:extLst>
                <a:ext uri="{FF2B5EF4-FFF2-40B4-BE49-F238E27FC236}">
                  <a16:creationId xmlns:a16="http://schemas.microsoft.com/office/drawing/2014/main" id="{3E8DF3A1-026B-C5C2-98B2-952D44E66B08}"/>
                </a:ext>
              </a:extLst>
            </p:cNvPr>
            <p:cNvPicPr>
              <a:picLocks noChangeAspect="1"/>
            </p:cNvPicPr>
            <p:nvPr/>
          </p:nvPicPr>
          <p:blipFill rotWithShape="1">
            <a:blip r:embed="rId8">
              <a:extLst>
                <a:ext uri="{28A0092B-C50C-407E-A947-70E740481C1C}">
                  <a14:useLocalDpi xmlns:a14="http://schemas.microsoft.com/office/drawing/2010/main" val="0"/>
                </a:ext>
              </a:extLst>
            </a:blip>
            <a:srcRect l="9806" t="7007" r="9141" b="50777"/>
            <a:stretch/>
          </p:blipFill>
          <p:spPr>
            <a:xfrm>
              <a:off x="5714999" y="861984"/>
              <a:ext cx="5867401" cy="1778000"/>
            </a:xfrm>
            <a:prstGeom prst="rect">
              <a:avLst/>
            </a:prstGeom>
          </p:spPr>
        </p:pic>
        <p:pic>
          <p:nvPicPr>
            <p:cNvPr id="14" name="Picture 13">
              <a:extLst>
                <a:ext uri="{FF2B5EF4-FFF2-40B4-BE49-F238E27FC236}">
                  <a16:creationId xmlns:a16="http://schemas.microsoft.com/office/drawing/2014/main" id="{FE457866-DD7D-E054-6D34-F50944CBB685}"/>
                </a:ext>
              </a:extLst>
            </p:cNvPr>
            <p:cNvPicPr>
              <a:picLocks noChangeAspect="1"/>
            </p:cNvPicPr>
            <p:nvPr/>
          </p:nvPicPr>
          <p:blipFill rotWithShape="1">
            <a:blip r:embed="rId8">
              <a:extLst>
                <a:ext uri="{28A0092B-C50C-407E-A947-70E740481C1C}">
                  <a14:useLocalDpi xmlns:a14="http://schemas.microsoft.com/office/drawing/2010/main" val="0"/>
                </a:ext>
              </a:extLst>
            </a:blip>
            <a:srcRect l="9474" t="89238" r="7367" b="4166"/>
            <a:stretch/>
          </p:blipFill>
          <p:spPr>
            <a:xfrm>
              <a:off x="5714999" y="2528363"/>
              <a:ext cx="6019801" cy="277784"/>
            </a:xfrm>
            <a:prstGeom prst="rect">
              <a:avLst/>
            </a:prstGeom>
          </p:spPr>
        </p:pic>
      </p:grpSp>
      <p:sp>
        <p:nvSpPr>
          <p:cNvPr id="9" name="Slide Number Placeholder 8">
            <a:extLst>
              <a:ext uri="{FF2B5EF4-FFF2-40B4-BE49-F238E27FC236}">
                <a16:creationId xmlns:a16="http://schemas.microsoft.com/office/drawing/2014/main" id="{DBFDB700-022A-FF2E-0165-C38195780C8B}"/>
              </a:ext>
            </a:extLst>
          </p:cNvPr>
          <p:cNvSpPr>
            <a:spLocks noGrp="1"/>
          </p:cNvSpPr>
          <p:nvPr>
            <p:ph type="sldNum" sz="quarter" idx="12"/>
          </p:nvPr>
        </p:nvSpPr>
        <p:spPr/>
        <p:txBody>
          <a:bodyPr/>
          <a:lstStyle/>
          <a:p>
            <a:fld id="{9E3EFB43-BEAF-4970-A06C-24B01B76FA99}" type="slidenum">
              <a:rPr lang="en-US" smtClean="0"/>
              <a:pPr/>
              <a:t>100</a:t>
            </a:fld>
            <a:endParaRPr lang="en-US"/>
          </a:p>
        </p:txBody>
      </p:sp>
    </p:spTree>
    <p:extLst>
      <p:ext uri="{BB962C8B-B14F-4D97-AF65-F5344CB8AC3E}">
        <p14:creationId xmlns:p14="http://schemas.microsoft.com/office/powerpoint/2010/main" val="37336983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A97DAD2F-727E-9D81-64FD-EA180BE4E084}"/>
              </a:ext>
            </a:extLst>
          </p:cNvPr>
          <p:cNvPicPr>
            <a:picLocks noChangeAspect="1"/>
          </p:cNvPicPr>
          <p:nvPr/>
        </p:nvPicPr>
        <p:blipFill rotWithShape="1">
          <a:blip r:embed="rId3"/>
          <a:srcRect l="38097" t="-1872" b="1"/>
          <a:stretch/>
        </p:blipFill>
        <p:spPr>
          <a:xfrm>
            <a:off x="5121166" y="3795938"/>
            <a:ext cx="6263424" cy="1110359"/>
          </a:xfrm>
          <a:prstGeom prst="rect">
            <a:avLst/>
          </a:prstGeom>
        </p:spPr>
      </p:pic>
      <p:sp>
        <p:nvSpPr>
          <p:cNvPr id="9" name="TextBox 8">
            <a:extLst>
              <a:ext uri="{FF2B5EF4-FFF2-40B4-BE49-F238E27FC236}">
                <a16:creationId xmlns:a16="http://schemas.microsoft.com/office/drawing/2014/main" id="{C99D0A8D-5C93-1EFE-54EC-2F23F550FF86}"/>
              </a:ext>
            </a:extLst>
          </p:cNvPr>
          <p:cNvSpPr txBox="1"/>
          <p:nvPr/>
        </p:nvSpPr>
        <p:spPr>
          <a:xfrm>
            <a:off x="152400" y="2498662"/>
            <a:ext cx="47244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“Stochastic sample” expected cost</a:t>
            </a:r>
            <a:endParaRPr lang="en-US" sz="2000" b="1" dirty="0">
              <a:solidFill>
                <a:schemeClr val="accent1">
                  <a:lumMod val="10000"/>
                </a:schemeClr>
              </a:solidFill>
              <a:latin typeface="Arial" charset="0"/>
              <a:ea typeface="Arial" charset="0"/>
              <a:cs typeface="Arial" charset="0"/>
            </a:endParaRPr>
          </a:p>
        </p:txBody>
      </p:sp>
      <p:sp>
        <p:nvSpPr>
          <p:cNvPr id="10" name="TextBox 9">
            <a:extLst>
              <a:ext uri="{FF2B5EF4-FFF2-40B4-BE49-F238E27FC236}">
                <a16:creationId xmlns:a16="http://schemas.microsoft.com/office/drawing/2014/main" id="{44054921-CC1C-6CAC-7FC7-DBDC11E84086}"/>
              </a:ext>
            </a:extLst>
          </p:cNvPr>
          <p:cNvSpPr txBox="1"/>
          <p:nvPr/>
        </p:nvSpPr>
        <p:spPr>
          <a:xfrm>
            <a:off x="152400" y="4005395"/>
            <a:ext cx="48768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“Stochastic interval” expected cost</a:t>
            </a:r>
            <a:endParaRPr lang="en-US" sz="2000" b="1" dirty="0">
              <a:solidFill>
                <a:schemeClr val="accent1">
                  <a:lumMod val="10000"/>
                </a:schemeClr>
              </a:solidFill>
              <a:latin typeface="Arial" charset="0"/>
              <a:ea typeface="Arial" charset="0"/>
              <a:cs typeface="Arial" charset="0"/>
            </a:endParaRPr>
          </a:p>
        </p:txBody>
      </p:sp>
      <p:pic>
        <p:nvPicPr>
          <p:cNvPr id="11" name="Picture 10">
            <a:extLst>
              <a:ext uri="{FF2B5EF4-FFF2-40B4-BE49-F238E27FC236}">
                <a16:creationId xmlns:a16="http://schemas.microsoft.com/office/drawing/2014/main" id="{5C2268B3-A998-9103-8D5D-1E693E3CCC81}"/>
              </a:ext>
            </a:extLst>
          </p:cNvPr>
          <p:cNvPicPr>
            <a:picLocks noChangeAspect="1"/>
          </p:cNvPicPr>
          <p:nvPr/>
        </p:nvPicPr>
        <p:blipFill rotWithShape="1">
          <a:blip r:embed="rId4"/>
          <a:srcRect l="47987" t="5201"/>
          <a:stretch/>
        </p:blipFill>
        <p:spPr>
          <a:xfrm>
            <a:off x="5105400" y="2193361"/>
            <a:ext cx="4385544" cy="1089967"/>
          </a:xfrm>
          <a:prstGeom prst="rect">
            <a:avLst/>
          </a:prstGeom>
        </p:spPr>
      </p:pic>
      <p:pic>
        <p:nvPicPr>
          <p:cNvPr id="2" name="Picture 1">
            <a:extLst>
              <a:ext uri="{FF2B5EF4-FFF2-40B4-BE49-F238E27FC236}">
                <a16:creationId xmlns:a16="http://schemas.microsoft.com/office/drawing/2014/main" id="{E2FC601D-E7EB-81F3-9C82-836CE3F63991}"/>
              </a:ext>
            </a:extLst>
          </p:cNvPr>
          <p:cNvPicPr>
            <a:picLocks noChangeAspect="1"/>
          </p:cNvPicPr>
          <p:nvPr/>
        </p:nvPicPr>
        <p:blipFill rotWithShape="1">
          <a:blip r:embed="rId4"/>
          <a:srcRect r="51198"/>
          <a:stretch/>
        </p:blipFill>
        <p:spPr>
          <a:xfrm>
            <a:off x="838200" y="1209862"/>
            <a:ext cx="4114800" cy="1149771"/>
          </a:xfrm>
          <a:prstGeom prst="rect">
            <a:avLst/>
          </a:prstGeom>
        </p:spPr>
      </p:pic>
      <p:sp>
        <p:nvSpPr>
          <p:cNvPr id="3" name="Slide Number Placeholder 2">
            <a:extLst>
              <a:ext uri="{FF2B5EF4-FFF2-40B4-BE49-F238E27FC236}">
                <a16:creationId xmlns:a16="http://schemas.microsoft.com/office/drawing/2014/main" id="{279D6F60-BB47-6C9D-14C2-0DE95ADF2407}"/>
              </a:ext>
            </a:extLst>
          </p:cNvPr>
          <p:cNvSpPr>
            <a:spLocks noGrp="1"/>
          </p:cNvSpPr>
          <p:nvPr>
            <p:ph type="sldNum" sz="quarter" idx="12"/>
          </p:nvPr>
        </p:nvSpPr>
        <p:spPr/>
        <p:txBody>
          <a:bodyPr/>
          <a:lstStyle/>
          <a:p>
            <a:fld id="{9E3EFB43-BEAF-4970-A06C-24B01B76FA99}" type="slidenum">
              <a:rPr lang="en-US" smtClean="0"/>
              <a:pPr/>
              <a:t>101</a:t>
            </a:fld>
            <a:endParaRPr lang="en-US"/>
          </a:p>
        </p:txBody>
      </p:sp>
    </p:spTree>
    <p:extLst>
      <p:ext uri="{BB962C8B-B14F-4D97-AF65-F5344CB8AC3E}">
        <p14:creationId xmlns:p14="http://schemas.microsoft.com/office/powerpoint/2010/main" val="41430023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501DE4-ED71-5DAB-130E-1437EBEE884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ACEC49-8067-E879-72FD-580E7C4FACD0}"/>
              </a:ext>
            </a:extLst>
          </p:cNvPr>
          <p:cNvSpPr txBox="1"/>
          <p:nvPr/>
        </p:nvSpPr>
        <p:spPr>
          <a:xfrm>
            <a:off x="304800" y="0"/>
            <a:ext cx="11582400" cy="553998"/>
          </a:xfrm>
          <a:prstGeom prst="rect">
            <a:avLst/>
          </a:prstGeom>
          <a:noFill/>
        </p:spPr>
        <p:txBody>
          <a:bodyPr wrap="square" rtlCol="0">
            <a:spAutoFit/>
          </a:bodyPr>
          <a:lstStyle/>
          <a:p>
            <a:r>
              <a:rPr lang="en-US" sz="3000" b="1" dirty="0"/>
              <a:t>Extra Slides </a:t>
            </a:r>
            <a:r>
              <a:rPr lang="en-US" sz="2400" dirty="0"/>
              <a:t>Sequential SLSQP</a:t>
            </a:r>
          </a:p>
        </p:txBody>
      </p:sp>
      <p:sp>
        <p:nvSpPr>
          <p:cNvPr id="3" name="Slide Number Placeholder 2">
            <a:extLst>
              <a:ext uri="{FF2B5EF4-FFF2-40B4-BE49-F238E27FC236}">
                <a16:creationId xmlns:a16="http://schemas.microsoft.com/office/drawing/2014/main" id="{5A22FB04-D9E2-A354-9F2F-ABF78E2A1E39}"/>
              </a:ext>
            </a:extLst>
          </p:cNvPr>
          <p:cNvSpPr>
            <a:spLocks noGrp="1"/>
          </p:cNvSpPr>
          <p:nvPr>
            <p:ph type="sldNum" sz="quarter" idx="12"/>
          </p:nvPr>
        </p:nvSpPr>
        <p:spPr/>
        <p:txBody>
          <a:bodyPr/>
          <a:lstStyle/>
          <a:p>
            <a:fld id="{9E3EFB43-BEAF-4970-A06C-24B01B76FA99}" type="slidenum">
              <a:rPr lang="en-US" smtClean="0"/>
              <a:pPr/>
              <a:t>102</a:t>
            </a:fld>
            <a:endParaRPr lang="en-US"/>
          </a:p>
        </p:txBody>
      </p:sp>
      <p:pic>
        <p:nvPicPr>
          <p:cNvPr id="4" name="Picture 3">
            <a:extLst>
              <a:ext uri="{FF2B5EF4-FFF2-40B4-BE49-F238E27FC236}">
                <a16:creationId xmlns:a16="http://schemas.microsoft.com/office/drawing/2014/main" id="{EA0B5569-EABA-16EA-FD4B-492E905D0DB3}"/>
              </a:ext>
            </a:extLst>
          </p:cNvPr>
          <p:cNvPicPr>
            <a:picLocks noChangeAspect="1"/>
          </p:cNvPicPr>
          <p:nvPr/>
        </p:nvPicPr>
        <p:blipFill>
          <a:blip r:embed="rId3"/>
          <a:stretch>
            <a:fillRect/>
          </a:stretch>
        </p:blipFill>
        <p:spPr>
          <a:xfrm>
            <a:off x="1371600" y="509845"/>
            <a:ext cx="9601200" cy="6397141"/>
          </a:xfrm>
          <a:prstGeom prst="rect">
            <a:avLst/>
          </a:prstGeom>
        </p:spPr>
      </p:pic>
    </p:spTree>
    <p:extLst>
      <p:ext uri="{BB962C8B-B14F-4D97-AF65-F5344CB8AC3E}">
        <p14:creationId xmlns:p14="http://schemas.microsoft.com/office/powerpoint/2010/main" val="22011292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A9334-29C4-9CC1-191D-E38E70E259C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FB092E1-A0BF-CF3A-D2E7-FEC222052E14}"/>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E96C62B-245E-E422-9DCF-8A0AD641A85E}"/>
              </a:ext>
            </a:extLst>
          </p:cNvPr>
          <p:cNvSpPr txBox="1"/>
          <p:nvPr/>
        </p:nvSpPr>
        <p:spPr>
          <a:xfrm>
            <a:off x="304800" y="0"/>
            <a:ext cx="11582400" cy="553998"/>
          </a:xfrm>
          <a:prstGeom prst="rect">
            <a:avLst/>
          </a:prstGeom>
          <a:noFill/>
        </p:spPr>
        <p:txBody>
          <a:bodyPr wrap="square" rtlCol="0">
            <a:spAutoFit/>
          </a:bodyPr>
          <a:lstStyle/>
          <a:p>
            <a:r>
              <a:rPr lang="en-US" sz="3000" b="1" dirty="0"/>
              <a:t>Extra Slides </a:t>
            </a:r>
            <a:r>
              <a:rPr lang="en-US" sz="2400" dirty="0"/>
              <a:t>Serial Refine</a:t>
            </a:r>
          </a:p>
        </p:txBody>
      </p:sp>
      <p:sp>
        <p:nvSpPr>
          <p:cNvPr id="3" name="Slide Number Placeholder 2">
            <a:extLst>
              <a:ext uri="{FF2B5EF4-FFF2-40B4-BE49-F238E27FC236}">
                <a16:creationId xmlns:a16="http://schemas.microsoft.com/office/drawing/2014/main" id="{E6CB4454-1C70-C959-346B-3592E3887FE1}"/>
              </a:ext>
            </a:extLst>
          </p:cNvPr>
          <p:cNvSpPr>
            <a:spLocks noGrp="1"/>
          </p:cNvSpPr>
          <p:nvPr>
            <p:ph type="sldNum" sz="quarter" idx="12"/>
          </p:nvPr>
        </p:nvSpPr>
        <p:spPr/>
        <p:txBody>
          <a:bodyPr/>
          <a:lstStyle/>
          <a:p>
            <a:fld id="{9E3EFB43-BEAF-4970-A06C-24B01B76FA99}" type="slidenum">
              <a:rPr lang="en-US" smtClean="0"/>
              <a:pPr/>
              <a:t>103</a:t>
            </a:fld>
            <a:endParaRPr lang="en-US"/>
          </a:p>
        </p:txBody>
      </p:sp>
      <p:pic>
        <p:nvPicPr>
          <p:cNvPr id="5" name="Picture 4">
            <a:extLst>
              <a:ext uri="{FF2B5EF4-FFF2-40B4-BE49-F238E27FC236}">
                <a16:creationId xmlns:a16="http://schemas.microsoft.com/office/drawing/2014/main" id="{F665F514-4F37-7F94-D7CC-932EADA549A6}"/>
              </a:ext>
            </a:extLst>
          </p:cNvPr>
          <p:cNvPicPr>
            <a:picLocks noChangeAspect="1"/>
          </p:cNvPicPr>
          <p:nvPr/>
        </p:nvPicPr>
        <p:blipFill>
          <a:blip r:embed="rId3"/>
          <a:stretch>
            <a:fillRect/>
          </a:stretch>
        </p:blipFill>
        <p:spPr>
          <a:xfrm>
            <a:off x="1143000" y="2061481"/>
            <a:ext cx="9575401" cy="4392386"/>
          </a:xfrm>
          <a:prstGeom prst="rect">
            <a:avLst/>
          </a:prstGeom>
        </p:spPr>
      </p:pic>
      <p:pic>
        <p:nvPicPr>
          <p:cNvPr id="7" name="Picture 6">
            <a:extLst>
              <a:ext uri="{FF2B5EF4-FFF2-40B4-BE49-F238E27FC236}">
                <a16:creationId xmlns:a16="http://schemas.microsoft.com/office/drawing/2014/main" id="{8110A2EC-8E80-971B-F094-3D7BC2CE5EAC}"/>
              </a:ext>
            </a:extLst>
          </p:cNvPr>
          <p:cNvPicPr>
            <a:picLocks noChangeAspect="1"/>
          </p:cNvPicPr>
          <p:nvPr/>
        </p:nvPicPr>
        <p:blipFill>
          <a:blip r:embed="rId4"/>
          <a:stretch>
            <a:fillRect/>
          </a:stretch>
        </p:blipFill>
        <p:spPr>
          <a:xfrm>
            <a:off x="2968625" y="685800"/>
            <a:ext cx="6254750" cy="1527658"/>
          </a:xfrm>
          <a:prstGeom prst="rect">
            <a:avLst/>
          </a:prstGeom>
        </p:spPr>
      </p:pic>
      <p:sp>
        <p:nvSpPr>
          <p:cNvPr id="8" name="TextBox 7">
            <a:extLst>
              <a:ext uri="{FF2B5EF4-FFF2-40B4-BE49-F238E27FC236}">
                <a16:creationId xmlns:a16="http://schemas.microsoft.com/office/drawing/2014/main" id="{ED7D9CD6-79A0-652E-8AB3-0B6C0765E743}"/>
              </a:ext>
            </a:extLst>
          </p:cNvPr>
          <p:cNvSpPr txBox="1"/>
          <p:nvPr/>
        </p:nvSpPr>
        <p:spPr>
          <a:xfrm>
            <a:off x="0" y="6600845"/>
            <a:ext cx="12246278"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Fleming, Paul A., et al. "Serial-refine method for fast wake-steering yaw optimization." Journal of Physics: Conference Series. Vol. 2265. No. 3. IOP Publishing, 2022.</a:t>
            </a:r>
            <a:endParaRPr lang="en-US" sz="1200" dirty="0"/>
          </a:p>
        </p:txBody>
      </p:sp>
    </p:spTree>
    <p:extLst>
      <p:ext uri="{BB962C8B-B14F-4D97-AF65-F5344CB8AC3E}">
        <p14:creationId xmlns:p14="http://schemas.microsoft.com/office/powerpoint/2010/main" val="32464821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90BFD-090C-62CA-9A13-21D48C756E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53B2F3-C704-629D-25AD-BCDF1E5007B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Zeroth-Order Stochastic Gradient Method</a:t>
            </a:r>
          </a:p>
        </p:txBody>
      </p:sp>
      <p:sp>
        <p:nvSpPr>
          <p:cNvPr id="3" name="Slide Number Placeholder 2">
            <a:extLst>
              <a:ext uri="{FF2B5EF4-FFF2-40B4-BE49-F238E27FC236}">
                <a16:creationId xmlns:a16="http://schemas.microsoft.com/office/drawing/2014/main" id="{34CAA3DF-1992-EF67-3DDD-C862A3335F85}"/>
              </a:ext>
            </a:extLst>
          </p:cNvPr>
          <p:cNvSpPr>
            <a:spLocks noGrp="1"/>
          </p:cNvSpPr>
          <p:nvPr>
            <p:ph type="sldNum" sz="quarter" idx="12"/>
          </p:nvPr>
        </p:nvSpPr>
        <p:spPr/>
        <p:txBody>
          <a:bodyPr/>
          <a:lstStyle/>
          <a:p>
            <a:fld id="{9E3EFB43-BEAF-4970-A06C-24B01B76FA99}" type="slidenum">
              <a:rPr lang="en-US" smtClean="0"/>
              <a:pPr/>
              <a:t>104</a:t>
            </a:fld>
            <a:endParaRPr lang="en-US"/>
          </a:p>
        </p:txBody>
      </p:sp>
      <p:pic>
        <p:nvPicPr>
          <p:cNvPr id="5" name="Picture 4" descr="A graph of a graph&#10;&#10;Description automatically generated with medium confidence">
            <a:extLst>
              <a:ext uri="{FF2B5EF4-FFF2-40B4-BE49-F238E27FC236}">
                <a16:creationId xmlns:a16="http://schemas.microsoft.com/office/drawing/2014/main" id="{D262145A-EBF6-DF4A-180F-A3F31B4A921B}"/>
              </a:ext>
            </a:extLst>
          </p:cNvPr>
          <p:cNvPicPr>
            <a:picLocks noChangeAspect="1"/>
          </p:cNvPicPr>
          <p:nvPr/>
        </p:nvPicPr>
        <p:blipFill>
          <a:blip r:embed="rId3">
            <a:extLst>
              <a:ext uri="{28A0092B-C50C-407E-A947-70E740481C1C}">
                <a14:useLocalDpi xmlns:a14="http://schemas.microsoft.com/office/drawing/2010/main" val="0"/>
              </a:ext>
            </a:extLst>
          </a:blip>
          <a:srcRect l="4546" t="9469" r="7955" b="4166"/>
          <a:stretch/>
        </p:blipFill>
        <p:spPr>
          <a:xfrm>
            <a:off x="2616200" y="853044"/>
            <a:ext cx="6959600" cy="5151912"/>
          </a:xfrm>
          <a:prstGeom prst="rect">
            <a:avLst/>
          </a:prstGeom>
        </p:spPr>
      </p:pic>
    </p:spTree>
    <p:extLst>
      <p:ext uri="{BB962C8B-B14F-4D97-AF65-F5344CB8AC3E}">
        <p14:creationId xmlns:p14="http://schemas.microsoft.com/office/powerpoint/2010/main" val="2374966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496B0-063F-63DD-1301-34914571A2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D7434F-483A-69E1-AFCD-CF977569A8F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Power Decay</a:t>
            </a:r>
          </a:p>
        </p:txBody>
      </p:sp>
      <p:sp>
        <p:nvSpPr>
          <p:cNvPr id="3" name="Slide Number Placeholder 2">
            <a:extLst>
              <a:ext uri="{FF2B5EF4-FFF2-40B4-BE49-F238E27FC236}">
                <a16:creationId xmlns:a16="http://schemas.microsoft.com/office/drawing/2014/main" id="{44526352-E74F-E26F-5AC8-9A48F337EFE5}"/>
              </a:ext>
            </a:extLst>
          </p:cNvPr>
          <p:cNvSpPr>
            <a:spLocks noGrp="1"/>
          </p:cNvSpPr>
          <p:nvPr>
            <p:ph type="sldNum" sz="quarter" idx="12"/>
          </p:nvPr>
        </p:nvSpPr>
        <p:spPr/>
        <p:txBody>
          <a:bodyPr/>
          <a:lstStyle/>
          <a:p>
            <a:fld id="{9E3EFB43-BEAF-4970-A06C-24B01B76FA99}" type="slidenum">
              <a:rPr lang="en-US" smtClean="0"/>
              <a:pPr/>
              <a:t>105</a:t>
            </a:fld>
            <a:endParaRPr lang="en-US"/>
          </a:p>
        </p:txBody>
      </p:sp>
      <p:pic>
        <p:nvPicPr>
          <p:cNvPr id="4" name="Picture 3">
            <a:extLst>
              <a:ext uri="{FF2B5EF4-FFF2-40B4-BE49-F238E27FC236}">
                <a16:creationId xmlns:a16="http://schemas.microsoft.com/office/drawing/2014/main" id="{CF979880-1419-2AF8-7C55-19C0EACDD0D1}"/>
              </a:ext>
            </a:extLst>
          </p:cNvPr>
          <p:cNvPicPr>
            <a:picLocks noChangeAspect="1"/>
          </p:cNvPicPr>
          <p:nvPr/>
        </p:nvPicPr>
        <p:blipFill>
          <a:blip r:embed="rId3"/>
          <a:stretch>
            <a:fillRect/>
          </a:stretch>
        </p:blipFill>
        <p:spPr>
          <a:xfrm>
            <a:off x="3174999" y="105509"/>
            <a:ext cx="6781073" cy="789577"/>
          </a:xfrm>
          <a:prstGeom prst="rect">
            <a:avLst/>
          </a:prstGeom>
        </p:spPr>
      </p:pic>
      <p:pic>
        <p:nvPicPr>
          <p:cNvPr id="5" name="Picture 4">
            <a:extLst>
              <a:ext uri="{FF2B5EF4-FFF2-40B4-BE49-F238E27FC236}">
                <a16:creationId xmlns:a16="http://schemas.microsoft.com/office/drawing/2014/main" id="{9F0516D5-6A2A-1D52-659C-017DD68C5EDE}"/>
              </a:ext>
            </a:extLst>
          </p:cNvPr>
          <p:cNvPicPr>
            <a:picLocks noChangeAspect="1"/>
          </p:cNvPicPr>
          <p:nvPr/>
        </p:nvPicPr>
        <p:blipFill>
          <a:blip r:embed="rId4"/>
          <a:stretch>
            <a:fillRect/>
          </a:stretch>
        </p:blipFill>
        <p:spPr>
          <a:xfrm>
            <a:off x="1676400" y="1270418"/>
            <a:ext cx="6889446" cy="789577"/>
          </a:xfrm>
          <a:prstGeom prst="rect">
            <a:avLst/>
          </a:prstGeom>
        </p:spPr>
      </p:pic>
      <p:pic>
        <p:nvPicPr>
          <p:cNvPr id="6" name="Picture 5">
            <a:extLst>
              <a:ext uri="{FF2B5EF4-FFF2-40B4-BE49-F238E27FC236}">
                <a16:creationId xmlns:a16="http://schemas.microsoft.com/office/drawing/2014/main" id="{3568F54D-F8F2-B1FC-3858-6FACFC9526B2}"/>
              </a:ext>
            </a:extLst>
          </p:cNvPr>
          <p:cNvPicPr>
            <a:picLocks noChangeAspect="1"/>
          </p:cNvPicPr>
          <p:nvPr/>
        </p:nvPicPr>
        <p:blipFill>
          <a:blip r:embed="rId5"/>
          <a:stretch>
            <a:fillRect/>
          </a:stretch>
        </p:blipFill>
        <p:spPr>
          <a:xfrm>
            <a:off x="8662126" y="1238677"/>
            <a:ext cx="3529874" cy="789577"/>
          </a:xfrm>
          <a:prstGeom prst="rect">
            <a:avLst/>
          </a:prstGeom>
        </p:spPr>
      </p:pic>
      <p:pic>
        <p:nvPicPr>
          <p:cNvPr id="7" name="Picture 6">
            <a:extLst>
              <a:ext uri="{FF2B5EF4-FFF2-40B4-BE49-F238E27FC236}">
                <a16:creationId xmlns:a16="http://schemas.microsoft.com/office/drawing/2014/main" id="{555E867C-EA82-38A8-6DF0-99A49082EB45}"/>
              </a:ext>
            </a:extLst>
          </p:cNvPr>
          <p:cNvPicPr>
            <a:picLocks noChangeAspect="1"/>
          </p:cNvPicPr>
          <p:nvPr/>
        </p:nvPicPr>
        <p:blipFill>
          <a:blip r:embed="rId6"/>
          <a:stretch>
            <a:fillRect/>
          </a:stretch>
        </p:blipFill>
        <p:spPr>
          <a:xfrm>
            <a:off x="1680258" y="2612765"/>
            <a:ext cx="6672700" cy="789577"/>
          </a:xfrm>
          <a:prstGeom prst="rect">
            <a:avLst/>
          </a:prstGeom>
        </p:spPr>
      </p:pic>
      <p:pic>
        <p:nvPicPr>
          <p:cNvPr id="9" name="Picture 8">
            <a:extLst>
              <a:ext uri="{FF2B5EF4-FFF2-40B4-BE49-F238E27FC236}">
                <a16:creationId xmlns:a16="http://schemas.microsoft.com/office/drawing/2014/main" id="{8DB6CDFD-70DD-9BB0-B623-6B7A55D7AFCE}"/>
              </a:ext>
            </a:extLst>
          </p:cNvPr>
          <p:cNvPicPr>
            <a:picLocks noChangeAspect="1"/>
          </p:cNvPicPr>
          <p:nvPr/>
        </p:nvPicPr>
        <p:blipFill>
          <a:blip r:embed="rId7"/>
          <a:stretch>
            <a:fillRect/>
          </a:stretch>
        </p:blipFill>
        <p:spPr>
          <a:xfrm>
            <a:off x="1676399" y="4175559"/>
            <a:ext cx="6579805" cy="727649"/>
          </a:xfrm>
          <a:prstGeom prst="rect">
            <a:avLst/>
          </a:prstGeom>
        </p:spPr>
      </p:pic>
      <p:pic>
        <p:nvPicPr>
          <p:cNvPr id="10" name="Picture 9">
            <a:extLst>
              <a:ext uri="{FF2B5EF4-FFF2-40B4-BE49-F238E27FC236}">
                <a16:creationId xmlns:a16="http://schemas.microsoft.com/office/drawing/2014/main" id="{C97F95E2-F919-82D3-66B5-327EAEA3D1A9}"/>
              </a:ext>
            </a:extLst>
          </p:cNvPr>
          <p:cNvPicPr>
            <a:picLocks noChangeAspect="1"/>
          </p:cNvPicPr>
          <p:nvPr/>
        </p:nvPicPr>
        <p:blipFill>
          <a:blip r:embed="rId8"/>
          <a:stretch>
            <a:fillRect/>
          </a:stretch>
        </p:blipFill>
        <p:spPr>
          <a:xfrm>
            <a:off x="8662126" y="4047035"/>
            <a:ext cx="3220237" cy="1021806"/>
          </a:xfrm>
          <a:prstGeom prst="rect">
            <a:avLst/>
          </a:prstGeom>
        </p:spPr>
      </p:pic>
      <p:pic>
        <p:nvPicPr>
          <p:cNvPr id="11" name="Picture 10">
            <a:extLst>
              <a:ext uri="{FF2B5EF4-FFF2-40B4-BE49-F238E27FC236}">
                <a16:creationId xmlns:a16="http://schemas.microsoft.com/office/drawing/2014/main" id="{B9AC590B-923E-F5EB-73C3-7D4E038A7F3E}"/>
              </a:ext>
            </a:extLst>
          </p:cNvPr>
          <p:cNvPicPr>
            <a:picLocks noChangeAspect="1"/>
          </p:cNvPicPr>
          <p:nvPr/>
        </p:nvPicPr>
        <p:blipFill>
          <a:blip r:embed="rId9"/>
          <a:stretch>
            <a:fillRect/>
          </a:stretch>
        </p:blipFill>
        <p:spPr>
          <a:xfrm>
            <a:off x="1676399" y="5219699"/>
            <a:ext cx="836023" cy="789577"/>
          </a:xfrm>
          <a:prstGeom prst="rect">
            <a:avLst/>
          </a:prstGeom>
        </p:spPr>
      </p:pic>
      <p:sp>
        <p:nvSpPr>
          <p:cNvPr id="12" name="TextBox 11">
            <a:extLst>
              <a:ext uri="{FF2B5EF4-FFF2-40B4-BE49-F238E27FC236}">
                <a16:creationId xmlns:a16="http://schemas.microsoft.com/office/drawing/2014/main" id="{0E9A435F-9EF4-3043-DE7F-F3108BDFF11B}"/>
              </a:ext>
            </a:extLst>
          </p:cNvPr>
          <p:cNvSpPr txBox="1"/>
          <p:nvPr/>
        </p:nvSpPr>
        <p:spPr>
          <a:xfrm>
            <a:off x="102973" y="5171170"/>
            <a:ext cx="11936627"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Zero decay</a:t>
            </a:r>
          </a:p>
        </p:txBody>
      </p:sp>
      <p:sp>
        <p:nvSpPr>
          <p:cNvPr id="13" name="TextBox 12">
            <a:extLst>
              <a:ext uri="{FF2B5EF4-FFF2-40B4-BE49-F238E27FC236}">
                <a16:creationId xmlns:a16="http://schemas.microsoft.com/office/drawing/2014/main" id="{14308254-729C-9C6D-F8BD-3F5BB5BF6956}"/>
              </a:ext>
            </a:extLst>
          </p:cNvPr>
          <p:cNvSpPr txBox="1"/>
          <p:nvPr/>
        </p:nvSpPr>
        <p:spPr>
          <a:xfrm>
            <a:off x="102973" y="968514"/>
            <a:ext cx="11936628"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Exponential decay</a:t>
            </a:r>
          </a:p>
        </p:txBody>
      </p:sp>
      <p:cxnSp>
        <p:nvCxnSpPr>
          <p:cNvPr id="14" name="Straight Connector 13">
            <a:extLst>
              <a:ext uri="{FF2B5EF4-FFF2-40B4-BE49-F238E27FC236}">
                <a16:creationId xmlns:a16="http://schemas.microsoft.com/office/drawing/2014/main" id="{C061CBD2-FF4F-BADC-7E9E-5BF4AC896941}"/>
              </a:ext>
            </a:extLst>
          </p:cNvPr>
          <p:cNvCxnSpPr>
            <a:cxnSpLocks/>
          </p:cNvCxnSpPr>
          <p:nvPr/>
        </p:nvCxnSpPr>
        <p:spPr>
          <a:xfrm>
            <a:off x="152400" y="2067806"/>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A1DF67-AB35-BD83-0251-E18370A28CC3}"/>
              </a:ext>
            </a:extLst>
          </p:cNvPr>
          <p:cNvCxnSpPr>
            <a:cxnSpLocks/>
          </p:cNvCxnSpPr>
          <p:nvPr/>
        </p:nvCxnSpPr>
        <p:spPr>
          <a:xfrm>
            <a:off x="119448" y="3734003"/>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2F11FE-67F2-35FE-08FE-23289C8C8019}"/>
              </a:ext>
            </a:extLst>
          </p:cNvPr>
          <p:cNvCxnSpPr>
            <a:cxnSpLocks/>
          </p:cNvCxnSpPr>
          <p:nvPr/>
        </p:nvCxnSpPr>
        <p:spPr>
          <a:xfrm>
            <a:off x="152400" y="51054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01704C-7342-5700-DDA1-CD786CE2CB20}"/>
              </a:ext>
            </a:extLst>
          </p:cNvPr>
          <p:cNvSpPr txBox="1"/>
          <p:nvPr/>
        </p:nvSpPr>
        <p:spPr>
          <a:xfrm>
            <a:off x="80788" y="2114490"/>
            <a:ext cx="11784227"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Cosine decay</a:t>
            </a:r>
          </a:p>
        </p:txBody>
      </p:sp>
      <p:sp>
        <p:nvSpPr>
          <p:cNvPr id="18" name="TextBox 17">
            <a:extLst>
              <a:ext uri="{FF2B5EF4-FFF2-40B4-BE49-F238E27FC236}">
                <a16:creationId xmlns:a16="http://schemas.microsoft.com/office/drawing/2014/main" id="{452BC2AF-976F-4DC2-1B2A-F5C9E12CE3BB}"/>
              </a:ext>
            </a:extLst>
          </p:cNvPr>
          <p:cNvSpPr txBox="1"/>
          <p:nvPr/>
        </p:nvSpPr>
        <p:spPr>
          <a:xfrm>
            <a:off x="102973" y="3792627"/>
            <a:ext cx="11953102"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Linear decay</a:t>
            </a:r>
          </a:p>
        </p:txBody>
      </p:sp>
      <p:grpSp>
        <p:nvGrpSpPr>
          <p:cNvPr id="20" name="Group 19">
            <a:extLst>
              <a:ext uri="{FF2B5EF4-FFF2-40B4-BE49-F238E27FC236}">
                <a16:creationId xmlns:a16="http://schemas.microsoft.com/office/drawing/2014/main" id="{0DF3E61D-56F9-0200-D374-AD0BD5700B30}"/>
              </a:ext>
            </a:extLst>
          </p:cNvPr>
          <p:cNvGrpSpPr/>
          <p:nvPr/>
        </p:nvGrpSpPr>
        <p:grpSpPr>
          <a:xfrm>
            <a:off x="8742967" y="2510364"/>
            <a:ext cx="3282164" cy="1104473"/>
            <a:chOff x="6282963" y="2276910"/>
            <a:chExt cx="2692400" cy="906013"/>
          </a:xfrm>
        </p:grpSpPr>
        <p:pic>
          <p:nvPicPr>
            <p:cNvPr id="8" name="Picture 7">
              <a:extLst>
                <a:ext uri="{FF2B5EF4-FFF2-40B4-BE49-F238E27FC236}">
                  <a16:creationId xmlns:a16="http://schemas.microsoft.com/office/drawing/2014/main" id="{54D6723D-482E-F4F5-6C1A-EB63E8A9F6B9}"/>
                </a:ext>
              </a:extLst>
            </p:cNvPr>
            <p:cNvPicPr>
              <a:picLocks noChangeAspect="1"/>
            </p:cNvPicPr>
            <p:nvPr/>
          </p:nvPicPr>
          <p:blipFill>
            <a:blip r:embed="rId10"/>
            <a:srcRect b="68807"/>
            <a:stretch/>
          </p:blipFill>
          <p:spPr>
            <a:xfrm>
              <a:off x="6282963" y="2276910"/>
              <a:ext cx="2692400" cy="400109"/>
            </a:xfrm>
            <a:prstGeom prst="rect">
              <a:avLst/>
            </a:prstGeom>
          </p:spPr>
        </p:pic>
        <p:pic>
          <p:nvPicPr>
            <p:cNvPr id="19" name="Picture 18">
              <a:extLst>
                <a:ext uri="{FF2B5EF4-FFF2-40B4-BE49-F238E27FC236}">
                  <a16:creationId xmlns:a16="http://schemas.microsoft.com/office/drawing/2014/main" id="{67AEA20D-3135-9F5F-ABA4-F7CA42A4BBB3}"/>
                </a:ext>
              </a:extLst>
            </p:cNvPr>
            <p:cNvPicPr>
              <a:picLocks noChangeAspect="1"/>
            </p:cNvPicPr>
            <p:nvPr/>
          </p:nvPicPr>
          <p:blipFill>
            <a:blip r:embed="rId10"/>
            <a:srcRect t="60176"/>
            <a:stretch/>
          </p:blipFill>
          <p:spPr>
            <a:xfrm>
              <a:off x="6282963" y="2672108"/>
              <a:ext cx="2692400" cy="510815"/>
            </a:xfrm>
            <a:prstGeom prst="rect">
              <a:avLst/>
            </a:prstGeom>
          </p:spPr>
        </p:pic>
      </p:grpSp>
    </p:spTree>
    <p:extLst>
      <p:ext uri="{BB962C8B-B14F-4D97-AF65-F5344CB8AC3E}">
        <p14:creationId xmlns:p14="http://schemas.microsoft.com/office/powerpoint/2010/main" val="21973938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AFCE1A-74C1-B085-FA17-897954498FCA}"/>
              </a:ext>
            </a:extLst>
          </p:cNvPr>
          <p:cNvSpPr txBox="1"/>
          <p:nvPr/>
        </p:nvSpPr>
        <p:spPr>
          <a:xfrm>
            <a:off x="152399" y="228601"/>
            <a:ext cx="11887199" cy="923330"/>
          </a:xfrm>
          <a:prstGeom prst="rect">
            <a:avLst/>
          </a:prstGeom>
          <a:noFill/>
        </p:spPr>
        <p:txBody>
          <a:bodyPr wrap="square" rtlCol="0">
            <a:spAutoFit/>
          </a:bodyPr>
          <a:lstStyle/>
          <a:p>
            <a:r>
              <a:rPr lang="en-US" sz="3000" b="1" dirty="0"/>
              <a:t>Extra Slides</a:t>
            </a:r>
            <a:endParaRPr lang="en-US" sz="3000" b="1" dirty="0">
              <a:latin typeface="Arial" pitchFamily="34" charset="0"/>
              <a:cs typeface="Arial" pitchFamily="34" charset="0"/>
            </a:endParaRPr>
          </a:p>
          <a:p>
            <a:pPr lvl="1"/>
            <a:r>
              <a:rPr lang="en-US" sz="2400" dirty="0"/>
              <a:t>Forecasting Wind Speeds</a:t>
            </a:r>
          </a:p>
        </p:txBody>
      </p:sp>
      <p:sp>
        <p:nvSpPr>
          <p:cNvPr id="5" name="TextBox 4">
            <a:extLst>
              <a:ext uri="{FF2B5EF4-FFF2-40B4-BE49-F238E27FC236}">
                <a16:creationId xmlns:a16="http://schemas.microsoft.com/office/drawing/2014/main" id="{5A4D01BB-F73C-86AA-A7EB-CFF98C60D948}"/>
              </a:ext>
            </a:extLst>
          </p:cNvPr>
          <p:cNvSpPr txBox="1"/>
          <p:nvPr/>
        </p:nvSpPr>
        <p:spPr>
          <a:xfrm>
            <a:off x="478270" y="3108271"/>
            <a:ext cx="7669134"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Preview measurements</a:t>
            </a:r>
          </a:p>
        </p:txBody>
      </p:sp>
      <p:sp>
        <p:nvSpPr>
          <p:cNvPr id="6" name="TextBox 5">
            <a:extLst>
              <a:ext uri="{FF2B5EF4-FFF2-40B4-BE49-F238E27FC236}">
                <a16:creationId xmlns:a16="http://schemas.microsoft.com/office/drawing/2014/main" id="{E5E9E073-53F9-ED1D-DF20-26A5DDF44A4A}"/>
              </a:ext>
            </a:extLst>
          </p:cNvPr>
          <p:cNvSpPr txBox="1"/>
          <p:nvPr/>
        </p:nvSpPr>
        <p:spPr>
          <a:xfrm>
            <a:off x="484266" y="4715470"/>
            <a:ext cx="56365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Hybrid models (statistical/machine learning modules, data preprocessing, parameter optimization)</a:t>
            </a:r>
          </a:p>
        </p:txBody>
      </p:sp>
      <p:sp>
        <p:nvSpPr>
          <p:cNvPr id="7" name="TextBox 6">
            <a:extLst>
              <a:ext uri="{FF2B5EF4-FFF2-40B4-BE49-F238E27FC236}">
                <a16:creationId xmlns:a16="http://schemas.microsoft.com/office/drawing/2014/main" id="{95CDF00D-C5AA-DF24-A2E3-9D11DA5158FE}"/>
              </a:ext>
            </a:extLst>
          </p:cNvPr>
          <p:cNvSpPr txBox="1"/>
          <p:nvPr/>
        </p:nvSpPr>
        <p:spPr>
          <a:xfrm>
            <a:off x="484266" y="4076018"/>
            <a:ext cx="5636516"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Deep learning models (ANNs, </a:t>
            </a:r>
            <a:r>
              <a:rPr lang="en-US" dirty="0">
                <a:solidFill>
                  <a:srgbClr val="E57D2A"/>
                </a:solidFill>
              </a:rPr>
              <a:t>RNN/LSTMs, Transformers</a:t>
            </a:r>
            <a:r>
              <a:rPr lang="en-US" dirty="0"/>
              <a:t>)</a:t>
            </a:r>
          </a:p>
        </p:txBody>
      </p:sp>
      <p:sp>
        <p:nvSpPr>
          <p:cNvPr id="8" name="TextBox 7">
            <a:extLst>
              <a:ext uri="{FF2B5EF4-FFF2-40B4-BE49-F238E27FC236}">
                <a16:creationId xmlns:a16="http://schemas.microsoft.com/office/drawing/2014/main" id="{EBEBCE66-E865-BD92-0F13-9D0300A93E79}"/>
              </a:ext>
            </a:extLst>
          </p:cNvPr>
          <p:cNvSpPr txBox="1"/>
          <p:nvPr/>
        </p:nvSpPr>
        <p:spPr>
          <a:xfrm>
            <a:off x="478270" y="3475846"/>
            <a:ext cx="5397055" cy="646331"/>
          </a:xfrm>
          <a:prstGeom prst="rect">
            <a:avLst/>
          </a:prstGeom>
          <a:noFill/>
        </p:spPr>
        <p:txBody>
          <a:bodyPr wrap="square" rtlCol="0">
            <a:spAutoFit/>
          </a:bodyPr>
          <a:lstStyle/>
          <a:p>
            <a:pPr marL="285750" indent="-285750">
              <a:buFont typeface="Arial" panose="020B0604020202020204" pitchFamily="34" charset="0"/>
              <a:buChar char="•"/>
            </a:pPr>
            <a:r>
              <a:rPr lang="en-US" dirty="0"/>
              <a:t>Statistical models (Persistence, SVMs, ARIMA, f-ARIMA, Kalman filtering, interpolation)</a:t>
            </a:r>
          </a:p>
        </p:txBody>
      </p:sp>
      <p:sp>
        <p:nvSpPr>
          <p:cNvPr id="10" name="TextBox 9">
            <a:extLst>
              <a:ext uri="{FF2B5EF4-FFF2-40B4-BE49-F238E27FC236}">
                <a16:creationId xmlns:a16="http://schemas.microsoft.com/office/drawing/2014/main" id="{0ED6DB28-9CA8-42D2-09E2-0406825FDEAB}"/>
              </a:ext>
            </a:extLst>
          </p:cNvPr>
          <p:cNvSpPr txBox="1"/>
          <p:nvPr/>
        </p:nvSpPr>
        <p:spPr>
          <a:xfrm>
            <a:off x="484266" y="2541882"/>
            <a:ext cx="5009485" cy="646331"/>
          </a:xfrm>
          <a:prstGeom prst="rect">
            <a:avLst/>
          </a:prstGeom>
          <a:noFill/>
        </p:spPr>
        <p:txBody>
          <a:bodyPr wrap="square" rtlCol="0">
            <a:spAutoFit/>
          </a:bodyPr>
          <a:lstStyle/>
          <a:p>
            <a:pPr marL="285750" indent="-285750">
              <a:buFont typeface="Arial" panose="020B0604020202020204" pitchFamily="34" charset="0"/>
              <a:buChar char="•"/>
            </a:pPr>
            <a:r>
              <a:rPr lang="en-US" dirty="0"/>
              <a:t>Physical models (Numerical Weather Prediction)</a:t>
            </a:r>
          </a:p>
        </p:txBody>
      </p:sp>
      <p:pic>
        <p:nvPicPr>
          <p:cNvPr id="13" name="Picture 12" descr="A graph showing different types of data&#10;&#10;Description automatically generated">
            <a:extLst>
              <a:ext uri="{FF2B5EF4-FFF2-40B4-BE49-F238E27FC236}">
                <a16:creationId xmlns:a16="http://schemas.microsoft.com/office/drawing/2014/main" id="{FFDC57E0-60C7-1D5C-7982-EB3B10A676D9}"/>
              </a:ext>
            </a:extLst>
          </p:cNvPr>
          <p:cNvPicPr>
            <a:picLocks noChangeAspect="1"/>
          </p:cNvPicPr>
          <p:nvPr/>
        </p:nvPicPr>
        <p:blipFill rotWithShape="1">
          <a:blip r:embed="rId3">
            <a:extLst>
              <a:ext uri="{28A0092B-C50C-407E-A947-70E740481C1C}">
                <a14:useLocalDpi xmlns:a14="http://schemas.microsoft.com/office/drawing/2010/main" val="0"/>
              </a:ext>
            </a:extLst>
          </a:blip>
          <a:srcRect l="4044" t="9597" r="6887"/>
          <a:stretch/>
        </p:blipFill>
        <p:spPr>
          <a:xfrm>
            <a:off x="6738818" y="1679815"/>
            <a:ext cx="5300781" cy="4035185"/>
          </a:xfrm>
          <a:prstGeom prst="rect">
            <a:avLst/>
          </a:prstGeom>
        </p:spPr>
      </p:pic>
      <p:sp>
        <p:nvSpPr>
          <p:cNvPr id="16" name="TextBox 15">
            <a:extLst>
              <a:ext uri="{FF2B5EF4-FFF2-40B4-BE49-F238E27FC236}">
                <a16:creationId xmlns:a16="http://schemas.microsoft.com/office/drawing/2014/main" id="{BD77FD5C-2BCC-EAB5-FA82-A0EF1C5D320A}"/>
              </a:ext>
            </a:extLst>
          </p:cNvPr>
          <p:cNvSpPr txBox="1"/>
          <p:nvPr/>
        </p:nvSpPr>
        <p:spPr>
          <a:xfrm>
            <a:off x="-26096" y="5745844"/>
            <a:ext cx="12246278"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Grigsby, Jake, et al. "Long-range transformers for dynamic spatiotemporal forecasting."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arXiv:2109.12218</a:t>
            </a:r>
            <a:r>
              <a:rPr lang="en-US" sz="1200" b="0" i="0" u="none" strike="noStrike" dirty="0">
                <a:solidFill>
                  <a:srgbClr val="222222"/>
                </a:solidFill>
                <a:effectLst/>
                <a:highlight>
                  <a:srgbClr val="FFFFFF"/>
                </a:highlight>
                <a:latin typeface="Arial" panose="020B0604020202020204" pitchFamily="34" charset="0"/>
              </a:rPr>
              <a:t>(2021).</a:t>
            </a:r>
            <a:endParaRPr lang="en-US" sz="1200" dirty="0"/>
          </a:p>
        </p:txBody>
      </p:sp>
      <p:sp>
        <p:nvSpPr>
          <p:cNvPr id="2" name="Slide Number Placeholder 1">
            <a:extLst>
              <a:ext uri="{FF2B5EF4-FFF2-40B4-BE49-F238E27FC236}">
                <a16:creationId xmlns:a16="http://schemas.microsoft.com/office/drawing/2014/main" id="{F981174C-1517-919A-BA13-28E7F0D550C2}"/>
              </a:ext>
            </a:extLst>
          </p:cNvPr>
          <p:cNvSpPr>
            <a:spLocks noGrp="1"/>
          </p:cNvSpPr>
          <p:nvPr>
            <p:ph type="sldNum" sz="quarter" idx="12"/>
          </p:nvPr>
        </p:nvSpPr>
        <p:spPr/>
        <p:txBody>
          <a:bodyPr/>
          <a:lstStyle/>
          <a:p>
            <a:fld id="{9E3EFB43-BEAF-4970-A06C-24B01B76FA99}" type="slidenum">
              <a:rPr lang="en-US" smtClean="0"/>
              <a:pPr/>
              <a:t>106</a:t>
            </a:fld>
            <a:endParaRPr lang="en-US"/>
          </a:p>
        </p:txBody>
      </p:sp>
      <p:sp>
        <p:nvSpPr>
          <p:cNvPr id="3" name="TextBox 2">
            <a:extLst>
              <a:ext uri="{FF2B5EF4-FFF2-40B4-BE49-F238E27FC236}">
                <a16:creationId xmlns:a16="http://schemas.microsoft.com/office/drawing/2014/main" id="{E68AD6F2-21CC-EA02-ED6B-3212E76B8E6A}"/>
              </a:ext>
            </a:extLst>
          </p:cNvPr>
          <p:cNvSpPr txBox="1"/>
          <p:nvPr/>
        </p:nvSpPr>
        <p:spPr>
          <a:xfrm>
            <a:off x="228600" y="1462470"/>
            <a:ext cx="9601200"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Time-Series Forecasting Problem #1:</a:t>
            </a:r>
          </a:p>
          <a:p>
            <a:r>
              <a:rPr lang="en-US" sz="2000" b="1" dirty="0">
                <a:solidFill>
                  <a:srgbClr val="CFB87C"/>
                </a:solidFill>
                <a:latin typeface="Arial" charset="0"/>
                <a:ea typeface="Arial" charset="0"/>
                <a:cs typeface="Arial" charset="0"/>
              </a:rPr>
              <a:t>by the time yaw setpoints have been updated by the LUT …</a:t>
            </a:r>
          </a:p>
          <a:p>
            <a:r>
              <a:rPr lang="en-US" sz="2000" b="1" dirty="0">
                <a:solidFill>
                  <a:srgbClr val="CFB87C"/>
                </a:solidFill>
                <a:latin typeface="Arial" charset="0"/>
                <a:ea typeface="Arial" charset="0"/>
                <a:cs typeface="Arial" charset="0"/>
              </a:rPr>
              <a:t>the wind direction has already changed</a:t>
            </a:r>
            <a:endParaRPr lang="en-US" sz="2000" b="1" dirty="0">
              <a:solidFill>
                <a:schemeClr val="accent1">
                  <a:lumMod val="10000"/>
                </a:schemeClr>
              </a:solidFill>
              <a:latin typeface="Arial" charset="0"/>
              <a:ea typeface="Arial" charset="0"/>
              <a:cs typeface="Arial" charset="0"/>
            </a:endParaRPr>
          </a:p>
        </p:txBody>
      </p:sp>
    </p:spTree>
    <p:extLst>
      <p:ext uri="{BB962C8B-B14F-4D97-AF65-F5344CB8AC3E}">
        <p14:creationId xmlns:p14="http://schemas.microsoft.com/office/powerpoint/2010/main" val="31638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1" y="228601"/>
            <a:ext cx="4223068" cy="923330"/>
          </a:xfrm>
          <a:prstGeom prst="rect">
            <a:avLst/>
          </a:prstGeom>
          <a:noFill/>
        </p:spPr>
        <p:txBody>
          <a:bodyPr wrap="square" rtlCol="0">
            <a:spAutoFit/>
          </a:bodyPr>
          <a:lstStyle/>
          <a:p>
            <a:r>
              <a:rPr lang="en-US" sz="3000" b="1" dirty="0"/>
              <a:t>Extra Slides</a:t>
            </a:r>
            <a:endParaRPr lang="en-US" sz="3000" b="1" dirty="0">
              <a:latin typeface="Arial" pitchFamily="34" charset="0"/>
              <a:cs typeface="Arial" pitchFamily="34" charset="0"/>
            </a:endParaRPr>
          </a:p>
          <a:p>
            <a:r>
              <a:rPr lang="en-US" sz="2400" dirty="0"/>
              <a:t>Modeling wind farm dynamics</a:t>
            </a:r>
          </a:p>
        </p:txBody>
      </p:sp>
      <p:pic>
        <p:nvPicPr>
          <p:cNvPr id="5" name="Picture 4" descr="A red background with white lines&#10;&#10;Description automatically generated">
            <a:extLst>
              <a:ext uri="{FF2B5EF4-FFF2-40B4-BE49-F238E27FC236}">
                <a16:creationId xmlns:a16="http://schemas.microsoft.com/office/drawing/2014/main" id="{F7A2D751-C95B-83F2-447A-0E960D44DC6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l="18326" r="830" b="13643"/>
          <a:stretch/>
        </p:blipFill>
        <p:spPr>
          <a:xfrm>
            <a:off x="12613844" y="-557459"/>
            <a:ext cx="4148382" cy="2215642"/>
          </a:xfrm>
          <a:prstGeom prst="rect">
            <a:avLst/>
          </a:prstGeom>
        </p:spPr>
      </p:pic>
      <p:sp>
        <p:nvSpPr>
          <p:cNvPr id="8" name="TextBox 7">
            <a:extLst>
              <a:ext uri="{FF2B5EF4-FFF2-40B4-BE49-F238E27FC236}">
                <a16:creationId xmlns:a16="http://schemas.microsoft.com/office/drawing/2014/main" id="{B7A8EFE4-0D67-C9C7-3623-3E93F20B1FBF}"/>
              </a:ext>
            </a:extLst>
          </p:cNvPr>
          <p:cNvSpPr txBox="1"/>
          <p:nvPr/>
        </p:nvSpPr>
        <p:spPr>
          <a:xfrm>
            <a:off x="-11723" y="5742801"/>
            <a:ext cx="12192000" cy="276999"/>
          </a:xfrm>
          <a:prstGeom prst="rect">
            <a:avLst/>
          </a:prstGeom>
          <a:noFill/>
        </p:spPr>
        <p:txBody>
          <a:bodyPr wrap="square" rtlCol="0">
            <a:spAutoFit/>
          </a:bodyPr>
          <a:lstStyle/>
          <a:p>
            <a:r>
              <a:rPr lang="en-US" sz="1200" b="0" i="0" u="none" strike="noStrike" dirty="0">
                <a:solidFill>
                  <a:srgbClr val="222222"/>
                </a:solidFill>
                <a:effectLst/>
                <a:highlight>
                  <a:srgbClr val="FFFFFF"/>
                </a:highlight>
                <a:latin typeface="Arial" panose="020B0604020202020204" pitchFamily="34" charset="0"/>
              </a:rPr>
              <a:t>Becker, Marcus, et al. "The revised </a:t>
            </a:r>
            <a:r>
              <a:rPr lang="en-US" sz="1200" b="0" i="0" u="none" strike="noStrike" dirty="0" err="1">
                <a:solidFill>
                  <a:srgbClr val="222222"/>
                </a:solidFill>
                <a:effectLst/>
                <a:highlight>
                  <a:srgbClr val="FFFFFF"/>
                </a:highlight>
                <a:latin typeface="Arial" panose="020B0604020202020204" pitchFamily="34" charset="0"/>
              </a:rPr>
              <a:t>FLORIDyn</a:t>
            </a:r>
            <a:r>
              <a:rPr lang="en-US" sz="1200" b="0" i="0" u="none" strike="noStrike" dirty="0">
                <a:solidFill>
                  <a:srgbClr val="222222"/>
                </a:solidFill>
                <a:effectLst/>
                <a:highlight>
                  <a:srgbClr val="FFFFFF"/>
                </a:highlight>
                <a:latin typeface="Arial" panose="020B0604020202020204" pitchFamily="34" charset="0"/>
              </a:rPr>
              <a:t> model: implementation of heterogeneous flow and the Gaussian wake." </a:t>
            </a:r>
            <a:r>
              <a:rPr lang="en-US" sz="1200" b="0" i="1" u="none" strike="noStrike" dirty="0">
                <a:solidFill>
                  <a:srgbClr val="222222"/>
                </a:solidFill>
                <a:effectLst/>
                <a:latin typeface="Arial" panose="020B0604020202020204" pitchFamily="34" charset="0"/>
              </a:rPr>
              <a:t>Wind Energy Science</a:t>
            </a:r>
            <a:r>
              <a:rPr lang="en-US" sz="1200" b="0" i="0" u="none" strike="noStrike" dirty="0">
                <a:solidFill>
                  <a:srgbClr val="222222"/>
                </a:solidFill>
                <a:effectLst/>
                <a:highlight>
                  <a:srgbClr val="FFFFFF"/>
                </a:highlight>
                <a:latin typeface="Arial" panose="020B0604020202020204" pitchFamily="34" charset="0"/>
              </a:rPr>
              <a:t> 7.6 (2022).</a:t>
            </a:r>
          </a:p>
        </p:txBody>
      </p:sp>
      <p:grpSp>
        <p:nvGrpSpPr>
          <p:cNvPr id="11" name="Group 10">
            <a:extLst>
              <a:ext uri="{FF2B5EF4-FFF2-40B4-BE49-F238E27FC236}">
                <a16:creationId xmlns:a16="http://schemas.microsoft.com/office/drawing/2014/main" id="{8A8BDA15-BE3D-82D1-FFAF-A4F04A42DF25}"/>
              </a:ext>
            </a:extLst>
          </p:cNvPr>
          <p:cNvGrpSpPr/>
          <p:nvPr/>
        </p:nvGrpSpPr>
        <p:grpSpPr>
          <a:xfrm>
            <a:off x="12480494" y="4036924"/>
            <a:ext cx="3504028" cy="2694139"/>
            <a:chOff x="152400" y="2834494"/>
            <a:chExt cx="3504028" cy="2694139"/>
          </a:xfrm>
        </p:grpSpPr>
        <p:pic>
          <p:nvPicPr>
            <p:cNvPr id="9" name="Picture 8">
              <a:extLst>
                <a:ext uri="{FF2B5EF4-FFF2-40B4-BE49-F238E27FC236}">
                  <a16:creationId xmlns:a16="http://schemas.microsoft.com/office/drawing/2014/main" id="{75BDDAC2-1D20-A491-37FE-527DB80D92F3}"/>
                </a:ext>
              </a:extLst>
            </p:cNvPr>
            <p:cNvPicPr>
              <a:picLocks noChangeAspect="1"/>
            </p:cNvPicPr>
            <p:nvPr/>
          </p:nvPicPr>
          <p:blipFill rotWithShape="1">
            <a:blip r:embed="rId5"/>
            <a:srcRect r="50562"/>
            <a:stretch/>
          </p:blipFill>
          <p:spPr>
            <a:xfrm>
              <a:off x="152400" y="2834494"/>
              <a:ext cx="3352800" cy="2694139"/>
            </a:xfrm>
            <a:prstGeom prst="rect">
              <a:avLst/>
            </a:prstGeom>
          </p:spPr>
        </p:pic>
        <p:sp>
          <p:nvSpPr>
            <p:cNvPr id="10" name="Rectangle 9">
              <a:extLst>
                <a:ext uri="{FF2B5EF4-FFF2-40B4-BE49-F238E27FC236}">
                  <a16:creationId xmlns:a16="http://schemas.microsoft.com/office/drawing/2014/main" id="{6DFD9C52-0BBA-4368-32D1-45A281717418}"/>
                </a:ext>
              </a:extLst>
            </p:cNvPr>
            <p:cNvSpPr/>
            <p:nvPr/>
          </p:nvSpPr>
          <p:spPr>
            <a:xfrm>
              <a:off x="3238500" y="3276600"/>
              <a:ext cx="417928" cy="11950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2BD4E072-BB49-0D86-9556-AE366016AB30}"/>
              </a:ext>
            </a:extLst>
          </p:cNvPr>
          <p:cNvGrpSpPr/>
          <p:nvPr/>
        </p:nvGrpSpPr>
        <p:grpSpPr>
          <a:xfrm>
            <a:off x="6720585" y="2123103"/>
            <a:ext cx="4978442" cy="3668231"/>
            <a:chOff x="8535574" y="2635028"/>
            <a:chExt cx="3656426" cy="2694139"/>
          </a:xfrm>
        </p:grpSpPr>
        <p:pic>
          <p:nvPicPr>
            <p:cNvPr id="7" name="Picture 6">
              <a:extLst>
                <a:ext uri="{FF2B5EF4-FFF2-40B4-BE49-F238E27FC236}">
                  <a16:creationId xmlns:a16="http://schemas.microsoft.com/office/drawing/2014/main" id="{29690639-F14C-DAE4-06B2-E5443C323AFF}"/>
                </a:ext>
              </a:extLst>
            </p:cNvPr>
            <p:cNvPicPr>
              <a:picLocks noChangeAspect="1"/>
            </p:cNvPicPr>
            <p:nvPr/>
          </p:nvPicPr>
          <p:blipFill rotWithShape="1">
            <a:blip r:embed="rId5"/>
            <a:srcRect l="46085"/>
            <a:stretch/>
          </p:blipFill>
          <p:spPr>
            <a:xfrm>
              <a:off x="8535574" y="2635028"/>
              <a:ext cx="3656426" cy="2694139"/>
            </a:xfrm>
            <a:prstGeom prst="rect">
              <a:avLst/>
            </a:prstGeom>
          </p:spPr>
        </p:pic>
        <p:sp>
          <p:nvSpPr>
            <p:cNvPr id="12" name="Rectangle 11">
              <a:extLst>
                <a:ext uri="{FF2B5EF4-FFF2-40B4-BE49-F238E27FC236}">
                  <a16:creationId xmlns:a16="http://schemas.microsoft.com/office/drawing/2014/main" id="{63654E7A-B6EC-474D-58D6-A809E47F59C7}"/>
                </a:ext>
              </a:extLst>
            </p:cNvPr>
            <p:cNvSpPr/>
            <p:nvPr/>
          </p:nvSpPr>
          <p:spPr>
            <a:xfrm>
              <a:off x="8535574" y="4374684"/>
              <a:ext cx="266700" cy="3497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22545C9-E1A9-BA03-DABA-AC482CFFD499}"/>
              </a:ext>
            </a:extLst>
          </p:cNvPr>
          <p:cNvGrpSpPr/>
          <p:nvPr/>
        </p:nvGrpSpPr>
        <p:grpSpPr>
          <a:xfrm>
            <a:off x="12480494" y="441759"/>
            <a:ext cx="2842642" cy="2213039"/>
            <a:chOff x="533987" y="1029486"/>
            <a:chExt cx="4965700" cy="3865871"/>
          </a:xfrm>
        </p:grpSpPr>
        <p:pic>
          <p:nvPicPr>
            <p:cNvPr id="15" name="Picture 14">
              <a:extLst>
                <a:ext uri="{FF2B5EF4-FFF2-40B4-BE49-F238E27FC236}">
                  <a16:creationId xmlns:a16="http://schemas.microsoft.com/office/drawing/2014/main" id="{561073F6-F02C-5EF3-C238-3E3773BA08C9}"/>
                </a:ext>
              </a:extLst>
            </p:cNvPr>
            <p:cNvPicPr>
              <a:picLocks noChangeAspect="1"/>
            </p:cNvPicPr>
            <p:nvPr/>
          </p:nvPicPr>
          <p:blipFill rotWithShape="1">
            <a:blip r:embed="rId6"/>
            <a:srcRect t="8862"/>
            <a:stretch/>
          </p:blipFill>
          <p:spPr>
            <a:xfrm>
              <a:off x="533987" y="1029486"/>
              <a:ext cx="4965700" cy="3865871"/>
            </a:xfrm>
            <a:prstGeom prst="rect">
              <a:avLst/>
            </a:prstGeom>
          </p:spPr>
        </p:pic>
        <p:sp>
          <p:nvSpPr>
            <p:cNvPr id="16" name="Rectangle 15">
              <a:extLst>
                <a:ext uri="{FF2B5EF4-FFF2-40B4-BE49-F238E27FC236}">
                  <a16:creationId xmlns:a16="http://schemas.microsoft.com/office/drawing/2014/main" id="{19886820-9BB4-77D9-0E27-B02952B3F416}"/>
                </a:ext>
              </a:extLst>
            </p:cNvPr>
            <p:cNvSpPr/>
            <p:nvPr/>
          </p:nvSpPr>
          <p:spPr>
            <a:xfrm>
              <a:off x="1371600" y="1029486"/>
              <a:ext cx="2514600" cy="189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3830DE68-CB76-8519-A59A-455BAF90C3CC}"/>
              </a:ext>
            </a:extLst>
          </p:cNvPr>
          <p:cNvSpPr txBox="1"/>
          <p:nvPr/>
        </p:nvSpPr>
        <p:spPr>
          <a:xfrm>
            <a:off x="484266" y="2470132"/>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CFD (SOWFA)</a:t>
            </a:r>
          </a:p>
        </p:txBody>
      </p:sp>
      <p:sp>
        <p:nvSpPr>
          <p:cNvPr id="19" name="TextBox 18">
            <a:extLst>
              <a:ext uri="{FF2B5EF4-FFF2-40B4-BE49-F238E27FC236}">
                <a16:creationId xmlns:a16="http://schemas.microsoft.com/office/drawing/2014/main" id="{5D7EF9C5-E5F4-032A-787A-DCB67F67591E}"/>
              </a:ext>
            </a:extLst>
          </p:cNvPr>
          <p:cNvSpPr txBox="1"/>
          <p:nvPr/>
        </p:nvSpPr>
        <p:spPr>
          <a:xfrm>
            <a:off x="490262" y="3564501"/>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Neural-network reconstruction (PINNs)</a:t>
            </a:r>
          </a:p>
        </p:txBody>
      </p:sp>
      <p:sp>
        <p:nvSpPr>
          <p:cNvPr id="20" name="TextBox 19">
            <a:extLst>
              <a:ext uri="{FF2B5EF4-FFF2-40B4-BE49-F238E27FC236}">
                <a16:creationId xmlns:a16="http://schemas.microsoft.com/office/drawing/2014/main" id="{7D4AF1B9-4519-BA4E-AC12-E608E0E71314}"/>
              </a:ext>
            </a:extLst>
          </p:cNvPr>
          <p:cNvSpPr txBox="1"/>
          <p:nvPr/>
        </p:nvSpPr>
        <p:spPr>
          <a:xfrm>
            <a:off x="490262" y="3201798"/>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Dynamic analytical models (</a:t>
            </a:r>
            <a:r>
              <a:rPr lang="en-US" dirty="0" err="1"/>
              <a:t>FLORIDyn</a:t>
            </a:r>
            <a:r>
              <a:rPr lang="en-US" dirty="0"/>
              <a:t>)</a:t>
            </a:r>
          </a:p>
        </p:txBody>
      </p:sp>
      <p:sp>
        <p:nvSpPr>
          <p:cNvPr id="21" name="TextBox 20">
            <a:extLst>
              <a:ext uri="{FF2B5EF4-FFF2-40B4-BE49-F238E27FC236}">
                <a16:creationId xmlns:a16="http://schemas.microsoft.com/office/drawing/2014/main" id="{E1C4BDC7-56B4-2544-29C9-7EBA1D8A3A1E}"/>
              </a:ext>
            </a:extLst>
          </p:cNvPr>
          <p:cNvSpPr txBox="1"/>
          <p:nvPr/>
        </p:nvSpPr>
        <p:spPr>
          <a:xfrm>
            <a:off x="484266" y="2837707"/>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Steady-state analytical models (FLORIS)</a:t>
            </a:r>
          </a:p>
        </p:txBody>
      </p:sp>
      <p:sp>
        <p:nvSpPr>
          <p:cNvPr id="23" name="TextBox 22">
            <a:extLst>
              <a:ext uri="{FF2B5EF4-FFF2-40B4-BE49-F238E27FC236}">
                <a16:creationId xmlns:a16="http://schemas.microsoft.com/office/drawing/2014/main" id="{C8EAEB8C-163F-C2CA-D1DA-2AE7EFDD8E24}"/>
              </a:ext>
            </a:extLst>
          </p:cNvPr>
          <p:cNvSpPr txBox="1"/>
          <p:nvPr/>
        </p:nvSpPr>
        <p:spPr>
          <a:xfrm>
            <a:off x="492973" y="3943317"/>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E57D2A"/>
                </a:solidFill>
              </a:rPr>
              <a:t>Gaussian process regression (GPR)</a:t>
            </a:r>
          </a:p>
        </p:txBody>
      </p:sp>
      <p:sp>
        <p:nvSpPr>
          <p:cNvPr id="2" name="Slide Number Placeholder 1">
            <a:extLst>
              <a:ext uri="{FF2B5EF4-FFF2-40B4-BE49-F238E27FC236}">
                <a16:creationId xmlns:a16="http://schemas.microsoft.com/office/drawing/2014/main" id="{EF7B986A-4515-CD59-F0FF-C46B7644C3D5}"/>
              </a:ext>
            </a:extLst>
          </p:cNvPr>
          <p:cNvSpPr>
            <a:spLocks noGrp="1"/>
          </p:cNvSpPr>
          <p:nvPr>
            <p:ph type="sldNum" sz="quarter" idx="12"/>
          </p:nvPr>
        </p:nvSpPr>
        <p:spPr/>
        <p:txBody>
          <a:bodyPr/>
          <a:lstStyle/>
          <a:p>
            <a:fld id="{9E3EFB43-BEAF-4970-A06C-24B01B76FA99}" type="slidenum">
              <a:rPr lang="en-US" smtClean="0"/>
              <a:pPr/>
              <a:t>107</a:t>
            </a:fld>
            <a:endParaRPr lang="en-US"/>
          </a:p>
        </p:txBody>
      </p:sp>
      <p:sp>
        <p:nvSpPr>
          <p:cNvPr id="4" name="TextBox 3">
            <a:extLst>
              <a:ext uri="{FF2B5EF4-FFF2-40B4-BE49-F238E27FC236}">
                <a16:creationId xmlns:a16="http://schemas.microsoft.com/office/drawing/2014/main" id="{B34EBB76-41C9-EDB8-9745-384CC2DA8F43}"/>
              </a:ext>
            </a:extLst>
          </p:cNvPr>
          <p:cNvSpPr txBox="1"/>
          <p:nvPr/>
        </p:nvSpPr>
        <p:spPr>
          <a:xfrm>
            <a:off x="228600" y="1117937"/>
            <a:ext cx="9788093"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Dynamical System Modeling Problem #2:</a:t>
            </a:r>
          </a:p>
          <a:p>
            <a:r>
              <a:rPr lang="en-US" sz="2000" b="1" dirty="0">
                <a:solidFill>
                  <a:srgbClr val="CFB87C"/>
                </a:solidFill>
                <a:latin typeface="Arial" charset="0"/>
                <a:ea typeface="Arial" charset="0"/>
                <a:cs typeface="Arial" charset="0"/>
              </a:rPr>
              <a:t>to find the yaw setpoints that will maximize farm power/minimize fatigue etc. …</a:t>
            </a:r>
          </a:p>
          <a:p>
            <a:r>
              <a:rPr lang="en-US" sz="2000" b="1" dirty="0">
                <a:solidFill>
                  <a:srgbClr val="CFB87C"/>
                </a:solidFill>
                <a:latin typeface="Arial" charset="0"/>
                <a:ea typeface="Arial" charset="0"/>
                <a:cs typeface="Arial" charset="0"/>
              </a:rPr>
              <a:t>we need to know how upstream yaw setpoints impact downstream turbines</a:t>
            </a:r>
            <a:endParaRPr lang="en-US" sz="2000" b="1" dirty="0">
              <a:solidFill>
                <a:schemeClr val="accent1">
                  <a:lumMod val="10000"/>
                </a:schemeClr>
              </a:solidFill>
              <a:latin typeface="Arial" charset="0"/>
              <a:ea typeface="Arial" charset="0"/>
              <a:cs typeface="Arial" charset="0"/>
            </a:endParaRPr>
          </a:p>
        </p:txBody>
      </p:sp>
      <p:sp>
        <p:nvSpPr>
          <p:cNvPr id="22" name="TextBox 21">
            <a:extLst>
              <a:ext uri="{FF2B5EF4-FFF2-40B4-BE49-F238E27FC236}">
                <a16:creationId xmlns:a16="http://schemas.microsoft.com/office/drawing/2014/main" id="{7D26103C-9A20-554B-112D-9B4D085534CA}"/>
              </a:ext>
            </a:extLst>
          </p:cNvPr>
          <p:cNvSpPr txBox="1"/>
          <p:nvPr/>
        </p:nvSpPr>
        <p:spPr>
          <a:xfrm>
            <a:off x="12478348" y="3443485"/>
            <a:ext cx="12192000" cy="646331"/>
          </a:xfrm>
          <a:prstGeom prst="rect">
            <a:avLst/>
          </a:prstGeom>
          <a:noFill/>
        </p:spPr>
        <p:txBody>
          <a:bodyPr wrap="square" rtlCol="0">
            <a:spAutoFit/>
          </a:bodyPr>
          <a:lstStyle/>
          <a:p>
            <a:r>
              <a:rPr lang="en-US" sz="1200" b="0" i="0" u="none" strike="noStrike" dirty="0">
                <a:effectLst/>
                <a:latin typeface="Arial" panose="020B0604020202020204" pitchFamily="34" charset="0"/>
              </a:rPr>
              <a:t>Henry, Aoife, et al. "Online Learning of Effective Turbine Wind Speed in Wind Farms." </a:t>
            </a:r>
            <a:r>
              <a:rPr lang="en-US" sz="1200" b="0" i="1" u="none" strike="noStrike" dirty="0">
                <a:effectLst/>
                <a:latin typeface="Arial" panose="020B0604020202020204" pitchFamily="34" charset="0"/>
              </a:rPr>
              <a:t>2023 62nd IEEE Conference on Decision and Control (CDC)</a:t>
            </a:r>
            <a:r>
              <a:rPr lang="en-US" sz="1200" b="0" i="0" u="none" strike="noStrike" dirty="0">
                <a:effectLst/>
                <a:latin typeface="Arial" panose="020B0604020202020204" pitchFamily="34" charset="0"/>
              </a:rPr>
              <a:t>. IEEE, 2023.</a:t>
            </a:r>
          </a:p>
          <a:p>
            <a:r>
              <a:rPr lang="en-US" sz="1200" b="0" i="0" u="none" strike="noStrike" dirty="0">
                <a:solidFill>
                  <a:srgbClr val="222222"/>
                </a:solidFill>
                <a:effectLst/>
                <a:highlight>
                  <a:srgbClr val="FFFFFF"/>
                </a:highlight>
                <a:latin typeface="Arial" panose="020B0604020202020204" pitchFamily="34" charset="0"/>
              </a:rPr>
              <a:t>Becker, Marcus, et al. "The revised </a:t>
            </a:r>
            <a:r>
              <a:rPr lang="en-US" sz="1200" b="0" i="0" u="none" strike="noStrike" dirty="0" err="1">
                <a:solidFill>
                  <a:srgbClr val="222222"/>
                </a:solidFill>
                <a:effectLst/>
                <a:highlight>
                  <a:srgbClr val="FFFFFF"/>
                </a:highlight>
                <a:latin typeface="Arial" panose="020B0604020202020204" pitchFamily="34" charset="0"/>
              </a:rPr>
              <a:t>FLORIDyn</a:t>
            </a:r>
            <a:r>
              <a:rPr lang="en-US" sz="1200" b="0" i="0" u="none" strike="noStrike" dirty="0">
                <a:solidFill>
                  <a:srgbClr val="222222"/>
                </a:solidFill>
                <a:effectLst/>
                <a:highlight>
                  <a:srgbClr val="FFFFFF"/>
                </a:highlight>
                <a:latin typeface="Arial" panose="020B0604020202020204" pitchFamily="34" charset="0"/>
              </a:rPr>
              <a:t> model: implementation of heterogeneous flow and the Gaussian wake." </a:t>
            </a:r>
            <a:r>
              <a:rPr lang="en-US" sz="1200" b="0" i="1" u="none" strike="noStrike" dirty="0">
                <a:solidFill>
                  <a:srgbClr val="222222"/>
                </a:solidFill>
                <a:effectLst/>
                <a:latin typeface="Arial" panose="020B0604020202020204" pitchFamily="34" charset="0"/>
              </a:rPr>
              <a:t>Wind Energy Science</a:t>
            </a:r>
            <a:r>
              <a:rPr lang="en-US" sz="1200" b="0" i="0" u="none" strike="noStrike" dirty="0">
                <a:solidFill>
                  <a:srgbClr val="222222"/>
                </a:solidFill>
                <a:effectLst/>
                <a:highlight>
                  <a:srgbClr val="FFFFFF"/>
                </a:highlight>
                <a:latin typeface="Arial" panose="020B0604020202020204" pitchFamily="34" charset="0"/>
              </a:rPr>
              <a:t> 7.6 (2022).</a:t>
            </a:r>
          </a:p>
          <a:p>
            <a:r>
              <a:rPr lang="en-US" sz="1200" dirty="0"/>
              <a:t>Wang, Longyan, et al. "Dynamic wake field reconstruction of wind turbine through Physics-Informed Neural Network and Sparse LiDAR data." Energy 291 (2024): 130401.</a:t>
            </a:r>
          </a:p>
        </p:txBody>
      </p:sp>
    </p:spTree>
    <p:extLst>
      <p:ext uri="{BB962C8B-B14F-4D97-AF65-F5344CB8AC3E}">
        <p14:creationId xmlns:p14="http://schemas.microsoft.com/office/powerpoint/2010/main" val="44377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2DB6C-C912-29FD-1408-086DBC63C8A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213FFB-FFC8-DEA6-18E2-55B4CFF9CBB6}"/>
              </a:ext>
            </a:extLst>
          </p:cNvPr>
          <p:cNvSpPr/>
          <p:nvPr/>
        </p:nvSpPr>
        <p:spPr>
          <a:xfrm>
            <a:off x="-228600" y="5917134"/>
            <a:ext cx="124206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E09968E-55B1-FB53-A3DD-928E63CA0B6C}"/>
              </a:ext>
            </a:extLst>
          </p:cNvPr>
          <p:cNvSpPr>
            <a:spLocks noGrp="1"/>
          </p:cNvSpPr>
          <p:nvPr>
            <p:ph type="sldNum" sz="quarter" idx="12"/>
          </p:nvPr>
        </p:nvSpPr>
        <p:spPr/>
        <p:txBody>
          <a:bodyPr/>
          <a:lstStyle/>
          <a:p>
            <a:fld id="{9E3EFB43-BEAF-4970-A06C-24B01B76FA99}" type="slidenum">
              <a:rPr lang="en-US" smtClean="0"/>
              <a:pPr/>
              <a:t>11</a:t>
            </a:fld>
            <a:endParaRPr lang="en-US"/>
          </a:p>
        </p:txBody>
      </p:sp>
      <p:sp>
        <p:nvSpPr>
          <p:cNvPr id="5" name="TextBox 4">
            <a:extLst>
              <a:ext uri="{FF2B5EF4-FFF2-40B4-BE49-F238E27FC236}">
                <a16:creationId xmlns:a16="http://schemas.microsoft.com/office/drawing/2014/main" id="{BC4902A4-8AC2-2E6E-0EF3-C68C87347A7F}"/>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8" name="TextBox 7">
            <a:extLst>
              <a:ext uri="{FF2B5EF4-FFF2-40B4-BE49-F238E27FC236}">
                <a16:creationId xmlns:a16="http://schemas.microsoft.com/office/drawing/2014/main" id="{F102FA6A-D0FB-67EB-7E3A-6709435949A4}"/>
              </a:ext>
            </a:extLst>
          </p:cNvPr>
          <p:cNvSpPr txBox="1"/>
          <p:nvPr/>
        </p:nvSpPr>
        <p:spPr>
          <a:xfrm>
            <a:off x="152399" y="681335"/>
            <a:ext cx="11201401" cy="461665"/>
          </a:xfrm>
          <a:prstGeom prst="rect">
            <a:avLst/>
          </a:prstGeom>
          <a:noFill/>
        </p:spPr>
        <p:txBody>
          <a:bodyPr wrap="square" rtlCol="0">
            <a:spAutoFit/>
          </a:bodyPr>
          <a:lstStyle/>
          <a:p>
            <a:r>
              <a:rPr lang="en-US" sz="2400" dirty="0">
                <a:ea typeface="Arial" charset="0"/>
                <a:cs typeface="Arial" charset="0"/>
              </a:rPr>
              <a:t>… and then there are all the unknowns.</a:t>
            </a:r>
          </a:p>
        </p:txBody>
      </p:sp>
      <p:sp>
        <p:nvSpPr>
          <p:cNvPr id="26" name="Content Placeholder 5">
            <a:extLst>
              <a:ext uri="{FF2B5EF4-FFF2-40B4-BE49-F238E27FC236}">
                <a16:creationId xmlns:a16="http://schemas.microsoft.com/office/drawing/2014/main" id="{45100AD1-604F-8B80-2601-A035B275F0C5}"/>
              </a:ext>
            </a:extLst>
          </p:cNvPr>
          <p:cNvSpPr txBox="1">
            <a:spLocks/>
          </p:cNvSpPr>
          <p:nvPr/>
        </p:nvSpPr>
        <p:spPr>
          <a:xfrm>
            <a:off x="12420599" y="3708807"/>
            <a:ext cx="3614895" cy="6069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electricity demand</a:t>
            </a:r>
            <a:endParaRPr lang="en-US" sz="2800" b="1" dirty="0">
              <a:solidFill>
                <a:schemeClr val="tx1">
                  <a:lumMod val="85000"/>
                  <a:lumOff val="15000"/>
                </a:schemeClr>
              </a:solidFill>
              <a:cs typeface="Arial" panose="020B0604020202020204" pitchFamily="34" charset="0"/>
            </a:endParaRPr>
          </a:p>
        </p:txBody>
      </p:sp>
      <p:grpSp>
        <p:nvGrpSpPr>
          <p:cNvPr id="3" name="Group 2">
            <a:extLst>
              <a:ext uri="{FF2B5EF4-FFF2-40B4-BE49-F238E27FC236}">
                <a16:creationId xmlns:a16="http://schemas.microsoft.com/office/drawing/2014/main" id="{409E2A5C-C11C-2196-15BF-B811F9DBE1DF}"/>
              </a:ext>
            </a:extLst>
          </p:cNvPr>
          <p:cNvGrpSpPr/>
          <p:nvPr/>
        </p:nvGrpSpPr>
        <p:grpSpPr>
          <a:xfrm>
            <a:off x="12954000" y="1025215"/>
            <a:ext cx="9824831" cy="5804054"/>
            <a:chOff x="1229219" y="1053946"/>
            <a:chExt cx="9824831" cy="5804054"/>
          </a:xfrm>
        </p:grpSpPr>
        <p:grpSp>
          <p:nvGrpSpPr>
            <p:cNvPr id="16" name="Group 15">
              <a:extLst>
                <a:ext uri="{FF2B5EF4-FFF2-40B4-BE49-F238E27FC236}">
                  <a16:creationId xmlns:a16="http://schemas.microsoft.com/office/drawing/2014/main" id="{07B5B8BE-C310-18AB-D6C8-7BD8BE595EE6}"/>
                </a:ext>
              </a:extLst>
            </p:cNvPr>
            <p:cNvGrpSpPr/>
            <p:nvPr/>
          </p:nvGrpSpPr>
          <p:grpSpPr>
            <a:xfrm>
              <a:off x="1229219" y="1053946"/>
              <a:ext cx="9733561" cy="5804054"/>
              <a:chOff x="1229219" y="636167"/>
              <a:chExt cx="9733561" cy="5804054"/>
            </a:xfrm>
          </p:grpSpPr>
          <p:pic>
            <p:nvPicPr>
              <p:cNvPr id="18" name="Picture 2">
                <a:extLst>
                  <a:ext uri="{FF2B5EF4-FFF2-40B4-BE49-F238E27FC236}">
                    <a16:creationId xmlns:a16="http://schemas.microsoft.com/office/drawing/2014/main" id="{2BF88355-839E-07C4-958A-596E8DD6C7AD}"/>
                  </a:ext>
                </a:extLst>
              </p:cNvPr>
              <p:cNvPicPr>
                <a:picLocks noChangeAspect="1" noChangeArrowheads="1"/>
              </p:cNvPicPr>
              <p:nvPr/>
            </p:nvPicPr>
            <p:blipFill>
              <a:blip r:embed="rId3">
                <a:alphaModFix amt="71000"/>
              </a:blip>
              <a:srcRect/>
              <a:stretch/>
            </p:blipFill>
            <p:spPr bwMode="auto">
              <a:xfrm>
                <a:off x="1229219" y="1584328"/>
                <a:ext cx="9733561" cy="4855893"/>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5">
                <a:extLst>
                  <a:ext uri="{FF2B5EF4-FFF2-40B4-BE49-F238E27FC236}">
                    <a16:creationId xmlns:a16="http://schemas.microsoft.com/office/drawing/2014/main" id="{7CDFA0EE-4B1F-4AB1-E4E5-54A20400927D}"/>
                  </a:ext>
                </a:extLst>
              </p:cNvPr>
              <p:cNvSpPr txBox="1">
                <a:spLocks/>
              </p:cNvSpPr>
              <p:nvPr/>
            </p:nvSpPr>
            <p:spPr>
              <a:xfrm>
                <a:off x="1371600" y="636167"/>
                <a:ext cx="3124201" cy="11243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Incoming wind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speed/direction?</a:t>
                </a:r>
                <a:endParaRPr lang="en-US" sz="2800" b="1" dirty="0">
                  <a:solidFill>
                    <a:schemeClr val="tx1">
                      <a:lumMod val="85000"/>
                      <a:lumOff val="15000"/>
                    </a:schemeClr>
                  </a:solidFill>
                  <a:cs typeface="Arial" panose="020B0604020202020204" pitchFamily="34" charset="0"/>
                </a:endParaRPr>
              </a:p>
            </p:txBody>
          </p:sp>
        </p:grpSp>
        <p:sp>
          <p:nvSpPr>
            <p:cNvPr id="27" name="Content Placeholder 5">
              <a:extLst>
                <a:ext uri="{FF2B5EF4-FFF2-40B4-BE49-F238E27FC236}">
                  <a16:creationId xmlns:a16="http://schemas.microsoft.com/office/drawing/2014/main" id="{9A010A59-B441-200E-FD4D-BF77C3BAB4C6}"/>
                </a:ext>
              </a:extLst>
            </p:cNvPr>
            <p:cNvSpPr txBox="1">
              <a:spLocks/>
            </p:cNvSpPr>
            <p:nvPr/>
          </p:nvSpPr>
          <p:spPr>
            <a:xfrm>
              <a:off x="6400800" y="1066800"/>
              <a:ext cx="4653250" cy="11243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Influence of wake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on downstream turbines? </a:t>
              </a:r>
              <a:endParaRPr lang="en-US" sz="2800" b="1" dirty="0">
                <a:solidFill>
                  <a:schemeClr val="tx1">
                    <a:lumMod val="85000"/>
                    <a:lumOff val="15000"/>
                  </a:schemeClr>
                </a:solidFill>
                <a:cs typeface="Arial" panose="020B0604020202020204" pitchFamily="34" charset="0"/>
              </a:endParaRPr>
            </a:p>
          </p:txBody>
        </p:sp>
      </p:grpSp>
      <p:grpSp>
        <p:nvGrpSpPr>
          <p:cNvPr id="6" name="Group 5">
            <a:extLst>
              <a:ext uri="{FF2B5EF4-FFF2-40B4-BE49-F238E27FC236}">
                <a16:creationId xmlns:a16="http://schemas.microsoft.com/office/drawing/2014/main" id="{24551E3D-A015-6DEE-9542-68043B22C6B3}"/>
              </a:ext>
            </a:extLst>
          </p:cNvPr>
          <p:cNvGrpSpPr/>
          <p:nvPr/>
        </p:nvGrpSpPr>
        <p:grpSpPr>
          <a:xfrm>
            <a:off x="1530250" y="1192117"/>
            <a:ext cx="9803513" cy="5742083"/>
            <a:chOff x="3852195" y="1998891"/>
            <a:chExt cx="8366929" cy="4900651"/>
          </a:xfrm>
        </p:grpSpPr>
        <p:grpSp>
          <p:nvGrpSpPr>
            <p:cNvPr id="7" name="Group 6">
              <a:extLst>
                <a:ext uri="{FF2B5EF4-FFF2-40B4-BE49-F238E27FC236}">
                  <a16:creationId xmlns:a16="http://schemas.microsoft.com/office/drawing/2014/main" id="{DD7BF68C-35A9-5583-8AC7-E6852AA49DC0}"/>
                </a:ext>
              </a:extLst>
            </p:cNvPr>
            <p:cNvGrpSpPr/>
            <p:nvPr/>
          </p:nvGrpSpPr>
          <p:grpSpPr>
            <a:xfrm>
              <a:off x="3887232" y="1998891"/>
              <a:ext cx="8331892" cy="4900651"/>
              <a:chOff x="2658012" y="1245578"/>
              <a:chExt cx="8331892" cy="4900651"/>
            </a:xfrm>
          </p:grpSpPr>
          <p:pic>
            <p:nvPicPr>
              <p:cNvPr id="10" name="Picture 2">
                <a:extLst>
                  <a:ext uri="{FF2B5EF4-FFF2-40B4-BE49-F238E27FC236}">
                    <a16:creationId xmlns:a16="http://schemas.microsoft.com/office/drawing/2014/main" id="{EA2249A1-1178-9AD8-FD96-6084E58F76A4}"/>
                  </a:ext>
                </a:extLst>
              </p:cNvPr>
              <p:cNvPicPr>
                <a:picLocks noChangeAspect="1" noChangeArrowheads="1"/>
              </p:cNvPicPr>
              <p:nvPr/>
            </p:nvPicPr>
            <p:blipFill>
              <a:blip r:embed="rId3">
                <a:alphaModFix amt="71000"/>
              </a:blip>
              <a:srcRect/>
              <a:stretch/>
            </p:blipFill>
            <p:spPr bwMode="auto">
              <a:xfrm>
                <a:off x="2658012" y="2050225"/>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147A747D-5283-C2E8-FFF8-AFF5A5248FF5}"/>
                  </a:ext>
                </a:extLst>
              </p:cNvPr>
              <p:cNvGrpSpPr/>
              <p:nvPr/>
            </p:nvGrpSpPr>
            <p:grpSpPr>
              <a:xfrm>
                <a:off x="2662799" y="1245578"/>
                <a:ext cx="8327105" cy="1194673"/>
                <a:chOff x="2820829" y="1427513"/>
                <a:chExt cx="8327105" cy="1194673"/>
              </a:xfrm>
            </p:grpSpPr>
            <p:sp>
              <p:nvSpPr>
                <p:cNvPr id="12" name="Content Placeholder 5">
                  <a:extLst>
                    <a:ext uri="{FF2B5EF4-FFF2-40B4-BE49-F238E27FC236}">
                      <a16:creationId xmlns:a16="http://schemas.microsoft.com/office/drawing/2014/main" id="{C8D3C017-1B05-D47E-EF5B-6D3D8F673138}"/>
                    </a:ext>
                  </a:extLst>
                </p:cNvPr>
                <p:cNvSpPr txBox="1">
                  <a:spLocks/>
                </p:cNvSpPr>
                <p:nvPr/>
              </p:nvSpPr>
              <p:spPr>
                <a:xfrm>
                  <a:off x="2820829" y="1427513"/>
                  <a:ext cx="3935934"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Incoming wind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speed/direction?</a:t>
                  </a:r>
                  <a:endParaRPr lang="en-US" sz="2800" b="1" dirty="0">
                    <a:solidFill>
                      <a:schemeClr val="tx1">
                        <a:lumMod val="85000"/>
                        <a:lumOff val="15000"/>
                      </a:schemeClr>
                    </a:solidFill>
                    <a:cs typeface="Arial" panose="020B0604020202020204" pitchFamily="34" charset="0"/>
                  </a:endParaRPr>
                </a:p>
              </p:txBody>
            </p:sp>
            <p:sp>
              <p:nvSpPr>
                <p:cNvPr id="13" name="Content Placeholder 5">
                  <a:extLst>
                    <a:ext uri="{FF2B5EF4-FFF2-40B4-BE49-F238E27FC236}">
                      <a16:creationId xmlns:a16="http://schemas.microsoft.com/office/drawing/2014/main" id="{BE239CEA-26A5-E88F-A214-DE51038FA493}"/>
                    </a:ext>
                  </a:extLst>
                </p:cNvPr>
                <p:cNvSpPr txBox="1">
                  <a:spLocks/>
                </p:cNvSpPr>
                <p:nvPr/>
              </p:nvSpPr>
              <p:spPr>
                <a:xfrm>
                  <a:off x="7212000" y="1464396"/>
                  <a:ext cx="3935934"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Influence of wake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on downstream turbines? </a:t>
                  </a:r>
                  <a:endParaRPr lang="en-US" sz="2800" b="1" dirty="0">
                    <a:solidFill>
                      <a:schemeClr val="tx1">
                        <a:lumMod val="85000"/>
                        <a:lumOff val="15000"/>
                      </a:schemeClr>
                    </a:solidFill>
                    <a:cs typeface="Arial" panose="020B0604020202020204" pitchFamily="34" charset="0"/>
                  </a:endParaRPr>
                </a:p>
              </p:txBody>
            </p:sp>
          </p:grpSp>
        </p:grpSp>
        <p:sp>
          <p:nvSpPr>
            <p:cNvPr id="9" name="Content Placeholder 5">
              <a:extLst>
                <a:ext uri="{FF2B5EF4-FFF2-40B4-BE49-F238E27FC236}">
                  <a16:creationId xmlns:a16="http://schemas.microsoft.com/office/drawing/2014/main" id="{F170075B-E3D2-DC8F-DA8F-308FF8C0245E}"/>
                </a:ext>
              </a:extLst>
            </p:cNvPr>
            <p:cNvSpPr txBox="1">
              <a:spLocks/>
            </p:cNvSpPr>
            <p:nvPr/>
          </p:nvSpPr>
          <p:spPr>
            <a:xfrm>
              <a:off x="3852195" y="2845457"/>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Tree>
    <p:extLst>
      <p:ext uri="{BB962C8B-B14F-4D97-AF65-F5344CB8AC3E}">
        <p14:creationId xmlns:p14="http://schemas.microsoft.com/office/powerpoint/2010/main" val="194779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34163-99DB-5009-01DA-028C982B710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215B8AA-9DFA-1E7E-6D4D-C54E56BA3963}"/>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108F75E-663B-BF8E-42D2-4B341BBCBD43}"/>
              </a:ext>
            </a:extLst>
          </p:cNvPr>
          <p:cNvSpPr>
            <a:spLocks noGrp="1"/>
          </p:cNvSpPr>
          <p:nvPr>
            <p:ph type="sldNum" sz="quarter" idx="12"/>
          </p:nvPr>
        </p:nvSpPr>
        <p:spPr/>
        <p:txBody>
          <a:bodyPr/>
          <a:lstStyle/>
          <a:p>
            <a:fld id="{9E3EFB43-BEAF-4970-A06C-24B01B76FA99}" type="slidenum">
              <a:rPr lang="en-US" smtClean="0"/>
              <a:pPr/>
              <a:t>12</a:t>
            </a:fld>
            <a:endParaRPr lang="en-US"/>
          </a:p>
        </p:txBody>
      </p:sp>
      <p:sp>
        <p:nvSpPr>
          <p:cNvPr id="6" name="Rectangle 5">
            <a:extLst>
              <a:ext uri="{FF2B5EF4-FFF2-40B4-BE49-F238E27FC236}">
                <a16:creationId xmlns:a16="http://schemas.microsoft.com/office/drawing/2014/main" id="{9E233BA2-2D6C-10A1-965F-B2C7005DDBEE}"/>
              </a:ext>
            </a:extLst>
          </p:cNvPr>
          <p:cNvSpPr/>
          <p:nvPr/>
        </p:nvSpPr>
        <p:spPr>
          <a:xfrm>
            <a:off x="0" y="1"/>
            <a:ext cx="12192000" cy="1118424"/>
          </a:xfrm>
          <a:prstGeom prst="rect">
            <a:avLst/>
          </a:prstGeom>
          <a:solidFill>
            <a:schemeClr val="accent1">
              <a:lumMod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054DE8D-F68D-F8F3-A3E1-A5CD12AF896D}"/>
              </a:ext>
            </a:extLst>
          </p:cNvPr>
          <p:cNvSpPr txBox="1"/>
          <p:nvPr/>
        </p:nvSpPr>
        <p:spPr>
          <a:xfrm>
            <a:off x="442180" y="189101"/>
            <a:ext cx="11559320" cy="507831"/>
          </a:xfrm>
          <a:prstGeom prst="rect">
            <a:avLst/>
          </a:prstGeom>
          <a:noFill/>
        </p:spPr>
        <p:txBody>
          <a:bodyPr wrap="square" rtlCol="0">
            <a:spAutoFit/>
          </a:bodyPr>
          <a:lstStyle/>
          <a:p>
            <a:r>
              <a:rPr lang="en-US" sz="2700" b="1" dirty="0">
                <a:solidFill>
                  <a:srgbClr val="CFB87C"/>
                </a:solidFill>
                <a:ea typeface="Arial" charset="0"/>
                <a:cs typeface="Arial" charset="0"/>
              </a:rPr>
              <a:t>The “Dream” Wind Farm Controller</a:t>
            </a:r>
          </a:p>
        </p:txBody>
      </p:sp>
      <p:sp>
        <p:nvSpPr>
          <p:cNvPr id="9" name="TextBox 8">
            <a:extLst>
              <a:ext uri="{FF2B5EF4-FFF2-40B4-BE49-F238E27FC236}">
                <a16:creationId xmlns:a16="http://schemas.microsoft.com/office/drawing/2014/main" id="{77DA6E1F-4D2A-8890-E857-F65E72144264}"/>
              </a:ext>
            </a:extLst>
          </p:cNvPr>
          <p:cNvSpPr txBox="1"/>
          <p:nvPr/>
        </p:nvSpPr>
        <p:spPr>
          <a:xfrm>
            <a:off x="442180" y="1288910"/>
            <a:ext cx="11234005" cy="2940933"/>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Centralized or distributed controller than can</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read wind speed/direction/power measurements</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write control setpoints (generator torque, blade pitch, yaw offset, floating platform location) for each turbine</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to achieve the complex, time-varying, and composite objectives mentioned earlier…</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within the actuator constraints.</a:t>
            </a:r>
          </a:p>
        </p:txBody>
      </p:sp>
      <p:sp>
        <p:nvSpPr>
          <p:cNvPr id="15" name="TextBox 14">
            <a:extLst>
              <a:ext uri="{FF2B5EF4-FFF2-40B4-BE49-F238E27FC236}">
                <a16:creationId xmlns:a16="http://schemas.microsoft.com/office/drawing/2014/main" id="{CD148EBD-1A4F-2087-BDC8-C243AAB725B4}"/>
              </a:ext>
            </a:extLst>
          </p:cNvPr>
          <p:cNvSpPr txBox="1"/>
          <p:nvPr/>
        </p:nvSpPr>
        <p:spPr>
          <a:xfrm>
            <a:off x="1719732" y="4953000"/>
            <a:ext cx="2717985" cy="1384995"/>
          </a:xfrm>
          <a:prstGeom prst="rect">
            <a:avLst/>
          </a:prstGeom>
          <a:noFill/>
        </p:spPr>
        <p:txBody>
          <a:bodyPr wrap="square">
            <a:spAutoFit/>
          </a:bodyPr>
          <a:lstStyle/>
          <a:p>
            <a:r>
              <a:rPr lang="en-US" sz="2800" b="1" dirty="0">
                <a:solidFill>
                  <a:srgbClr val="CFB87C"/>
                </a:solidFill>
                <a:cs typeface="Arial" charset="0"/>
              </a:rPr>
              <a:t>Model Predictive Control !</a:t>
            </a:r>
            <a:endParaRPr lang="en-US" sz="2800" dirty="0"/>
          </a:p>
        </p:txBody>
      </p:sp>
      <p:sp>
        <p:nvSpPr>
          <p:cNvPr id="17" name="TextBox 16">
            <a:extLst>
              <a:ext uri="{FF2B5EF4-FFF2-40B4-BE49-F238E27FC236}">
                <a16:creationId xmlns:a16="http://schemas.microsoft.com/office/drawing/2014/main" id="{A4EA8C87-8FD4-5248-E9FA-2620C096DED0}"/>
              </a:ext>
            </a:extLst>
          </p:cNvPr>
          <p:cNvSpPr txBox="1"/>
          <p:nvPr/>
        </p:nvSpPr>
        <p:spPr>
          <a:xfrm>
            <a:off x="4876800" y="4953000"/>
            <a:ext cx="4368018" cy="1384995"/>
          </a:xfrm>
          <a:prstGeom prst="rect">
            <a:avLst/>
          </a:prstGeom>
          <a:noFill/>
        </p:spPr>
        <p:txBody>
          <a:bodyPr wrap="square">
            <a:spAutoFit/>
          </a:bodyPr>
          <a:lstStyle/>
          <a:p>
            <a:r>
              <a:rPr lang="en-US" sz="2800" b="1" dirty="0">
                <a:solidFill>
                  <a:srgbClr val="CFB87C"/>
                </a:solidFill>
                <a:cs typeface="Arial" charset="0"/>
              </a:rPr>
              <a:t>Yaw constraints ?</a:t>
            </a:r>
          </a:p>
          <a:p>
            <a:r>
              <a:rPr lang="en-US" sz="2800" b="1" dirty="0">
                <a:solidFill>
                  <a:srgbClr val="CFB87C"/>
                </a:solidFill>
                <a:cs typeface="Arial" charset="0"/>
              </a:rPr>
              <a:t>System modeling ?</a:t>
            </a:r>
          </a:p>
          <a:p>
            <a:r>
              <a:rPr lang="en-US" sz="2800" b="1" dirty="0">
                <a:solidFill>
                  <a:srgbClr val="CFB87C"/>
                </a:solidFill>
                <a:cs typeface="Arial" charset="0"/>
              </a:rPr>
              <a:t>Wind uncertainty ? </a:t>
            </a:r>
            <a:endParaRPr lang="en-US" sz="2800" dirty="0"/>
          </a:p>
        </p:txBody>
      </p:sp>
      <p:pic>
        <p:nvPicPr>
          <p:cNvPr id="5" name="Graphic 4" descr="Lights On with solid fill">
            <a:extLst>
              <a:ext uri="{FF2B5EF4-FFF2-40B4-BE49-F238E27FC236}">
                <a16:creationId xmlns:a16="http://schemas.microsoft.com/office/drawing/2014/main" id="{F839E225-3C1F-6ED5-2872-CDDE309070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132" y="4930105"/>
            <a:ext cx="914400" cy="914400"/>
          </a:xfrm>
          <a:prstGeom prst="rect">
            <a:avLst/>
          </a:prstGeom>
        </p:spPr>
      </p:pic>
      <p:pic>
        <p:nvPicPr>
          <p:cNvPr id="16" name="Graphic 15" descr="Thought bubble with solid fill">
            <a:extLst>
              <a:ext uri="{FF2B5EF4-FFF2-40B4-BE49-F238E27FC236}">
                <a16:creationId xmlns:a16="http://schemas.microsoft.com/office/drawing/2014/main" id="{3E74A73D-191F-3C0B-C61B-2C57568778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6200" y="4953000"/>
            <a:ext cx="914400" cy="914400"/>
          </a:xfrm>
          <a:prstGeom prst="rect">
            <a:avLst/>
          </a:prstGeom>
        </p:spPr>
      </p:pic>
      <p:grpSp>
        <p:nvGrpSpPr>
          <p:cNvPr id="4" name="Group 3">
            <a:extLst>
              <a:ext uri="{FF2B5EF4-FFF2-40B4-BE49-F238E27FC236}">
                <a16:creationId xmlns:a16="http://schemas.microsoft.com/office/drawing/2014/main" id="{CF5A4327-FA6A-4585-C31E-93659AE342F7}"/>
              </a:ext>
            </a:extLst>
          </p:cNvPr>
          <p:cNvGrpSpPr/>
          <p:nvPr/>
        </p:nvGrpSpPr>
        <p:grpSpPr>
          <a:xfrm>
            <a:off x="8450294" y="3808343"/>
            <a:ext cx="2467213" cy="3157923"/>
            <a:chOff x="6622638" y="1871383"/>
            <a:chExt cx="2467213" cy="3157923"/>
          </a:xfrm>
        </p:grpSpPr>
        <p:grpSp>
          <p:nvGrpSpPr>
            <p:cNvPr id="8" name="Group 7">
              <a:extLst>
                <a:ext uri="{FF2B5EF4-FFF2-40B4-BE49-F238E27FC236}">
                  <a16:creationId xmlns:a16="http://schemas.microsoft.com/office/drawing/2014/main" id="{1692265E-061F-6730-D88B-5D0B8518314C}"/>
                </a:ext>
              </a:extLst>
            </p:cNvPr>
            <p:cNvGrpSpPr/>
            <p:nvPr/>
          </p:nvGrpSpPr>
          <p:grpSpPr>
            <a:xfrm>
              <a:off x="6969163" y="1871383"/>
              <a:ext cx="1844053" cy="2384597"/>
              <a:chOff x="312190" y="3208995"/>
              <a:chExt cx="1844053" cy="2384597"/>
            </a:xfrm>
          </p:grpSpPr>
          <p:pic>
            <p:nvPicPr>
              <p:cNvPr id="14" name="Graphic 13" descr="Wind Turbines with solid fill">
                <a:extLst>
                  <a:ext uri="{FF2B5EF4-FFF2-40B4-BE49-F238E27FC236}">
                    <a16:creationId xmlns:a16="http://schemas.microsoft.com/office/drawing/2014/main" id="{7A85E2E9-032B-A8D8-3237-07D00B47230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34269"/>
              <a:stretch/>
            </p:blipFill>
            <p:spPr>
              <a:xfrm>
                <a:off x="312190" y="3208995"/>
                <a:ext cx="1567419" cy="2384597"/>
              </a:xfrm>
              <a:prstGeom prst="rect">
                <a:avLst/>
              </a:prstGeom>
            </p:spPr>
          </p:pic>
          <p:sp>
            <p:nvSpPr>
              <p:cNvPr id="18" name="Rectangle 17">
                <a:extLst>
                  <a:ext uri="{FF2B5EF4-FFF2-40B4-BE49-F238E27FC236}">
                    <a16:creationId xmlns:a16="http://schemas.microsoft.com/office/drawing/2014/main" id="{407F1BD3-A321-4F5B-F062-17C20D892910}"/>
                  </a:ext>
                </a:extLst>
              </p:cNvPr>
              <p:cNvSpPr/>
              <p:nvPr/>
            </p:nvSpPr>
            <p:spPr>
              <a:xfrm>
                <a:off x="1506612" y="3443855"/>
                <a:ext cx="649631" cy="520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 name="Content Placeholder 5">
                  <a:extLst>
                    <a:ext uri="{FF2B5EF4-FFF2-40B4-BE49-F238E27FC236}">
                      <a16:creationId xmlns:a16="http://schemas.microsoft.com/office/drawing/2014/main" id="{11439634-7E77-8C75-5DBB-C35B68262B0C}"/>
                    </a:ext>
                  </a:extLst>
                </p:cNvPr>
                <p:cNvSpPr txBox="1">
                  <a:spLocks/>
                </p:cNvSpPr>
                <p:nvPr/>
              </p:nvSpPr>
              <p:spPr>
                <a:xfrm>
                  <a:off x="6622638" y="3735843"/>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6" name="Content Placeholder 5">
                  <a:extLst>
                    <a:ext uri="{FF2B5EF4-FFF2-40B4-BE49-F238E27FC236}">
                      <a16:creationId xmlns:a16="http://schemas.microsoft.com/office/drawing/2014/main" id="{73C98CFC-909F-694D-0080-D137690859F4}"/>
                    </a:ext>
                  </a:extLst>
                </p:cNvPr>
                <p:cNvSpPr txBox="1">
                  <a:spLocks noRot="1" noChangeAspect="1" noMove="1" noResize="1" noEditPoints="1" noAdjustHandles="1" noChangeArrowheads="1" noChangeShapeType="1" noTextEdit="1"/>
                </p:cNvSpPr>
                <p:nvPr/>
              </p:nvSpPr>
              <p:spPr>
                <a:xfrm>
                  <a:off x="6622638" y="3735843"/>
                  <a:ext cx="753656" cy="520137"/>
                </a:xfrm>
                <a:prstGeom prst="rect">
                  <a:avLst/>
                </a:prstGeom>
                <a:blipFill>
                  <a:blip r:embed="rId9"/>
                  <a:stretch>
                    <a:fillRect/>
                  </a:stretch>
                </a:blipFill>
              </p:spPr>
              <p:txBody>
                <a:bodyPr/>
                <a:lstStyle/>
                <a:p>
                  <a:r>
                    <a:rPr lang="en-US">
                      <a:noFill/>
                    </a:rPr>
                    <a:t> </a:t>
                  </a:r>
                </a:p>
              </p:txBody>
            </p:sp>
          </mc:Fallback>
        </mc:AlternateContent>
        <p:sp>
          <p:nvSpPr>
            <p:cNvPr id="11" name="Curved Up Arrow 10">
              <a:extLst>
                <a:ext uri="{FF2B5EF4-FFF2-40B4-BE49-F238E27FC236}">
                  <a16:creationId xmlns:a16="http://schemas.microsoft.com/office/drawing/2014/main" id="{B3431D78-FCD0-8A5F-F2D6-1CAB5F787ED4}"/>
                </a:ext>
              </a:extLst>
            </p:cNvPr>
            <p:cNvSpPr/>
            <p:nvPr/>
          </p:nvSpPr>
          <p:spPr>
            <a:xfrm>
              <a:off x="6942537" y="4224793"/>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2" name="Content Placeholder 5">
                  <a:extLst>
                    <a:ext uri="{FF2B5EF4-FFF2-40B4-BE49-F238E27FC236}">
                      <a16:creationId xmlns:a16="http://schemas.microsoft.com/office/drawing/2014/main" id="{EEFC6DB8-D7C6-AA35-69D3-CB87CEDF5D82}"/>
                    </a:ext>
                  </a:extLst>
                </p:cNvPr>
                <p:cNvSpPr txBox="1">
                  <a:spLocks/>
                </p:cNvSpPr>
                <p:nvPr/>
              </p:nvSpPr>
              <p:spPr>
                <a:xfrm>
                  <a:off x="8290694" y="3735843"/>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9" name="Content Placeholder 5">
                  <a:extLst>
                    <a:ext uri="{FF2B5EF4-FFF2-40B4-BE49-F238E27FC236}">
                      <a16:creationId xmlns:a16="http://schemas.microsoft.com/office/drawing/2014/main" id="{C70C28B3-134A-14DB-0E07-852BEFB0BD9D}"/>
                    </a:ext>
                  </a:extLst>
                </p:cNvPr>
                <p:cNvSpPr txBox="1">
                  <a:spLocks noRot="1" noChangeAspect="1" noMove="1" noResize="1" noEditPoints="1" noAdjustHandles="1" noChangeArrowheads="1" noChangeShapeType="1" noTextEdit="1"/>
                </p:cNvSpPr>
                <p:nvPr/>
              </p:nvSpPr>
              <p:spPr>
                <a:xfrm>
                  <a:off x="8290694" y="3735843"/>
                  <a:ext cx="799157" cy="52013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5">
                  <a:extLst>
                    <a:ext uri="{FF2B5EF4-FFF2-40B4-BE49-F238E27FC236}">
                      <a16:creationId xmlns:a16="http://schemas.microsoft.com/office/drawing/2014/main" id="{4084C950-4A29-F9B7-3626-F363252DA486}"/>
                    </a:ext>
                  </a:extLst>
                </p:cNvPr>
                <p:cNvSpPr txBox="1">
                  <a:spLocks/>
                </p:cNvSpPr>
                <p:nvPr/>
              </p:nvSpPr>
              <p:spPr>
                <a:xfrm>
                  <a:off x="7208588" y="4150530"/>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10" name="Content Placeholder 5">
                  <a:extLst>
                    <a:ext uri="{FF2B5EF4-FFF2-40B4-BE49-F238E27FC236}">
                      <a16:creationId xmlns:a16="http://schemas.microsoft.com/office/drawing/2014/main" id="{EC7C4944-28E7-9664-8336-45A20412EDE3}"/>
                    </a:ext>
                  </a:extLst>
                </p:cNvPr>
                <p:cNvSpPr txBox="1">
                  <a:spLocks noRot="1" noChangeAspect="1" noMove="1" noResize="1" noEditPoints="1" noAdjustHandles="1" noChangeArrowheads="1" noChangeShapeType="1" noTextEdit="1"/>
                </p:cNvSpPr>
                <p:nvPr/>
              </p:nvSpPr>
              <p:spPr>
                <a:xfrm>
                  <a:off x="7208588" y="4150530"/>
                  <a:ext cx="1404801" cy="878776"/>
                </a:xfrm>
                <a:prstGeom prst="rect">
                  <a:avLst/>
                </a:prstGeom>
                <a:blipFill>
                  <a:blip r:embed="rId11"/>
                  <a:stretch>
                    <a:fillRect t="-4286"/>
                  </a:stretch>
                </a:blipFill>
              </p:spPr>
              <p:txBody>
                <a:bodyPr/>
                <a:lstStyle/>
                <a:p>
                  <a:r>
                    <a:rPr lang="en-US">
                      <a:noFill/>
                    </a:rPr>
                    <a:t> </a:t>
                  </a:r>
                </a:p>
              </p:txBody>
            </p:sp>
          </mc:Fallback>
        </mc:AlternateContent>
      </p:grpSp>
    </p:spTree>
    <p:extLst>
      <p:ext uri="{BB962C8B-B14F-4D97-AF65-F5344CB8AC3E}">
        <p14:creationId xmlns:p14="http://schemas.microsoft.com/office/powerpoint/2010/main" val="384347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7A791C43-4DF6-4D52-C084-28894D54AF4C}"/>
              </a:ext>
            </a:extLst>
          </p:cNvPr>
          <p:cNvPicPr>
            <a:picLocks noChangeAspect="1"/>
          </p:cNvPicPr>
          <p:nvPr/>
        </p:nvPicPr>
        <p:blipFill>
          <a:blip r:embed="rId3"/>
          <a:stretch>
            <a:fillRect/>
          </a:stretch>
        </p:blipFill>
        <p:spPr>
          <a:xfrm>
            <a:off x="6915919" y="3191256"/>
            <a:ext cx="3980681" cy="636909"/>
          </a:xfrm>
          <a:prstGeom prst="rect">
            <a:avLst/>
          </a:prstGeom>
        </p:spPr>
      </p:pic>
      <p:sp>
        <p:nvSpPr>
          <p:cNvPr id="3" name="TextBox 2">
            <a:extLst>
              <a:ext uri="{FF2B5EF4-FFF2-40B4-BE49-F238E27FC236}">
                <a16:creationId xmlns:a16="http://schemas.microsoft.com/office/drawing/2014/main" id="{BFB4FB08-24A5-E558-6233-EF40409E0F18}"/>
              </a:ext>
            </a:extLst>
          </p:cNvPr>
          <p:cNvSpPr txBox="1"/>
          <p:nvPr/>
        </p:nvSpPr>
        <p:spPr>
          <a:xfrm>
            <a:off x="5321455" y="3862801"/>
            <a:ext cx="6011261" cy="369332"/>
          </a:xfrm>
          <a:prstGeom prst="rect">
            <a:avLst/>
          </a:prstGeom>
          <a:noFill/>
        </p:spPr>
        <p:txBody>
          <a:bodyPr wrap="none" rtlCol="0">
            <a:spAutoFit/>
          </a:bodyPr>
          <a:lstStyle/>
          <a:p>
            <a:r>
              <a:rPr lang="en-US" dirty="0"/>
              <a:t>IEEE Transactions on Control Systems Technology, 2025</a:t>
            </a:r>
          </a:p>
        </p:txBody>
      </p:sp>
      <p:sp>
        <p:nvSpPr>
          <p:cNvPr id="4" name="Slide Number Placeholder 3">
            <a:extLst>
              <a:ext uri="{FF2B5EF4-FFF2-40B4-BE49-F238E27FC236}">
                <a16:creationId xmlns:a16="http://schemas.microsoft.com/office/drawing/2014/main" id="{E0BBC682-72FC-8AD6-61E3-801BFCD90C58}"/>
              </a:ext>
            </a:extLst>
          </p:cNvPr>
          <p:cNvSpPr>
            <a:spLocks noGrp="1"/>
          </p:cNvSpPr>
          <p:nvPr>
            <p:ph type="sldNum" sz="quarter" idx="12"/>
          </p:nvPr>
        </p:nvSpPr>
        <p:spPr/>
        <p:txBody>
          <a:bodyPr/>
          <a:lstStyle/>
          <a:p>
            <a:fld id="{9E3EFB43-BEAF-4970-A06C-24B01B76FA99}" type="slidenum">
              <a:rPr lang="en-US" smtClean="0"/>
              <a:pPr/>
              <a:t>13</a:t>
            </a:fld>
            <a:endParaRPr lang="en-US"/>
          </a:p>
        </p:txBody>
      </p:sp>
      <p:grpSp>
        <p:nvGrpSpPr>
          <p:cNvPr id="7" name="Group 6">
            <a:extLst>
              <a:ext uri="{FF2B5EF4-FFF2-40B4-BE49-F238E27FC236}">
                <a16:creationId xmlns:a16="http://schemas.microsoft.com/office/drawing/2014/main" id="{730DE6B9-87F5-81D4-2D6F-214E8F9FD020}"/>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7E48D3C7-C8AB-F138-0442-724C17E3449E}"/>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9" name="Group 8">
              <a:extLst>
                <a:ext uri="{FF2B5EF4-FFF2-40B4-BE49-F238E27FC236}">
                  <a16:creationId xmlns:a16="http://schemas.microsoft.com/office/drawing/2014/main" id="{B9D29CCA-85F1-344D-E22B-94BC826088DB}"/>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A998F1E4-9691-9A35-315D-E18B91C2FEE4}"/>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63014CA5-0D53-DD5B-28C2-0B1AA84F523B}"/>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967927B-C3B7-8C42-E51A-EF730446A3E0}"/>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A7F8CBF0-2DF1-15F2-0A58-6D5F20A05887}"/>
                    </a:ext>
                  </a:extLst>
                </p:cNvPr>
                <p:cNvSpPr txBox="1"/>
                <p:nvPr/>
              </p:nvSpPr>
              <p:spPr>
                <a:xfrm>
                  <a:off x="1720266" y="3697069"/>
                  <a:ext cx="2247900" cy="814703"/>
                </a:xfrm>
                <a:prstGeom prst="rect">
                  <a:avLst/>
                </a:prstGeom>
                <a:noFill/>
              </p:spPr>
              <p:txBody>
                <a:bodyPr wrap="square" rtlCol="0">
                  <a:spAutoFit/>
                </a:bodyPr>
                <a:lstStyle/>
                <a:p>
                  <a:r>
                    <a:rPr lang="en-US" dirty="0"/>
                    <a:t>ML-augmented control</a:t>
                  </a:r>
                </a:p>
              </p:txBody>
            </p:sp>
          </p:grpSp>
          <p:pic>
            <p:nvPicPr>
              <p:cNvPr id="11" name="Graphic 10" descr="Packing Box Open outline">
                <a:extLst>
                  <a:ext uri="{FF2B5EF4-FFF2-40B4-BE49-F238E27FC236}">
                    <a16:creationId xmlns:a16="http://schemas.microsoft.com/office/drawing/2014/main" id="{ECC035DC-A368-1478-8743-0FB9F57BC7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EF68CB69-D248-6353-5300-9A5B867AC1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95D0AC2E-F4D1-E492-51D9-A24D9532AF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7016" y="1724369"/>
                <a:ext cx="914400" cy="914400"/>
              </a:xfrm>
              <a:prstGeom prst="rect">
                <a:avLst/>
              </a:prstGeom>
            </p:spPr>
          </p:pic>
        </p:grpSp>
      </p:grpSp>
      <p:pic>
        <p:nvPicPr>
          <p:cNvPr id="19" name="Picture 18">
            <a:extLst>
              <a:ext uri="{FF2B5EF4-FFF2-40B4-BE49-F238E27FC236}">
                <a16:creationId xmlns:a16="http://schemas.microsoft.com/office/drawing/2014/main" id="{0B5ECE7F-E35B-A425-703E-FF482E2E7F42}"/>
              </a:ext>
            </a:extLst>
          </p:cNvPr>
          <p:cNvPicPr>
            <a:picLocks noChangeAspect="1"/>
          </p:cNvPicPr>
          <p:nvPr/>
        </p:nvPicPr>
        <p:blipFill>
          <a:blip r:embed="rId10"/>
          <a:stretch>
            <a:fillRect/>
          </a:stretch>
        </p:blipFill>
        <p:spPr>
          <a:xfrm>
            <a:off x="1228113" y="923330"/>
            <a:ext cx="3727018" cy="5080139"/>
          </a:xfrm>
          <a:prstGeom prst="rect">
            <a:avLst/>
          </a:prstGeom>
        </p:spPr>
      </p:pic>
    </p:spTree>
    <p:extLst>
      <p:ext uri="{BB962C8B-B14F-4D97-AF65-F5344CB8AC3E}">
        <p14:creationId xmlns:p14="http://schemas.microsoft.com/office/powerpoint/2010/main" val="4071183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8D6C8A-26E2-AB1E-75E1-8432A46572F4}"/>
              </a:ext>
            </a:extLst>
          </p:cNvPr>
          <p:cNvPicPr>
            <a:picLocks noChangeAspect="1"/>
          </p:cNvPicPr>
          <p:nvPr/>
        </p:nvPicPr>
        <p:blipFill rotWithShape="1">
          <a:blip r:embed="rId3"/>
          <a:srcRect l="3406" t="8362" r="19240" b="19320"/>
          <a:stretch/>
        </p:blipFill>
        <p:spPr>
          <a:xfrm>
            <a:off x="40847" y="1828800"/>
            <a:ext cx="6923232" cy="2895600"/>
          </a:xfrm>
          <a:prstGeom prst="rect">
            <a:avLst/>
          </a:prstGeom>
        </p:spPr>
      </p:pic>
      <p:pic>
        <p:nvPicPr>
          <p:cNvPr id="4" name="Picture 3">
            <a:extLst>
              <a:ext uri="{FF2B5EF4-FFF2-40B4-BE49-F238E27FC236}">
                <a16:creationId xmlns:a16="http://schemas.microsoft.com/office/drawing/2014/main" id="{6B480C04-5812-BCB8-EE33-237B6952CFE1}"/>
              </a:ext>
            </a:extLst>
          </p:cNvPr>
          <p:cNvPicPr>
            <a:picLocks noChangeAspect="1"/>
          </p:cNvPicPr>
          <p:nvPr/>
        </p:nvPicPr>
        <p:blipFill>
          <a:blip r:embed="rId4"/>
          <a:stretch>
            <a:fillRect/>
          </a:stretch>
        </p:blipFill>
        <p:spPr>
          <a:xfrm>
            <a:off x="6964079" y="2029170"/>
            <a:ext cx="5223746" cy="2695230"/>
          </a:xfrm>
          <a:prstGeom prst="rect">
            <a:avLst/>
          </a:prstGeom>
        </p:spPr>
      </p:pic>
      <p:sp>
        <p:nvSpPr>
          <p:cNvPr id="5" name="Slide Number Placeholder 4">
            <a:extLst>
              <a:ext uri="{FF2B5EF4-FFF2-40B4-BE49-F238E27FC236}">
                <a16:creationId xmlns:a16="http://schemas.microsoft.com/office/drawing/2014/main" id="{208A9EE9-F8FC-F9A9-1A23-C0C88ECC332D}"/>
              </a:ext>
            </a:extLst>
          </p:cNvPr>
          <p:cNvSpPr>
            <a:spLocks noGrp="1"/>
          </p:cNvSpPr>
          <p:nvPr>
            <p:ph type="sldNum" sz="quarter" idx="12"/>
          </p:nvPr>
        </p:nvSpPr>
        <p:spPr/>
        <p:txBody>
          <a:bodyPr/>
          <a:lstStyle/>
          <a:p>
            <a:fld id="{9E3EFB43-BEAF-4970-A06C-24B01B76FA99}" type="slidenum">
              <a:rPr lang="en-US" smtClean="0"/>
              <a:pPr/>
              <a:t>14</a:t>
            </a:fld>
            <a:endParaRPr lang="en-US"/>
          </a:p>
        </p:txBody>
      </p:sp>
      <p:sp>
        <p:nvSpPr>
          <p:cNvPr id="6" name="Rectangle 5">
            <a:extLst>
              <a:ext uri="{FF2B5EF4-FFF2-40B4-BE49-F238E27FC236}">
                <a16:creationId xmlns:a16="http://schemas.microsoft.com/office/drawing/2014/main" id="{495A0DCB-4B1D-560E-DB80-D4044D9D483E}"/>
              </a:ext>
            </a:extLst>
          </p:cNvPr>
          <p:cNvSpPr/>
          <p:nvPr/>
        </p:nvSpPr>
        <p:spPr>
          <a:xfrm>
            <a:off x="0" y="41071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DE16AD-C9C4-7350-E8B5-7FEC9B5AC3F1}"/>
              </a:ext>
            </a:extLst>
          </p:cNvPr>
          <p:cNvSpPr/>
          <p:nvPr/>
        </p:nvSpPr>
        <p:spPr>
          <a:xfrm>
            <a:off x="7673547" y="2029170"/>
            <a:ext cx="1480127" cy="518125"/>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4707DDB-40DD-1359-A2D7-64EEA940A350}"/>
              </a:ext>
            </a:extLst>
          </p:cNvPr>
          <p:cNvSpPr/>
          <p:nvPr/>
        </p:nvSpPr>
        <p:spPr>
          <a:xfrm>
            <a:off x="3337560" y="41071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8DF42E4-F626-BED7-231C-55A9AAECF91F}"/>
              </a:ext>
            </a:extLst>
          </p:cNvPr>
          <p:cNvSpPr/>
          <p:nvPr/>
        </p:nvSpPr>
        <p:spPr>
          <a:xfrm>
            <a:off x="5806440" y="40690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B364F8A-8DD6-6647-6CBB-0C5204D517EB}"/>
              </a:ext>
            </a:extLst>
          </p:cNvPr>
          <p:cNvSpPr/>
          <p:nvPr/>
        </p:nvSpPr>
        <p:spPr>
          <a:xfrm>
            <a:off x="332508" y="1752600"/>
            <a:ext cx="2105891" cy="12954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B175958-FA2B-B653-9110-B70A74588ED3}"/>
              </a:ext>
            </a:extLst>
          </p:cNvPr>
          <p:cNvSpPr/>
          <p:nvPr/>
        </p:nvSpPr>
        <p:spPr>
          <a:xfrm>
            <a:off x="7673547" y="2713375"/>
            <a:ext cx="2660281" cy="639425"/>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F861D7-1D0A-AFB8-BA45-E46DA6556441}"/>
              </a:ext>
            </a:extLst>
          </p:cNvPr>
          <p:cNvSpPr/>
          <p:nvPr/>
        </p:nvSpPr>
        <p:spPr>
          <a:xfrm>
            <a:off x="332508" y="3006090"/>
            <a:ext cx="2105890" cy="57531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D1B1A42-57BB-5166-3EE3-B00D7FA8CB10}"/>
              </a:ext>
            </a:extLst>
          </p:cNvPr>
          <p:cNvSpPr/>
          <p:nvPr/>
        </p:nvSpPr>
        <p:spPr>
          <a:xfrm>
            <a:off x="7673547" y="3352800"/>
            <a:ext cx="1892300" cy="304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8A18721-CE41-48AB-F242-6EDF5DE28A87}"/>
              </a:ext>
            </a:extLst>
          </p:cNvPr>
          <p:cNvSpPr/>
          <p:nvPr/>
        </p:nvSpPr>
        <p:spPr>
          <a:xfrm>
            <a:off x="7673547" y="4411048"/>
            <a:ext cx="702287" cy="304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82C7118-2EAD-F04F-8879-A0D411086D99}"/>
              </a:ext>
            </a:extLst>
          </p:cNvPr>
          <p:cNvSpPr/>
          <p:nvPr/>
        </p:nvSpPr>
        <p:spPr>
          <a:xfrm>
            <a:off x="7673547" y="4034790"/>
            <a:ext cx="1892300" cy="367706"/>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7598003-3C88-8B7F-3816-C3B0F7F6E9E1}"/>
              </a:ext>
            </a:extLst>
          </p:cNvPr>
          <p:cNvSpPr/>
          <p:nvPr/>
        </p:nvSpPr>
        <p:spPr>
          <a:xfrm>
            <a:off x="7673547" y="3653135"/>
            <a:ext cx="4518453" cy="367706"/>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CA01931-4C38-6C35-4668-99C522AE8149}"/>
              </a:ext>
            </a:extLst>
          </p:cNvPr>
          <p:cNvSpPr/>
          <p:nvPr/>
        </p:nvSpPr>
        <p:spPr>
          <a:xfrm>
            <a:off x="4529852" y="2811780"/>
            <a:ext cx="2023347" cy="6172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23D72C4-5C38-047F-4FA5-270AF2F012D5}"/>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Stochastic MPC with Gaussian Wind Direction Preview for Wake Steering</a:t>
            </a:r>
          </a:p>
        </p:txBody>
      </p:sp>
    </p:spTree>
    <p:extLst>
      <p:ext uri="{BB962C8B-B14F-4D97-AF65-F5344CB8AC3E}">
        <p14:creationId xmlns:p14="http://schemas.microsoft.com/office/powerpoint/2010/main" val="261210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4" grpId="1" animBg="1"/>
      <p:bldP spid="15" grpId="0" animBg="1"/>
      <p:bldP spid="15" grpId="1" animBg="1"/>
      <p:bldP spid="16" grpId="0" animBg="1"/>
      <p:bldP spid="16" grpId="1"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F6F02-55AE-1719-E3D4-E453F4B871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32052F-2FA3-D286-A3A4-91F17E105282}"/>
              </a:ext>
            </a:extLst>
          </p:cNvPr>
          <p:cNvSpPr>
            <a:spLocks noGrp="1"/>
          </p:cNvSpPr>
          <p:nvPr>
            <p:ph type="sldNum" sz="quarter" idx="12"/>
          </p:nvPr>
        </p:nvSpPr>
        <p:spPr/>
        <p:txBody>
          <a:bodyPr/>
          <a:lstStyle/>
          <a:p>
            <a:fld id="{9E3EFB43-BEAF-4970-A06C-24B01B76FA99}" type="slidenum">
              <a:rPr lang="en-US" smtClean="0"/>
              <a:pPr/>
              <a:t>15</a:t>
            </a:fld>
            <a:endParaRPr lang="en-US"/>
          </a:p>
        </p:txBody>
      </p:sp>
      <p:sp>
        <p:nvSpPr>
          <p:cNvPr id="8" name="TextBox 7">
            <a:extLst>
              <a:ext uri="{FF2B5EF4-FFF2-40B4-BE49-F238E27FC236}">
                <a16:creationId xmlns:a16="http://schemas.microsoft.com/office/drawing/2014/main" id="{C75CFF7E-A86E-32EE-A518-AB41772B9ACA}"/>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6CD1EE62-E00A-A6DE-EE00-F41E427DBBE5}"/>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27709" y="1395046"/>
            <a:ext cx="3281276" cy="253064"/>
          </a:xfrm>
          <a:prstGeom prst="rect">
            <a:avLst/>
          </a:prstGeom>
        </p:spPr>
      </p:pic>
      <p:grpSp>
        <p:nvGrpSpPr>
          <p:cNvPr id="28" name="Group 27">
            <a:extLst>
              <a:ext uri="{FF2B5EF4-FFF2-40B4-BE49-F238E27FC236}">
                <a16:creationId xmlns:a16="http://schemas.microsoft.com/office/drawing/2014/main" id="{BE0A29AB-6C40-4687-0C80-1D205678DCAA}"/>
              </a:ext>
            </a:extLst>
          </p:cNvPr>
          <p:cNvGrpSpPr/>
          <p:nvPr/>
        </p:nvGrpSpPr>
        <p:grpSpPr>
          <a:xfrm>
            <a:off x="0" y="1735290"/>
            <a:ext cx="5943600" cy="1846110"/>
            <a:chOff x="685800" y="3946068"/>
            <a:chExt cx="5943600" cy="1846110"/>
          </a:xfrm>
        </p:grpSpPr>
        <p:grpSp>
          <p:nvGrpSpPr>
            <p:cNvPr id="22" name="Group 21">
              <a:extLst>
                <a:ext uri="{FF2B5EF4-FFF2-40B4-BE49-F238E27FC236}">
                  <a16:creationId xmlns:a16="http://schemas.microsoft.com/office/drawing/2014/main" id="{D87EE525-925E-B172-733B-125E710ADD81}"/>
                </a:ext>
              </a:extLst>
            </p:cNvPr>
            <p:cNvGrpSpPr/>
            <p:nvPr/>
          </p:nvGrpSpPr>
          <p:grpSpPr>
            <a:xfrm>
              <a:off x="685800" y="4024772"/>
              <a:ext cx="5943600" cy="1767406"/>
              <a:chOff x="2514600" y="4075120"/>
              <a:chExt cx="5943600" cy="1767406"/>
            </a:xfrm>
          </p:grpSpPr>
          <p:pic>
            <p:nvPicPr>
              <p:cNvPr id="12" name="Picture 11" descr="Chart, histogram&#10;&#10;AI-generated content may be incorrect.">
                <a:extLst>
                  <a:ext uri="{FF2B5EF4-FFF2-40B4-BE49-F238E27FC236}">
                    <a16:creationId xmlns:a16="http://schemas.microsoft.com/office/drawing/2014/main" id="{D6F4C0EA-E6FE-7A0D-9ECE-7B4F4F80DCCC}"/>
                  </a:ext>
                </a:extLst>
              </p:cNvPr>
              <p:cNvPicPr>
                <a:picLocks noChangeAspect="1"/>
              </p:cNvPicPr>
              <p:nvPr/>
            </p:nvPicPr>
            <p:blipFill>
              <a:blip r:embed="rId4">
                <a:extLst>
                  <a:ext uri="{28A0092B-C50C-407E-A947-70E740481C1C}">
                    <a14:useLocalDpi xmlns:a14="http://schemas.microsoft.com/office/drawing/2010/main" val="0"/>
                  </a:ext>
                </a:extLst>
              </a:blip>
              <a:srcRect t="12755" r="19935" b="50781"/>
              <a:stretch/>
            </p:blipFill>
            <p:spPr>
              <a:xfrm>
                <a:off x="2514600" y="4267646"/>
                <a:ext cx="5943600" cy="1574880"/>
              </a:xfrm>
              <a:prstGeom prst="rect">
                <a:avLst/>
              </a:prstGeom>
            </p:spPr>
          </p:pic>
          <p:sp>
            <p:nvSpPr>
              <p:cNvPr id="21" name="Rectangle 20">
                <a:extLst>
                  <a:ext uri="{FF2B5EF4-FFF2-40B4-BE49-F238E27FC236}">
                    <a16:creationId xmlns:a16="http://schemas.microsoft.com/office/drawing/2014/main" id="{040B42FC-A3D9-DE7A-2D8A-A97AC03D9E99}"/>
                  </a:ext>
                </a:extLst>
              </p:cNvPr>
              <p:cNvSpPr/>
              <p:nvPr/>
            </p:nvSpPr>
            <p:spPr>
              <a:xfrm>
                <a:off x="3471890" y="4075120"/>
                <a:ext cx="4191000" cy="244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8BB85713-34D3-3B40-B994-DA0582A8628F}"/>
                </a:ext>
              </a:extLst>
            </p:cNvPr>
            <p:cNvSpPr txBox="1"/>
            <p:nvPr/>
          </p:nvSpPr>
          <p:spPr>
            <a:xfrm>
              <a:off x="1068614" y="3946068"/>
              <a:ext cx="1608133" cy="307777"/>
            </a:xfrm>
            <a:prstGeom prst="rect">
              <a:avLst/>
            </a:prstGeom>
            <a:noFill/>
          </p:spPr>
          <p:txBody>
            <a:bodyPr wrap="none" rtlCol="0">
              <a:spAutoFit/>
            </a:bodyPr>
            <a:lstStyle/>
            <a:p>
              <a:r>
                <a:rPr lang="en-US" sz="1400" b="1" dirty="0"/>
                <a:t>LUT wo/ Preview</a:t>
              </a:r>
            </a:p>
          </p:txBody>
        </p:sp>
      </p:grpSp>
      <p:grpSp>
        <p:nvGrpSpPr>
          <p:cNvPr id="36" name="Group 35">
            <a:extLst>
              <a:ext uri="{FF2B5EF4-FFF2-40B4-BE49-F238E27FC236}">
                <a16:creationId xmlns:a16="http://schemas.microsoft.com/office/drawing/2014/main" id="{C29E6E51-008F-AEDB-359F-0F2F7501B1C1}"/>
              </a:ext>
            </a:extLst>
          </p:cNvPr>
          <p:cNvGrpSpPr/>
          <p:nvPr/>
        </p:nvGrpSpPr>
        <p:grpSpPr>
          <a:xfrm>
            <a:off x="0" y="3657600"/>
            <a:ext cx="7335795" cy="2270029"/>
            <a:chOff x="-25400" y="3312723"/>
            <a:chExt cx="7335795" cy="2270029"/>
          </a:xfrm>
        </p:grpSpPr>
        <p:grpSp>
          <p:nvGrpSpPr>
            <p:cNvPr id="35" name="Group 34">
              <a:extLst>
                <a:ext uri="{FF2B5EF4-FFF2-40B4-BE49-F238E27FC236}">
                  <a16:creationId xmlns:a16="http://schemas.microsoft.com/office/drawing/2014/main" id="{9D449374-497C-F285-8877-5977DB9CAA50}"/>
                </a:ext>
              </a:extLst>
            </p:cNvPr>
            <p:cNvGrpSpPr/>
            <p:nvPr/>
          </p:nvGrpSpPr>
          <p:grpSpPr>
            <a:xfrm>
              <a:off x="-25400" y="3352484"/>
              <a:ext cx="7335795" cy="2230268"/>
              <a:chOff x="-25400" y="3352484"/>
              <a:chExt cx="7335795" cy="2230268"/>
            </a:xfrm>
          </p:grpSpPr>
          <p:pic>
            <p:nvPicPr>
              <p:cNvPr id="15" name="Picture 14" descr="Chart, histogram&#10;&#10;AI-generated content may be incorrect.">
                <a:extLst>
                  <a:ext uri="{FF2B5EF4-FFF2-40B4-BE49-F238E27FC236}">
                    <a16:creationId xmlns:a16="http://schemas.microsoft.com/office/drawing/2014/main" id="{29A78F90-9A88-FD44-DF6E-D81AA1544C0B}"/>
                  </a:ext>
                </a:extLst>
              </p:cNvPr>
              <p:cNvPicPr>
                <a:picLocks noChangeAspect="1"/>
              </p:cNvPicPr>
              <p:nvPr/>
            </p:nvPicPr>
            <p:blipFill>
              <a:blip r:embed="rId3">
                <a:extLst>
                  <a:ext uri="{28A0092B-C50C-407E-A947-70E740481C1C}">
                    <a14:useLocalDpi xmlns:a14="http://schemas.microsoft.com/office/drawing/2010/main" val="0"/>
                  </a:ext>
                </a:extLst>
              </a:blip>
              <a:srcRect t="87867"/>
              <a:stretch/>
            </p:blipFill>
            <p:spPr>
              <a:xfrm>
                <a:off x="-4805" y="5066389"/>
                <a:ext cx="7315200" cy="516363"/>
              </a:xfrm>
              <a:prstGeom prst="rect">
                <a:avLst/>
              </a:prstGeom>
            </p:spPr>
          </p:pic>
          <p:grpSp>
            <p:nvGrpSpPr>
              <p:cNvPr id="25" name="Group 24">
                <a:extLst>
                  <a:ext uri="{FF2B5EF4-FFF2-40B4-BE49-F238E27FC236}">
                    <a16:creationId xmlns:a16="http://schemas.microsoft.com/office/drawing/2014/main" id="{0A9F3CAD-1866-540F-0BA0-D82EB6AF77EA}"/>
                  </a:ext>
                </a:extLst>
              </p:cNvPr>
              <p:cNvGrpSpPr/>
              <p:nvPr/>
            </p:nvGrpSpPr>
            <p:grpSpPr>
              <a:xfrm>
                <a:off x="-25400" y="3352484"/>
                <a:ext cx="5943600" cy="1786057"/>
                <a:chOff x="5841973" y="3271119"/>
                <a:chExt cx="5943600" cy="1786057"/>
              </a:xfrm>
            </p:grpSpPr>
            <p:pic>
              <p:nvPicPr>
                <p:cNvPr id="14" name="Picture 13" descr="Chart, histogram&#10;&#10;AI-generated content may be incorrect.">
                  <a:extLst>
                    <a:ext uri="{FF2B5EF4-FFF2-40B4-BE49-F238E27FC236}">
                      <a16:creationId xmlns:a16="http://schemas.microsoft.com/office/drawing/2014/main" id="{115F0986-B0FE-AF6A-9E86-F1A767F78C52}"/>
                    </a:ext>
                  </a:extLst>
                </p:cNvPr>
                <p:cNvPicPr>
                  <a:picLocks noChangeAspect="1"/>
                </p:cNvPicPr>
                <p:nvPr/>
              </p:nvPicPr>
              <p:blipFill>
                <a:blip r:embed="rId5">
                  <a:extLst>
                    <a:ext uri="{28A0092B-C50C-407E-A947-70E740481C1C}">
                      <a14:useLocalDpi xmlns:a14="http://schemas.microsoft.com/office/drawing/2010/main" val="0"/>
                    </a:ext>
                  </a:extLst>
                </a:blip>
                <a:srcRect t="12731" r="19608" b="50872"/>
                <a:stretch/>
              </p:blipFill>
              <p:spPr>
                <a:xfrm>
                  <a:off x="5841973" y="3488697"/>
                  <a:ext cx="5943600" cy="1568479"/>
                </a:xfrm>
                <a:prstGeom prst="rect">
                  <a:avLst/>
                </a:prstGeom>
              </p:spPr>
            </p:pic>
            <p:sp>
              <p:nvSpPr>
                <p:cNvPr id="24" name="Rectangle 23">
                  <a:extLst>
                    <a:ext uri="{FF2B5EF4-FFF2-40B4-BE49-F238E27FC236}">
                      <a16:creationId xmlns:a16="http://schemas.microsoft.com/office/drawing/2014/main" id="{79A3EECA-AA65-1F6C-6475-944736E81EFA}"/>
                    </a:ext>
                  </a:extLst>
                </p:cNvPr>
                <p:cNvSpPr/>
                <p:nvPr/>
              </p:nvSpPr>
              <p:spPr>
                <a:xfrm>
                  <a:off x="7324897" y="3271119"/>
                  <a:ext cx="4191000" cy="2667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32FC28DF-699C-9384-5278-27F8D8F3914E}"/>
                </a:ext>
              </a:extLst>
            </p:cNvPr>
            <p:cNvSpPr txBox="1"/>
            <p:nvPr/>
          </p:nvSpPr>
          <p:spPr>
            <a:xfrm>
              <a:off x="371014" y="3312723"/>
              <a:ext cx="5959452" cy="307777"/>
            </a:xfrm>
            <a:prstGeom prst="rect">
              <a:avLst/>
            </a:prstGeom>
            <a:noFill/>
          </p:spPr>
          <p:txBody>
            <a:bodyPr wrap="none" rtlCol="0">
              <a:spAutoFit/>
            </a:bodyPr>
            <a:lstStyle/>
            <a:p>
              <a:r>
                <a:rPr lang="en-US" sz="1400" b="1" dirty="0"/>
                <a:t>MPC w/ Stochastic Preview (+2.6% Farm Power, +76% Yaw Activity))</a:t>
              </a:r>
            </a:p>
          </p:txBody>
        </p:sp>
      </p:grpSp>
      <p:grpSp>
        <p:nvGrpSpPr>
          <p:cNvPr id="33" name="Group 32">
            <a:extLst>
              <a:ext uri="{FF2B5EF4-FFF2-40B4-BE49-F238E27FC236}">
                <a16:creationId xmlns:a16="http://schemas.microsoft.com/office/drawing/2014/main" id="{45F1E6C3-D5D6-1748-1240-A9AEEA3B703A}"/>
              </a:ext>
            </a:extLst>
          </p:cNvPr>
          <p:cNvGrpSpPr/>
          <p:nvPr/>
        </p:nvGrpSpPr>
        <p:grpSpPr>
          <a:xfrm>
            <a:off x="6058930" y="3691247"/>
            <a:ext cx="6110789" cy="2278342"/>
            <a:chOff x="6005140" y="2450002"/>
            <a:chExt cx="6110789" cy="2278342"/>
          </a:xfrm>
        </p:grpSpPr>
        <p:grpSp>
          <p:nvGrpSpPr>
            <p:cNvPr id="30" name="Group 29">
              <a:extLst>
                <a:ext uri="{FF2B5EF4-FFF2-40B4-BE49-F238E27FC236}">
                  <a16:creationId xmlns:a16="http://schemas.microsoft.com/office/drawing/2014/main" id="{BCBE4E18-8484-72B8-690D-81273A66604C}"/>
                </a:ext>
              </a:extLst>
            </p:cNvPr>
            <p:cNvGrpSpPr/>
            <p:nvPr/>
          </p:nvGrpSpPr>
          <p:grpSpPr>
            <a:xfrm>
              <a:off x="6005140" y="2450002"/>
              <a:ext cx="6110789" cy="1839521"/>
              <a:chOff x="6096000" y="2430964"/>
              <a:chExt cx="6110789" cy="1839521"/>
            </a:xfrm>
          </p:grpSpPr>
          <p:grpSp>
            <p:nvGrpSpPr>
              <p:cNvPr id="19" name="Group 18">
                <a:extLst>
                  <a:ext uri="{FF2B5EF4-FFF2-40B4-BE49-F238E27FC236}">
                    <a16:creationId xmlns:a16="http://schemas.microsoft.com/office/drawing/2014/main" id="{0445C291-01E3-5489-27E5-E7B7D157451A}"/>
                  </a:ext>
                </a:extLst>
              </p:cNvPr>
              <p:cNvGrpSpPr/>
              <p:nvPr/>
            </p:nvGrpSpPr>
            <p:grpSpPr>
              <a:xfrm>
                <a:off x="6096000" y="2516612"/>
                <a:ext cx="5943600" cy="1753873"/>
                <a:chOff x="408214" y="1594691"/>
                <a:chExt cx="5943600" cy="1753873"/>
              </a:xfrm>
            </p:grpSpPr>
            <p:pic>
              <p:nvPicPr>
                <p:cNvPr id="10" name="Picture 9" descr="Chart, histogram&#10;&#10;AI-generated content may be incorrect.">
                  <a:extLst>
                    <a:ext uri="{FF2B5EF4-FFF2-40B4-BE49-F238E27FC236}">
                      <a16:creationId xmlns:a16="http://schemas.microsoft.com/office/drawing/2014/main" id="{C3AFCE23-2883-3648-E897-FB5096A7C02A}"/>
                    </a:ext>
                  </a:extLst>
                </p:cNvPr>
                <p:cNvPicPr>
                  <a:picLocks noChangeAspect="1"/>
                </p:cNvPicPr>
                <p:nvPr/>
              </p:nvPicPr>
              <p:blipFill>
                <a:blip r:embed="rId3">
                  <a:extLst>
                    <a:ext uri="{28A0092B-C50C-407E-A947-70E740481C1C}">
                      <a14:useLocalDpi xmlns:a14="http://schemas.microsoft.com/office/drawing/2010/main" val="0"/>
                    </a:ext>
                  </a:extLst>
                </a:blip>
                <a:srcRect t="12537" r="19608" b="50999"/>
                <a:stretch/>
              </p:blipFill>
              <p:spPr>
                <a:xfrm>
                  <a:off x="408214" y="1780086"/>
                  <a:ext cx="5943600" cy="1568478"/>
                </a:xfrm>
                <a:prstGeom prst="rect">
                  <a:avLst/>
                </a:prstGeom>
              </p:spPr>
            </p:pic>
            <p:sp>
              <p:nvSpPr>
                <p:cNvPr id="18" name="Rectangle 17">
                  <a:extLst>
                    <a:ext uri="{FF2B5EF4-FFF2-40B4-BE49-F238E27FC236}">
                      <a16:creationId xmlns:a16="http://schemas.microsoft.com/office/drawing/2014/main" id="{571D6E51-90E6-397B-FA73-92CB8682706E}"/>
                    </a:ext>
                  </a:extLst>
                </p:cNvPr>
                <p:cNvSpPr/>
                <p:nvPr/>
              </p:nvSpPr>
              <p:spPr>
                <a:xfrm>
                  <a:off x="1524000" y="1594691"/>
                  <a:ext cx="4191000" cy="252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63D9697-20F2-F2F8-B4A5-2D60082F07D2}"/>
                  </a:ext>
                </a:extLst>
              </p:cNvPr>
              <p:cNvSpPr txBox="1"/>
              <p:nvPr/>
            </p:nvSpPr>
            <p:spPr>
              <a:xfrm>
                <a:off x="6503818" y="2430964"/>
                <a:ext cx="5702971" cy="307777"/>
              </a:xfrm>
              <a:prstGeom prst="rect">
                <a:avLst/>
              </a:prstGeom>
              <a:noFill/>
            </p:spPr>
            <p:txBody>
              <a:bodyPr wrap="none" rtlCol="0">
                <a:spAutoFit/>
              </a:bodyPr>
              <a:lstStyle/>
              <a:p>
                <a:r>
                  <a:rPr lang="en-US" sz="1400" b="1" dirty="0"/>
                  <a:t>MPC w/ Perfect Preview (+5.7% Farm Power, +148% Yaw Activity)</a:t>
                </a:r>
              </a:p>
            </p:txBody>
          </p:sp>
        </p:grpSp>
        <p:pic>
          <p:nvPicPr>
            <p:cNvPr id="31" name="Picture 30" descr="Chart, histogram&#10;&#10;AI-generated content may be incorrect.">
              <a:extLst>
                <a:ext uri="{FF2B5EF4-FFF2-40B4-BE49-F238E27FC236}">
                  <a16:creationId xmlns:a16="http://schemas.microsoft.com/office/drawing/2014/main" id="{5CABEBB3-FED1-72A4-6942-C7320073908E}"/>
                </a:ext>
              </a:extLst>
            </p:cNvPr>
            <p:cNvPicPr>
              <a:picLocks noChangeAspect="1"/>
            </p:cNvPicPr>
            <p:nvPr/>
          </p:nvPicPr>
          <p:blipFill>
            <a:blip r:embed="rId3">
              <a:extLst>
                <a:ext uri="{28A0092B-C50C-407E-A947-70E740481C1C}">
                  <a14:useLocalDpi xmlns:a14="http://schemas.microsoft.com/office/drawing/2010/main" val="0"/>
                </a:ext>
              </a:extLst>
            </a:blip>
            <a:srcRect t="88973" r="18750"/>
            <a:stretch/>
          </p:blipFill>
          <p:spPr>
            <a:xfrm>
              <a:off x="6025080" y="4259040"/>
              <a:ext cx="5943600" cy="469304"/>
            </a:xfrm>
            <a:prstGeom prst="rect">
              <a:avLst/>
            </a:prstGeom>
          </p:spPr>
        </p:pic>
      </p:grpSp>
      <p:pic>
        <p:nvPicPr>
          <p:cNvPr id="34" name="Picture 33">
            <a:extLst>
              <a:ext uri="{FF2B5EF4-FFF2-40B4-BE49-F238E27FC236}">
                <a16:creationId xmlns:a16="http://schemas.microsoft.com/office/drawing/2014/main" id="{2D3410A1-4B4A-EACD-3367-925D5F4F4DC2}"/>
              </a:ext>
            </a:extLst>
          </p:cNvPr>
          <p:cNvPicPr>
            <a:picLocks noChangeAspect="1"/>
          </p:cNvPicPr>
          <p:nvPr/>
        </p:nvPicPr>
        <p:blipFill>
          <a:blip r:embed="rId6">
            <a:alphaModFix/>
            <a:extLst>
              <a:ext uri="{28A0092B-C50C-407E-A947-70E740481C1C}">
                <a14:useLocalDpi xmlns:a14="http://schemas.microsoft.com/office/drawing/2010/main" val="0"/>
              </a:ext>
            </a:extLst>
          </a:blip>
          <a:srcRect l="3922" t="36829" r="7843" b="27289"/>
          <a:stretch/>
        </p:blipFill>
        <p:spPr>
          <a:xfrm>
            <a:off x="6029072" y="1288144"/>
            <a:ext cx="5993397" cy="1465053"/>
          </a:xfrm>
          <a:prstGeom prst="rect">
            <a:avLst/>
          </a:prstGeom>
        </p:spPr>
      </p:pic>
      <p:pic>
        <p:nvPicPr>
          <p:cNvPr id="16" name="Picture 15" descr="Chart, histogram&#10;&#10;AI-generated content may be incorrect.">
            <a:extLst>
              <a:ext uri="{FF2B5EF4-FFF2-40B4-BE49-F238E27FC236}">
                <a16:creationId xmlns:a16="http://schemas.microsoft.com/office/drawing/2014/main" id="{C9C27719-5185-8D0E-A73D-EC9142520FBC}"/>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6063343" y="2804832"/>
            <a:ext cx="1558690" cy="865940"/>
          </a:xfrm>
          <a:prstGeom prst="rect">
            <a:avLst/>
          </a:prstGeom>
        </p:spPr>
      </p:pic>
    </p:spTree>
    <p:extLst>
      <p:ext uri="{BB962C8B-B14F-4D97-AF65-F5344CB8AC3E}">
        <p14:creationId xmlns:p14="http://schemas.microsoft.com/office/powerpoint/2010/main" val="2125929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1E6D4871-7688-B274-D59F-D09B56427AD0}"/>
              </a:ext>
            </a:extLst>
          </p:cNvPr>
          <p:cNvSpPr>
            <a:spLocks noGrp="1"/>
          </p:cNvSpPr>
          <p:nvPr>
            <p:ph type="sldNum" sz="quarter" idx="12"/>
          </p:nvPr>
        </p:nvSpPr>
        <p:spPr/>
        <p:txBody>
          <a:bodyPr/>
          <a:lstStyle/>
          <a:p>
            <a:fld id="{9E3EFB43-BEAF-4970-A06C-24B01B76FA99}" type="slidenum">
              <a:rPr lang="en-US" smtClean="0"/>
              <a:pPr/>
              <a:t>16</a:t>
            </a:fld>
            <a:endParaRPr lang="en-US"/>
          </a:p>
        </p:txBody>
      </p:sp>
      <p:grpSp>
        <p:nvGrpSpPr>
          <p:cNvPr id="3" name="Group 2">
            <a:extLst>
              <a:ext uri="{FF2B5EF4-FFF2-40B4-BE49-F238E27FC236}">
                <a16:creationId xmlns:a16="http://schemas.microsoft.com/office/drawing/2014/main" id="{17EAED53-DF55-2487-84F9-C1D6BC5090D6}"/>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EDF3540F-5FA5-773F-91F3-33A38A62B26F}"/>
                </a:ext>
              </a:extLst>
            </p:cNvPr>
            <p:cNvSpPr txBox="1"/>
            <p:nvPr/>
          </p:nvSpPr>
          <p:spPr>
            <a:xfrm>
              <a:off x="1676400" y="1143000"/>
              <a:ext cx="9982200" cy="3970318"/>
            </a:xfrm>
            <a:prstGeom prst="rect">
              <a:avLst/>
            </a:prstGeom>
            <a:noFill/>
          </p:spPr>
          <p:txBody>
            <a:bodyPr wrap="square" rtlCol="0">
              <a:spAutoFit/>
            </a:bodyPr>
            <a:lstStyle/>
            <a:p>
              <a:r>
                <a:rPr lang="en-US" dirty="0">
                  <a:solidFill>
                    <a:schemeClr val="bg1">
                      <a:lumMod val="50000"/>
                    </a:schemeClr>
                  </a:solidFill>
                </a:rPr>
                <a:t>Motivation for my research</a:t>
              </a:r>
            </a:p>
            <a:p>
              <a:pPr marL="742950" lvl="1" indent="-285750">
                <a:buFont typeface="Arial" panose="020B0604020202020204" pitchFamily="34" charset="0"/>
                <a:buChar char="•"/>
              </a:pPr>
              <a:r>
                <a:rPr lang="en-US" dirty="0">
                  <a:solidFill>
                    <a:schemeClr val="bg1">
                      <a:lumMod val="50000"/>
                    </a:schemeClr>
                  </a:solidFill>
                </a:rPr>
                <a:t>developing the components of a “dream” ML-augmented wind farm controller ... </a:t>
              </a:r>
            </a:p>
            <a:p>
              <a:pPr marL="742950" lvl="1" indent="-285750">
                <a:buFont typeface="Arial" panose="020B0604020202020204" pitchFamily="34" charset="0"/>
                <a:buChar char="•"/>
              </a:pPr>
              <a:r>
                <a:rPr lang="en-US" dirty="0">
                  <a:solidFill>
                    <a:schemeClr val="bg1">
                      <a:lumMod val="50000"/>
                    </a:schemeClr>
                  </a:solidFill>
                </a:rPr>
                <a:t>that are implementable in practice …</a:t>
              </a:r>
            </a:p>
            <a:p>
              <a:pPr marL="742950" lvl="1" indent="-285750">
                <a:buFont typeface="Arial" panose="020B0604020202020204" pitchFamily="34" charset="0"/>
                <a:buChar char="•"/>
              </a:pPr>
              <a:r>
                <a:rPr lang="en-US" dirty="0">
                  <a:solidFill>
                    <a:schemeClr val="bg1">
                      <a:lumMod val="50000"/>
                    </a:schemeClr>
                  </a:solidFill>
                </a:rPr>
                <a:t>and professionally coded as open-source software.</a:t>
              </a:r>
            </a:p>
            <a:p>
              <a:endParaRPr lang="en-US" dirty="0"/>
            </a:p>
            <a:p>
              <a:r>
                <a:rPr lang="en-US" dirty="0"/>
                <a:t>Research completed</a:t>
              </a:r>
            </a:p>
            <a:p>
              <a:pPr marL="742950" lvl="1" indent="-285750">
                <a:buFont typeface="Arial" panose="020B0604020202020204" pitchFamily="34" charset="0"/>
                <a:buChar char="•"/>
              </a:pPr>
              <a:r>
                <a:rPr lang="en-US" dirty="0"/>
                <a:t>statistical and machine learning algorithms </a:t>
              </a:r>
            </a:p>
            <a:p>
              <a:pPr marL="742950" lvl="1" indent="-285750">
                <a:buFont typeface="Arial" panose="020B0604020202020204" pitchFamily="34" charset="0"/>
                <a:buChar char="•"/>
              </a:pPr>
              <a:r>
                <a:rPr lang="en-US" dirty="0"/>
                <a:t>… for turbine-level multivariate multistep probabilistic wind speed/direction forecasting </a:t>
              </a:r>
            </a:p>
            <a:p>
              <a:pPr marL="742950" lvl="1" indent="-285750">
                <a:buFont typeface="Arial" panose="020B0604020202020204" pitchFamily="34" charset="0"/>
                <a:buChar char="•"/>
              </a:pPr>
              <a:r>
                <a:rPr lang="en-US" dirty="0"/>
                <a:t>… integrated with greedy and lookup table control</a:t>
              </a:r>
            </a:p>
            <a:p>
              <a:pPr marL="742950" lvl="1" indent="-285750">
                <a:buFont typeface="Arial" panose="020B0604020202020204" pitchFamily="34" charset="0"/>
                <a:buChar char="•"/>
              </a:pPr>
              <a:endParaRPr lang="en-US" dirty="0">
                <a:solidFill>
                  <a:schemeClr val="bg1">
                    <a:lumMod val="50000"/>
                  </a:schemeClr>
                </a:solidFill>
              </a:endParaRPr>
            </a:p>
            <a:p>
              <a:r>
                <a:rPr lang="en-US" dirty="0">
                  <a:solidFill>
                    <a:schemeClr val="bg1">
                      <a:lumMod val="50000"/>
                    </a:schemeClr>
                  </a:solidFill>
                </a:rPr>
                <a:t>Future outlook</a:t>
              </a:r>
            </a:p>
            <a:p>
              <a:pPr marL="742950" lvl="1" indent="-285750">
                <a:buFont typeface="Arial" panose="020B0604020202020204" pitchFamily="34" charset="0"/>
                <a:buChar char="•"/>
              </a:pPr>
              <a:r>
                <a:rPr lang="en-US" dirty="0">
                  <a:solidFill>
                    <a:schemeClr val="bg1">
                      <a:lumMod val="50000"/>
                    </a:schemeClr>
                  </a:solidFill>
                </a:rPr>
                <a:t>realizing the full potential of established method of wind farm control with ML</a:t>
              </a:r>
            </a:p>
            <a:p>
              <a:pPr marL="742950" lvl="1" indent="-285750">
                <a:buFont typeface="Arial" panose="020B0604020202020204" pitchFamily="34" charset="0"/>
                <a:buChar char="•"/>
              </a:pPr>
              <a:r>
                <a:rPr lang="en-US" dirty="0">
                  <a:solidFill>
                    <a:schemeClr val="bg1">
                      <a:lumMod val="50000"/>
                    </a:schemeClr>
                  </a:solidFill>
                </a:rPr>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DD8DC9F7-3E2B-186C-830B-9C5C5167A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5CC9DBD5-0FE1-3543-498C-0486C76530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13D9704A-FA53-4FEF-A37B-211D18A423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686421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D50829-9F10-6851-7471-AE729A100281}"/>
              </a:ext>
            </a:extLst>
          </p:cNvPr>
          <p:cNvPicPr>
            <a:picLocks noChangeAspect="1"/>
          </p:cNvPicPr>
          <p:nvPr/>
        </p:nvPicPr>
        <p:blipFill>
          <a:blip r:embed="rId3"/>
          <a:stretch>
            <a:fillRect/>
          </a:stretch>
        </p:blipFill>
        <p:spPr>
          <a:xfrm>
            <a:off x="7105650" y="3191256"/>
            <a:ext cx="3028950" cy="464207"/>
          </a:xfrm>
          <a:prstGeom prst="rect">
            <a:avLst/>
          </a:prstGeom>
        </p:spPr>
      </p:pic>
      <p:sp>
        <p:nvSpPr>
          <p:cNvPr id="7" name="TextBox 6">
            <a:extLst>
              <a:ext uri="{FF2B5EF4-FFF2-40B4-BE49-F238E27FC236}">
                <a16:creationId xmlns:a16="http://schemas.microsoft.com/office/drawing/2014/main" id="{AC396DEA-756D-B214-EAAF-44D7195DE02C}"/>
              </a:ext>
            </a:extLst>
          </p:cNvPr>
          <p:cNvSpPr txBox="1"/>
          <p:nvPr/>
        </p:nvSpPr>
        <p:spPr>
          <a:xfrm>
            <a:off x="304800" y="0"/>
            <a:ext cx="11887200" cy="1292662"/>
          </a:xfrm>
          <a:prstGeom prst="rect">
            <a:avLst/>
          </a:prstGeom>
          <a:noFill/>
        </p:spPr>
        <p:txBody>
          <a:bodyPr wrap="square" rtlCol="0">
            <a:spAutoFit/>
          </a:bodyPr>
          <a:lstStyle/>
          <a:p>
            <a:r>
              <a:rPr lang="en-US" sz="2700" b="1" dirty="0"/>
              <a:t>Journal Paper #3</a:t>
            </a:r>
          </a:p>
          <a:p>
            <a:pPr lvl="1"/>
            <a:r>
              <a:rPr lang="en-US" sz="2400" dirty="0"/>
              <a:t>Ultra-Short-Term Probabilistic </a:t>
            </a:r>
            <a:r>
              <a:rPr lang="en-US" sz="2400" dirty="0" err="1"/>
              <a:t>Spatio</a:t>
            </a:r>
            <a:r>
              <a:rPr lang="en-US" sz="2400" dirty="0"/>
              <a:t>-Temporal Modeling of Wind Farm Dynamics and Disturbances for Controls</a:t>
            </a:r>
          </a:p>
        </p:txBody>
      </p:sp>
      <p:sp>
        <p:nvSpPr>
          <p:cNvPr id="2" name="TextBox 1">
            <a:extLst>
              <a:ext uri="{FF2B5EF4-FFF2-40B4-BE49-F238E27FC236}">
                <a16:creationId xmlns:a16="http://schemas.microsoft.com/office/drawing/2014/main" id="{3E83FC37-0A4C-0ADC-E963-83DC2BB4B0D8}"/>
              </a:ext>
            </a:extLst>
          </p:cNvPr>
          <p:cNvSpPr txBox="1"/>
          <p:nvPr/>
        </p:nvSpPr>
        <p:spPr>
          <a:xfrm>
            <a:off x="5490131" y="3733800"/>
            <a:ext cx="6276270" cy="369332"/>
          </a:xfrm>
          <a:prstGeom prst="rect">
            <a:avLst/>
          </a:prstGeom>
          <a:noFill/>
        </p:spPr>
        <p:txBody>
          <a:bodyPr wrap="none" rtlCol="0">
            <a:spAutoFit/>
          </a:bodyPr>
          <a:lstStyle/>
          <a:p>
            <a:r>
              <a:rPr lang="en-US" dirty="0"/>
              <a:t>IFAC Engineering Applications of Artificial Intelligence, 2025</a:t>
            </a:r>
          </a:p>
        </p:txBody>
      </p:sp>
      <p:sp>
        <p:nvSpPr>
          <p:cNvPr id="3" name="Slide Number Placeholder 2">
            <a:extLst>
              <a:ext uri="{FF2B5EF4-FFF2-40B4-BE49-F238E27FC236}">
                <a16:creationId xmlns:a16="http://schemas.microsoft.com/office/drawing/2014/main" id="{BAE352F7-2B1E-F64F-BD3E-5CCBB27FA2E1}"/>
              </a:ext>
            </a:extLst>
          </p:cNvPr>
          <p:cNvSpPr>
            <a:spLocks noGrp="1"/>
          </p:cNvSpPr>
          <p:nvPr>
            <p:ph type="sldNum" sz="quarter" idx="12"/>
          </p:nvPr>
        </p:nvSpPr>
        <p:spPr/>
        <p:txBody>
          <a:bodyPr/>
          <a:lstStyle/>
          <a:p>
            <a:fld id="{9E3EFB43-BEAF-4970-A06C-24B01B76FA99}" type="slidenum">
              <a:rPr lang="en-US" smtClean="0"/>
              <a:pPr/>
              <a:t>17</a:t>
            </a:fld>
            <a:endParaRPr lang="en-US"/>
          </a:p>
        </p:txBody>
      </p:sp>
      <p:grpSp>
        <p:nvGrpSpPr>
          <p:cNvPr id="5" name="Group 4">
            <a:extLst>
              <a:ext uri="{FF2B5EF4-FFF2-40B4-BE49-F238E27FC236}">
                <a16:creationId xmlns:a16="http://schemas.microsoft.com/office/drawing/2014/main" id="{FB0A5D4C-9CB3-7A97-E415-A57BA9051766}"/>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B0DDACB3-A1D2-C1B7-56E4-7C74FE1F2EDC}"/>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9" name="Group 8">
              <a:extLst>
                <a:ext uri="{FF2B5EF4-FFF2-40B4-BE49-F238E27FC236}">
                  <a16:creationId xmlns:a16="http://schemas.microsoft.com/office/drawing/2014/main" id="{45F99257-A457-0D01-5EE1-EFA49463E279}"/>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36BCECD8-8A6F-5EAA-52C4-0329303D1C29}"/>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1971B872-9356-4145-1182-AA79D9543B60}"/>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C1C41BA-7FCD-6682-2AB4-3B91B84DF84F}"/>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EE45D1EC-F828-1DD4-823C-7DB96D2ABC06}"/>
                    </a:ext>
                  </a:extLst>
                </p:cNvPr>
                <p:cNvSpPr txBox="1"/>
                <p:nvPr/>
              </p:nvSpPr>
              <p:spPr>
                <a:xfrm>
                  <a:off x="1720266" y="3697069"/>
                  <a:ext cx="2247900" cy="814703"/>
                </a:xfrm>
                <a:prstGeom prst="rect">
                  <a:avLst/>
                </a:prstGeom>
                <a:noFill/>
              </p:spPr>
              <p:txBody>
                <a:bodyPr wrap="square" rtlCol="0">
                  <a:spAutoFit/>
                </a:bodyPr>
                <a:lstStyle/>
                <a:p>
                  <a:r>
                    <a:rPr lang="en-US" dirty="0"/>
                    <a:t>ML-augmented control</a:t>
                  </a:r>
                </a:p>
              </p:txBody>
            </p:sp>
          </p:grpSp>
          <p:pic>
            <p:nvPicPr>
              <p:cNvPr id="11" name="Graphic 10" descr="Packing Box Open outline">
                <a:extLst>
                  <a:ext uri="{FF2B5EF4-FFF2-40B4-BE49-F238E27FC236}">
                    <a16:creationId xmlns:a16="http://schemas.microsoft.com/office/drawing/2014/main" id="{79B4ACB8-EAB0-BA9D-16ED-849A989A0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88ECA48F-D686-291E-CA84-4F1097155E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D2EBB447-07A4-B44D-547F-9D8D5494C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7016" y="1724369"/>
                <a:ext cx="914400" cy="914400"/>
              </a:xfrm>
              <a:prstGeom prst="rect">
                <a:avLst/>
              </a:prstGeom>
            </p:spPr>
          </p:pic>
        </p:grpSp>
      </p:grpSp>
      <p:pic>
        <p:nvPicPr>
          <p:cNvPr id="17" name="Picture 16">
            <a:extLst>
              <a:ext uri="{FF2B5EF4-FFF2-40B4-BE49-F238E27FC236}">
                <a16:creationId xmlns:a16="http://schemas.microsoft.com/office/drawing/2014/main" id="{B6228838-F9E9-AACB-995B-0B472E57C73F}"/>
              </a:ext>
            </a:extLst>
          </p:cNvPr>
          <p:cNvPicPr>
            <a:picLocks noChangeAspect="1"/>
          </p:cNvPicPr>
          <p:nvPr/>
        </p:nvPicPr>
        <p:blipFill>
          <a:blip r:embed="rId10"/>
          <a:stretch>
            <a:fillRect/>
          </a:stretch>
        </p:blipFill>
        <p:spPr>
          <a:xfrm>
            <a:off x="1414219" y="1219200"/>
            <a:ext cx="3505200" cy="4777789"/>
          </a:xfrm>
          <a:prstGeom prst="rect">
            <a:avLst/>
          </a:prstGeom>
        </p:spPr>
      </p:pic>
    </p:spTree>
    <p:extLst>
      <p:ext uri="{BB962C8B-B14F-4D97-AF65-F5344CB8AC3E}">
        <p14:creationId xmlns:p14="http://schemas.microsoft.com/office/powerpoint/2010/main" val="422228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AB0322-78D2-03EE-F27E-E485043F4A9A}"/>
              </a:ext>
            </a:extLst>
          </p:cNvPr>
          <p:cNvSpPr txBox="1"/>
          <p:nvPr/>
        </p:nvSpPr>
        <p:spPr>
          <a:xfrm>
            <a:off x="227414" y="1535092"/>
            <a:ext cx="7522885" cy="1015663"/>
          </a:xfrm>
          <a:prstGeom prst="rect">
            <a:avLst/>
          </a:prstGeom>
          <a:noFill/>
        </p:spPr>
        <p:txBody>
          <a:bodyPr wrap="square" rtlCol="0">
            <a:spAutoFit/>
          </a:bodyPr>
          <a:lstStyle/>
          <a:p>
            <a:r>
              <a:rPr lang="en-US" sz="2000" b="1" dirty="0">
                <a:latin typeface="Arial" charset="0"/>
                <a:ea typeface="Arial" charset="0"/>
                <a:cs typeface="Arial" charset="0"/>
              </a:rPr>
              <a:t>Time-Series Forecasting Problem #1:</a:t>
            </a:r>
          </a:p>
          <a:p>
            <a:r>
              <a:rPr lang="en-US" sz="2000" b="1" dirty="0">
                <a:latin typeface="Arial" charset="0"/>
                <a:ea typeface="Arial" charset="0"/>
                <a:cs typeface="Arial" charset="0"/>
              </a:rPr>
              <a:t>by the time yaw setpoints have been updated by the LUT …</a:t>
            </a:r>
          </a:p>
          <a:p>
            <a:r>
              <a:rPr lang="en-US" sz="2000" b="1" dirty="0">
                <a:latin typeface="Arial" charset="0"/>
                <a:ea typeface="Arial" charset="0"/>
                <a:cs typeface="Arial" charset="0"/>
              </a:rPr>
              <a:t>the wind direction has already changed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BF65E8-BCBB-D070-62F6-A7D37A009DFF}"/>
                  </a:ext>
                </a:extLst>
              </p:cNvPr>
              <p:cNvSpPr txBox="1"/>
              <p:nvPr/>
            </p:nvSpPr>
            <p:spPr>
              <a:xfrm>
                <a:off x="7114401" y="3310473"/>
                <a:ext cx="5042622" cy="265085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𝒘</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𝑻</m:t>
                          </m:r>
                        </m:sub>
                      </m:sSub>
                      <m:r>
                        <a:rPr lang="en-US" sz="2400" b="1" i="1" smtClean="0">
                          <a:latin typeface="Cambria Math" panose="02040503050406030204" pitchFamily="18" charset="0"/>
                        </a:rPr>
                        <m:t>=</m:t>
                      </m:r>
                      <m:r>
                        <a:rPr lang="en-US" sz="2400" b="1" i="1" smtClean="0">
                          <a:latin typeface="Cambria Math" panose="02040503050406030204" pitchFamily="18" charset="0"/>
                        </a:rPr>
                        <m:t>𝒉</m:t>
                      </m:r>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sub>
                      </m:sSub>
                      <m:r>
                        <a:rPr lang="en-US" sz="2400" b="1" i="1" smtClean="0">
                          <a:latin typeface="Cambria Math" panose="02040503050406030204" pitchFamily="18" charset="0"/>
                        </a:rPr>
                        <m:t>)</m:t>
                      </m:r>
                    </m:oMath>
                  </m:oMathPara>
                </a14:m>
                <a:endParaRPr lang="en-US" sz="2400" b="1" i="1" dirty="0">
                  <a:latin typeface="Cambria Math" panose="02040503050406030204" pitchFamily="18"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sub>
                    </m:sSub>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future </a:t>
                </a:r>
                <a:r>
                  <a:rPr lang="en-US" sz="2400" dirty="0"/>
                  <a:t>system disturbance i.e. turbine horizontal, vertical 	wind speeds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oMath>
                </a14:m>
                <a:endParaRPr lang="en-US" sz="2400" b="0" dirty="0"/>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current time-step</a:t>
                </a:r>
              </a:p>
              <a:p>
                <a14:m>
                  <m:oMath xmlns:m="http://schemas.openxmlformats.org/officeDocument/2006/math">
                    <m:r>
                      <a:rPr lang="en-US" sz="2400" b="0" i="1" smtClean="0">
                        <a:latin typeface="Cambria Math" panose="02040503050406030204" pitchFamily="18" charset="0"/>
                      </a:rPr>
                      <m:t>𝑇</m:t>
                    </m:r>
                    <m:r>
                      <a:rPr lang="en-US" sz="2400" i="1">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last time-step in prediction   	horizon</a:t>
                </a:r>
              </a:p>
            </p:txBody>
          </p:sp>
        </mc:Choice>
        <mc:Fallback xmlns="">
          <p:sp>
            <p:nvSpPr>
              <p:cNvPr id="12" name="TextBox 11">
                <a:extLst>
                  <a:ext uri="{FF2B5EF4-FFF2-40B4-BE49-F238E27FC236}">
                    <a16:creationId xmlns:a16="http://schemas.microsoft.com/office/drawing/2014/main" id="{F5BF65E8-BCBB-D070-62F6-A7D37A009DFF}"/>
                  </a:ext>
                </a:extLst>
              </p:cNvPr>
              <p:cNvSpPr txBox="1">
                <a:spLocks noRot="1" noChangeAspect="1" noMove="1" noResize="1" noEditPoints="1" noAdjustHandles="1" noChangeArrowheads="1" noChangeShapeType="1" noTextEdit="1"/>
              </p:cNvSpPr>
              <p:nvPr/>
            </p:nvSpPr>
            <p:spPr>
              <a:xfrm>
                <a:off x="7114401" y="3310473"/>
                <a:ext cx="5042622" cy="2650854"/>
              </a:xfrm>
              <a:prstGeom prst="rect">
                <a:avLst/>
              </a:prstGeom>
              <a:blipFill>
                <a:blip r:embed="rId3"/>
                <a:stretch>
                  <a:fillRect l="-3769" b="-571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4E0FB28-82CC-15FA-248E-8F6D99C2B77E}"/>
              </a:ext>
            </a:extLst>
          </p:cNvPr>
          <p:cNvSpPr>
            <a:spLocks noGrp="1"/>
          </p:cNvSpPr>
          <p:nvPr>
            <p:ph type="sldNum" sz="quarter" idx="12"/>
          </p:nvPr>
        </p:nvSpPr>
        <p:spPr/>
        <p:txBody>
          <a:bodyPr/>
          <a:lstStyle/>
          <a:p>
            <a:fld id="{9E3EFB43-BEAF-4970-A06C-24B01B76FA99}" type="slidenum">
              <a:rPr lang="en-US" smtClean="0"/>
              <a:pPr/>
              <a:t>18</a:t>
            </a:fld>
            <a:endParaRPr lang="en-US"/>
          </a:p>
        </p:txBody>
      </p:sp>
      <p:pic>
        <p:nvPicPr>
          <p:cNvPr id="6" name="Picture 5" descr="A screenshot of a graph&#10;&#10;Description automatically generated">
            <a:extLst>
              <a:ext uri="{FF2B5EF4-FFF2-40B4-BE49-F238E27FC236}">
                <a16:creationId xmlns:a16="http://schemas.microsoft.com/office/drawing/2014/main" id="{ADFD383F-03D0-E294-6827-3EA9C25AC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6400" y="993880"/>
            <a:ext cx="7772400" cy="4082833"/>
          </a:xfrm>
          <a:prstGeom prst="rect">
            <a:avLst/>
          </a:prstGeom>
        </p:spPr>
      </p:pic>
      <p:grpSp>
        <p:nvGrpSpPr>
          <p:cNvPr id="17" name="Group 16">
            <a:extLst>
              <a:ext uri="{FF2B5EF4-FFF2-40B4-BE49-F238E27FC236}">
                <a16:creationId xmlns:a16="http://schemas.microsoft.com/office/drawing/2014/main" id="{B7BE165D-9BE0-3190-A8EF-EB17CB4E05E3}"/>
              </a:ext>
            </a:extLst>
          </p:cNvPr>
          <p:cNvGrpSpPr/>
          <p:nvPr/>
        </p:nvGrpSpPr>
        <p:grpSpPr>
          <a:xfrm>
            <a:off x="7083928" y="2194341"/>
            <a:ext cx="2893673" cy="1116132"/>
            <a:chOff x="455798" y="2008068"/>
            <a:chExt cx="2893673" cy="1116132"/>
          </a:xfrm>
        </p:grpSpPr>
        <p:grpSp>
          <p:nvGrpSpPr>
            <p:cNvPr id="14" name="Group 13">
              <a:extLst>
                <a:ext uri="{FF2B5EF4-FFF2-40B4-BE49-F238E27FC236}">
                  <a16:creationId xmlns:a16="http://schemas.microsoft.com/office/drawing/2014/main" id="{E2AFE2C1-DA90-4A90-B91F-4A90A567A3D2}"/>
                </a:ext>
              </a:extLst>
            </p:cNvPr>
            <p:cNvGrpSpPr/>
            <p:nvPr/>
          </p:nvGrpSpPr>
          <p:grpSpPr>
            <a:xfrm>
              <a:off x="455798" y="2008068"/>
              <a:ext cx="2102816" cy="369332"/>
              <a:chOff x="455798" y="2008068"/>
              <a:chExt cx="2102816" cy="369332"/>
            </a:xfrm>
          </p:grpSpPr>
          <p:cxnSp>
            <p:nvCxnSpPr>
              <p:cNvPr id="8" name="Straight Connector 7">
                <a:extLst>
                  <a:ext uri="{FF2B5EF4-FFF2-40B4-BE49-F238E27FC236}">
                    <a16:creationId xmlns:a16="http://schemas.microsoft.com/office/drawing/2014/main" id="{B46F2D01-9579-F5C7-C6AE-599A67B1FFAE}"/>
                  </a:ext>
                </a:extLst>
              </p:cNvPr>
              <p:cNvCxnSpPr>
                <a:cxnSpLocks/>
              </p:cNvCxnSpPr>
              <p:nvPr/>
            </p:nvCxnSpPr>
            <p:spPr>
              <a:xfrm>
                <a:off x="455798" y="2209800"/>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99C596-5B33-CD77-B854-DBA59289A566}"/>
                  </a:ext>
                </a:extLst>
              </p:cNvPr>
              <p:cNvSpPr txBox="1"/>
              <p:nvPr/>
            </p:nvSpPr>
            <p:spPr>
              <a:xfrm>
                <a:off x="873537" y="2008068"/>
                <a:ext cx="1685077" cy="369332"/>
              </a:xfrm>
              <a:prstGeom prst="rect">
                <a:avLst/>
              </a:prstGeom>
              <a:noFill/>
            </p:spPr>
            <p:txBody>
              <a:bodyPr wrap="none" rtlCol="0">
                <a:spAutoFit/>
              </a:bodyPr>
              <a:lstStyle/>
              <a:p>
                <a:r>
                  <a:rPr lang="en-US" dirty="0"/>
                  <a:t>Wind Direction</a:t>
                </a:r>
              </a:p>
            </p:txBody>
          </p:sp>
        </p:grpSp>
        <p:grpSp>
          <p:nvGrpSpPr>
            <p:cNvPr id="16" name="Group 15">
              <a:extLst>
                <a:ext uri="{FF2B5EF4-FFF2-40B4-BE49-F238E27FC236}">
                  <a16:creationId xmlns:a16="http://schemas.microsoft.com/office/drawing/2014/main" id="{B9A3C528-F3E1-CEAE-ACEB-0687A90770C5}"/>
                </a:ext>
              </a:extLst>
            </p:cNvPr>
            <p:cNvGrpSpPr/>
            <p:nvPr/>
          </p:nvGrpSpPr>
          <p:grpSpPr>
            <a:xfrm>
              <a:off x="455798" y="2754868"/>
              <a:ext cx="2893673" cy="369332"/>
              <a:chOff x="455798" y="2754868"/>
              <a:chExt cx="2893673" cy="369332"/>
            </a:xfrm>
          </p:grpSpPr>
          <p:cxnSp>
            <p:nvCxnSpPr>
              <p:cNvPr id="9" name="Straight Connector 8">
                <a:extLst>
                  <a:ext uri="{FF2B5EF4-FFF2-40B4-BE49-F238E27FC236}">
                    <a16:creationId xmlns:a16="http://schemas.microsoft.com/office/drawing/2014/main" id="{54A73ACB-94D4-E07B-D470-E99A6316956C}"/>
                  </a:ext>
                </a:extLst>
              </p:cNvPr>
              <p:cNvCxnSpPr>
                <a:cxnSpLocks/>
              </p:cNvCxnSpPr>
              <p:nvPr/>
            </p:nvCxnSpPr>
            <p:spPr>
              <a:xfrm>
                <a:off x="455798" y="2922811"/>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6BF104-E07D-E118-22F6-D02670AE15FB}"/>
                  </a:ext>
                </a:extLst>
              </p:cNvPr>
              <p:cNvSpPr txBox="1"/>
              <p:nvPr/>
            </p:nvSpPr>
            <p:spPr>
              <a:xfrm>
                <a:off x="873537" y="2754868"/>
                <a:ext cx="2475934" cy="369332"/>
              </a:xfrm>
              <a:prstGeom prst="rect">
                <a:avLst/>
              </a:prstGeom>
              <a:noFill/>
            </p:spPr>
            <p:txBody>
              <a:bodyPr wrap="none" rtlCol="0">
                <a:spAutoFit/>
              </a:bodyPr>
              <a:lstStyle/>
              <a:p>
                <a:r>
                  <a:rPr lang="en-US" dirty="0"/>
                  <a:t>Turbine Yaw Setpoints</a:t>
                </a:r>
              </a:p>
            </p:txBody>
          </p:sp>
        </p:grpSp>
        <p:grpSp>
          <p:nvGrpSpPr>
            <p:cNvPr id="15" name="Group 14">
              <a:extLst>
                <a:ext uri="{FF2B5EF4-FFF2-40B4-BE49-F238E27FC236}">
                  <a16:creationId xmlns:a16="http://schemas.microsoft.com/office/drawing/2014/main" id="{B8E79126-DED6-9E99-A571-D89A7D6B0AEA}"/>
                </a:ext>
              </a:extLst>
            </p:cNvPr>
            <p:cNvGrpSpPr/>
            <p:nvPr/>
          </p:nvGrpSpPr>
          <p:grpSpPr>
            <a:xfrm>
              <a:off x="460280" y="2381468"/>
              <a:ext cx="2769665" cy="369332"/>
              <a:chOff x="460280" y="2313165"/>
              <a:chExt cx="2769665" cy="369332"/>
            </a:xfrm>
          </p:grpSpPr>
          <p:cxnSp>
            <p:nvCxnSpPr>
              <p:cNvPr id="5" name="Straight Connector 4">
                <a:extLst>
                  <a:ext uri="{FF2B5EF4-FFF2-40B4-BE49-F238E27FC236}">
                    <a16:creationId xmlns:a16="http://schemas.microsoft.com/office/drawing/2014/main" id="{BBABD9FB-7C60-BABF-1B38-A1DAA5A8D236}"/>
                  </a:ext>
                </a:extLst>
              </p:cNvPr>
              <p:cNvCxnSpPr>
                <a:cxnSpLocks/>
              </p:cNvCxnSpPr>
              <p:nvPr/>
            </p:nvCxnSpPr>
            <p:spPr>
              <a:xfrm>
                <a:off x="460280" y="2514897"/>
                <a:ext cx="36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BC713C-894A-28E9-471E-5C1DFEF40DEE}"/>
                  </a:ext>
                </a:extLst>
              </p:cNvPr>
              <p:cNvSpPr txBox="1"/>
              <p:nvPr/>
            </p:nvSpPr>
            <p:spPr>
              <a:xfrm>
                <a:off x="878019" y="2313165"/>
                <a:ext cx="2351926" cy="369332"/>
              </a:xfrm>
              <a:prstGeom prst="rect">
                <a:avLst/>
              </a:prstGeom>
              <a:noFill/>
            </p:spPr>
            <p:txBody>
              <a:bodyPr wrap="none" rtlCol="0">
                <a:spAutoFit/>
              </a:bodyPr>
              <a:lstStyle/>
              <a:p>
                <a:r>
                  <a:rPr lang="en-US" dirty="0" err="1"/>
                  <a:t>LPF’d</a:t>
                </a:r>
                <a:r>
                  <a:rPr lang="en-US" dirty="0"/>
                  <a:t> Wind Direction</a:t>
                </a:r>
              </a:p>
            </p:txBody>
          </p:sp>
        </p:grpSp>
      </p:grpSp>
      <p:sp>
        <p:nvSpPr>
          <p:cNvPr id="19" name="Title 1">
            <a:extLst>
              <a:ext uri="{FF2B5EF4-FFF2-40B4-BE49-F238E27FC236}">
                <a16:creationId xmlns:a16="http://schemas.microsoft.com/office/drawing/2014/main" id="{F7C5F9B9-F5F6-D7BF-12EC-D24B0318356C}"/>
              </a:ext>
            </a:extLst>
          </p:cNvPr>
          <p:cNvSpPr>
            <a:spLocks noGrp="1"/>
          </p:cNvSpPr>
          <p:nvPr>
            <p:ph type="title"/>
          </p:nvPr>
        </p:nvSpPr>
        <p:spPr>
          <a:xfrm>
            <a:off x="609600" y="274638"/>
            <a:ext cx="10972800" cy="1143000"/>
          </a:xfrm>
        </p:spPr>
        <p:txBody>
          <a:bodyPr>
            <a:normAutofit fontScale="90000"/>
          </a:bodyPr>
          <a:lstStyle/>
          <a:p>
            <a:r>
              <a:rPr lang="en-US" sz="3000" b="1" dirty="0">
                <a:latin typeface="+mn-lt"/>
              </a:rPr>
              <a:t>The Problem</a:t>
            </a:r>
            <a:br>
              <a:rPr lang="en-US" sz="3000" b="1" dirty="0">
                <a:latin typeface="+mn-lt"/>
              </a:rPr>
            </a:br>
            <a:r>
              <a:rPr lang="en-US" sz="2700" dirty="0">
                <a:latin typeface="+mn-lt"/>
              </a:rPr>
              <a:t>(or subset of it resolvable within the budget/timeline/powerlessness of a PhD)</a:t>
            </a:r>
          </a:p>
        </p:txBody>
      </p:sp>
      <p:pic>
        <p:nvPicPr>
          <p:cNvPr id="28" name="Picture 27" descr="Chart, line chart&#10;&#10;AI-generated content may be incorrect.">
            <a:extLst>
              <a:ext uri="{FF2B5EF4-FFF2-40B4-BE49-F238E27FC236}">
                <a16:creationId xmlns:a16="http://schemas.microsoft.com/office/drawing/2014/main" id="{8A86ACEC-B184-F260-CA10-6E46993F05DE}"/>
              </a:ext>
            </a:extLst>
          </p:cNvPr>
          <p:cNvPicPr>
            <a:picLocks noChangeAspect="1"/>
          </p:cNvPicPr>
          <p:nvPr/>
        </p:nvPicPr>
        <p:blipFill>
          <a:blip r:embed="rId5">
            <a:extLst>
              <a:ext uri="{28A0092B-C50C-407E-A947-70E740481C1C}">
                <a14:useLocalDpi xmlns:a14="http://schemas.microsoft.com/office/drawing/2010/main" val="0"/>
              </a:ext>
            </a:extLst>
          </a:blip>
          <a:srcRect t="9081" r="19654"/>
          <a:stretch/>
        </p:blipFill>
        <p:spPr>
          <a:xfrm>
            <a:off x="34013" y="2550755"/>
            <a:ext cx="6872753" cy="3331043"/>
          </a:xfrm>
          <a:prstGeom prst="rect">
            <a:avLst/>
          </a:prstGeom>
        </p:spPr>
      </p:pic>
      <p:pic>
        <p:nvPicPr>
          <p:cNvPr id="29" name="Picture 28" descr="Chart, line chart&#10;&#10;AI-generated content may be incorrect.">
            <a:extLst>
              <a:ext uri="{FF2B5EF4-FFF2-40B4-BE49-F238E27FC236}">
                <a16:creationId xmlns:a16="http://schemas.microsoft.com/office/drawing/2014/main" id="{009FC71A-7BAF-55CF-46E6-8C784DB6CD65}"/>
              </a:ext>
            </a:extLst>
          </p:cNvPr>
          <p:cNvPicPr>
            <a:picLocks noChangeAspect="1"/>
          </p:cNvPicPr>
          <p:nvPr/>
        </p:nvPicPr>
        <p:blipFill>
          <a:blip r:embed="rId5">
            <a:extLst>
              <a:ext uri="{28A0092B-C50C-407E-A947-70E740481C1C}">
                <a14:useLocalDpi xmlns:a14="http://schemas.microsoft.com/office/drawing/2010/main" val="0"/>
              </a:ext>
            </a:extLst>
          </a:blip>
          <a:srcRect l="80345" t="18859" r="1961" b="51419"/>
          <a:stretch/>
        </p:blipFill>
        <p:spPr>
          <a:xfrm>
            <a:off x="12471219" y="3226821"/>
            <a:ext cx="1375238" cy="989455"/>
          </a:xfrm>
          <a:prstGeom prst="rect">
            <a:avLst/>
          </a:prstGeom>
        </p:spPr>
      </p:pic>
    </p:spTree>
    <p:extLst>
      <p:ext uri="{BB962C8B-B14F-4D97-AF65-F5344CB8AC3E}">
        <p14:creationId xmlns:p14="http://schemas.microsoft.com/office/powerpoint/2010/main" val="12655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AB0322-78D2-03EE-F27E-E485043F4A9A}"/>
              </a:ext>
            </a:extLst>
          </p:cNvPr>
          <p:cNvSpPr txBox="1"/>
          <p:nvPr/>
        </p:nvSpPr>
        <p:spPr>
          <a:xfrm>
            <a:off x="266700" y="1485270"/>
            <a:ext cx="11658600" cy="1015663"/>
          </a:xfrm>
          <a:prstGeom prst="rect">
            <a:avLst/>
          </a:prstGeom>
          <a:noFill/>
        </p:spPr>
        <p:txBody>
          <a:bodyPr wrap="square" rtlCol="0">
            <a:spAutoFit/>
          </a:bodyPr>
          <a:lstStyle/>
          <a:p>
            <a:r>
              <a:rPr lang="en-US" sz="2000" b="1" dirty="0">
                <a:latin typeface="Arial" charset="0"/>
                <a:ea typeface="Arial" charset="0"/>
                <a:cs typeface="Arial" charset="0"/>
              </a:rPr>
              <a:t>Dynamical System Modeling Problem #2:</a:t>
            </a:r>
          </a:p>
          <a:p>
            <a:r>
              <a:rPr lang="en-US" sz="2000" b="1" dirty="0">
                <a:latin typeface="Arial" charset="0"/>
                <a:ea typeface="Arial" charset="0"/>
                <a:cs typeface="Arial" charset="0"/>
              </a:rPr>
              <a:t>to find the yaw setpoints that will maximize farm power/minimize fatigue etc. …</a:t>
            </a:r>
          </a:p>
          <a:p>
            <a:r>
              <a:rPr lang="en-US" sz="2000" b="1" dirty="0">
                <a:latin typeface="Arial" charset="0"/>
                <a:ea typeface="Arial" charset="0"/>
                <a:cs typeface="Arial" charset="0"/>
              </a:rPr>
              <a:t>we need to know how upstream yaw setpoints impact downstream turbines</a:t>
            </a:r>
          </a:p>
        </p:txBody>
      </p:sp>
      <p:grpSp>
        <p:nvGrpSpPr>
          <p:cNvPr id="8" name="Group 7">
            <a:extLst>
              <a:ext uri="{FF2B5EF4-FFF2-40B4-BE49-F238E27FC236}">
                <a16:creationId xmlns:a16="http://schemas.microsoft.com/office/drawing/2014/main" id="{2DFC05A1-92E9-EE5C-6EF0-8FE0A41418BB}"/>
              </a:ext>
            </a:extLst>
          </p:cNvPr>
          <p:cNvGrpSpPr/>
          <p:nvPr/>
        </p:nvGrpSpPr>
        <p:grpSpPr>
          <a:xfrm>
            <a:off x="5194718" y="2435868"/>
            <a:ext cx="2900723" cy="1312763"/>
            <a:chOff x="889427" y="2191260"/>
            <a:chExt cx="3616238" cy="1636580"/>
          </a:xfrm>
        </p:grpSpPr>
        <p:cxnSp>
          <p:nvCxnSpPr>
            <p:cNvPr id="9" name="Straight Connector 8">
              <a:extLst>
                <a:ext uri="{FF2B5EF4-FFF2-40B4-BE49-F238E27FC236}">
                  <a16:creationId xmlns:a16="http://schemas.microsoft.com/office/drawing/2014/main" id="{667FA423-BD5B-AD56-09F3-A35CA1498FC5}"/>
                </a:ext>
              </a:extLst>
            </p:cNvPr>
            <p:cNvCxnSpPr>
              <a:cxnSpLocks/>
            </p:cNvCxnSpPr>
            <p:nvPr/>
          </p:nvCxnSpPr>
          <p:spPr>
            <a:xfrm>
              <a:off x="889427" y="2349867"/>
              <a:ext cx="36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CE884C-4596-DC99-4481-0980B6D1E2EC}"/>
                </a:ext>
              </a:extLst>
            </p:cNvPr>
            <p:cNvCxnSpPr>
              <a:cxnSpLocks/>
            </p:cNvCxnSpPr>
            <p:nvPr/>
          </p:nvCxnSpPr>
          <p:spPr>
            <a:xfrm>
              <a:off x="889427" y="2751252"/>
              <a:ext cx="360000" cy="0"/>
            </a:xfrm>
            <a:prstGeom prst="line">
              <a:avLst/>
            </a:prstGeom>
            <a:ln w="38100">
              <a:solidFill>
                <a:srgbClr val="1E77B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A176DC-3A3A-3300-671F-078159522F28}"/>
                </a:ext>
              </a:extLst>
            </p:cNvPr>
            <p:cNvCxnSpPr>
              <a:cxnSpLocks/>
            </p:cNvCxnSpPr>
            <p:nvPr/>
          </p:nvCxnSpPr>
          <p:spPr>
            <a:xfrm>
              <a:off x="889427" y="3152637"/>
              <a:ext cx="360000" cy="0"/>
            </a:xfrm>
            <a:prstGeom prst="line">
              <a:avLst/>
            </a:prstGeom>
            <a:ln w="38100">
              <a:solidFill>
                <a:srgbClr val="00800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E50785-258B-A0E3-B0E2-8BF994A01372}"/>
                </a:ext>
              </a:extLst>
            </p:cNvPr>
            <p:cNvCxnSpPr>
              <a:cxnSpLocks/>
            </p:cNvCxnSpPr>
            <p:nvPr/>
          </p:nvCxnSpPr>
          <p:spPr>
            <a:xfrm>
              <a:off x="889427" y="3554023"/>
              <a:ext cx="360000" cy="0"/>
            </a:xfrm>
            <a:prstGeom prst="line">
              <a:avLst/>
            </a:prstGeom>
            <a:ln w="38100">
              <a:solidFill>
                <a:srgbClr val="B5F3B6"/>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94F12D-C36D-9556-B396-856ACEC8EDA4}"/>
                </a:ext>
              </a:extLst>
            </p:cNvPr>
            <p:cNvSpPr txBox="1"/>
            <p:nvPr/>
          </p:nvSpPr>
          <p:spPr>
            <a:xfrm>
              <a:off x="1307165" y="2191260"/>
              <a:ext cx="837814" cy="460434"/>
            </a:xfrm>
            <a:prstGeom prst="rect">
              <a:avLst/>
            </a:prstGeom>
            <a:noFill/>
          </p:spPr>
          <p:txBody>
            <a:bodyPr wrap="none" rtlCol="0">
              <a:spAutoFit/>
            </a:bodyPr>
            <a:lstStyle/>
            <a:p>
              <a:r>
                <a:rPr lang="en-US" dirty="0"/>
                <a:t>True</a:t>
              </a:r>
            </a:p>
          </p:txBody>
        </p:sp>
        <p:sp>
          <p:nvSpPr>
            <p:cNvPr id="14" name="TextBox 13">
              <a:extLst>
                <a:ext uri="{FF2B5EF4-FFF2-40B4-BE49-F238E27FC236}">
                  <a16:creationId xmlns:a16="http://schemas.microsoft.com/office/drawing/2014/main" id="{7DC98F17-118A-A71F-9ABE-4B0594BD15E2}"/>
                </a:ext>
              </a:extLst>
            </p:cNvPr>
            <p:cNvSpPr txBox="1"/>
            <p:nvPr/>
          </p:nvSpPr>
          <p:spPr>
            <a:xfrm>
              <a:off x="1307165" y="2583309"/>
              <a:ext cx="3059969" cy="460434"/>
            </a:xfrm>
            <a:prstGeom prst="rect">
              <a:avLst/>
            </a:prstGeom>
            <a:noFill/>
          </p:spPr>
          <p:txBody>
            <a:bodyPr wrap="none" rtlCol="0">
              <a:spAutoFit/>
            </a:bodyPr>
            <a:lstStyle/>
            <a:p>
              <a:r>
                <a:rPr lang="en-US" dirty="0"/>
                <a:t>Base Model-Predicted</a:t>
              </a:r>
            </a:p>
          </p:txBody>
        </p:sp>
        <p:sp>
          <p:nvSpPr>
            <p:cNvPr id="15" name="TextBox 14">
              <a:extLst>
                <a:ext uri="{FF2B5EF4-FFF2-40B4-BE49-F238E27FC236}">
                  <a16:creationId xmlns:a16="http://schemas.microsoft.com/office/drawing/2014/main" id="{169449E2-43D2-AA34-525F-25871DF353B1}"/>
                </a:ext>
              </a:extLst>
            </p:cNvPr>
            <p:cNvSpPr txBox="1"/>
            <p:nvPr/>
          </p:nvSpPr>
          <p:spPr>
            <a:xfrm>
              <a:off x="1307165" y="2975359"/>
              <a:ext cx="2858398" cy="460434"/>
            </a:xfrm>
            <a:prstGeom prst="rect">
              <a:avLst/>
            </a:prstGeom>
            <a:noFill/>
          </p:spPr>
          <p:txBody>
            <a:bodyPr wrap="square" rtlCol="0">
              <a:spAutoFit/>
            </a:bodyPr>
            <a:lstStyle/>
            <a:p>
              <a:r>
                <a:rPr lang="en-US" dirty="0">
                  <a:solidFill>
                    <a:schemeClr val="tx1">
                      <a:alpha val="40000"/>
                    </a:schemeClr>
                  </a:solidFill>
                </a:rPr>
                <a:t>GP-Predicted Mean</a:t>
              </a:r>
            </a:p>
          </p:txBody>
        </p:sp>
        <p:sp>
          <p:nvSpPr>
            <p:cNvPr id="16" name="TextBox 15">
              <a:extLst>
                <a:ext uri="{FF2B5EF4-FFF2-40B4-BE49-F238E27FC236}">
                  <a16:creationId xmlns:a16="http://schemas.microsoft.com/office/drawing/2014/main" id="{9D3F3D51-0DAB-C555-410E-0EED68EB8754}"/>
                </a:ext>
              </a:extLst>
            </p:cNvPr>
            <p:cNvSpPr txBox="1"/>
            <p:nvPr/>
          </p:nvSpPr>
          <p:spPr>
            <a:xfrm>
              <a:off x="1307165" y="3367406"/>
              <a:ext cx="3198500" cy="460434"/>
            </a:xfrm>
            <a:prstGeom prst="rect">
              <a:avLst/>
            </a:prstGeom>
            <a:noFill/>
          </p:spPr>
          <p:txBody>
            <a:bodyPr wrap="none" rtlCol="0">
              <a:spAutoFit/>
            </a:bodyPr>
            <a:lstStyle/>
            <a:p>
              <a:r>
                <a:rPr lang="en-US" dirty="0">
                  <a:solidFill>
                    <a:schemeClr val="tx1">
                      <a:alpha val="40000"/>
                    </a:schemeClr>
                  </a:solidFill>
                </a:rPr>
                <a:t>GP-Predicted Std. Dev.</a:t>
              </a:r>
            </a:p>
          </p:txBody>
        </p:sp>
      </p:grpSp>
      <p:grpSp>
        <p:nvGrpSpPr>
          <p:cNvPr id="28" name="Group 27">
            <a:extLst>
              <a:ext uri="{FF2B5EF4-FFF2-40B4-BE49-F238E27FC236}">
                <a16:creationId xmlns:a16="http://schemas.microsoft.com/office/drawing/2014/main" id="{8D47D6F1-9FA4-3DC1-9D50-36A169D74FB3}"/>
              </a:ext>
            </a:extLst>
          </p:cNvPr>
          <p:cNvGrpSpPr/>
          <p:nvPr/>
        </p:nvGrpSpPr>
        <p:grpSpPr>
          <a:xfrm>
            <a:off x="17585" y="3258658"/>
            <a:ext cx="4855364" cy="2471335"/>
            <a:chOff x="3147586" y="2126839"/>
            <a:chExt cx="6053029" cy="3080935"/>
          </a:xfrm>
        </p:grpSpPr>
        <p:pic>
          <p:nvPicPr>
            <p:cNvPr id="17" name="Picture 16" descr="A graph of a graph&#10;&#10;Description automatically generated with medium confidence">
              <a:extLst>
                <a:ext uri="{FF2B5EF4-FFF2-40B4-BE49-F238E27FC236}">
                  <a16:creationId xmlns:a16="http://schemas.microsoft.com/office/drawing/2014/main" id="{D18078C5-91EF-BBE1-163A-677D66DCC95B}"/>
                </a:ext>
              </a:extLst>
            </p:cNvPr>
            <p:cNvPicPr>
              <a:picLocks noChangeAspect="1"/>
            </p:cNvPicPr>
            <p:nvPr/>
          </p:nvPicPr>
          <p:blipFill rotWithShape="1">
            <a:blip r:embed="rId3"/>
            <a:srcRect l="8776" t="49302" r="47797" b="4770"/>
            <a:stretch/>
          </p:blipFill>
          <p:spPr>
            <a:xfrm>
              <a:off x="3807433" y="2126839"/>
              <a:ext cx="5393182" cy="3080935"/>
            </a:xfrm>
            <a:prstGeom prst="rect">
              <a:avLst/>
            </a:prstGeom>
          </p:spPr>
        </p:pic>
        <p:pic>
          <p:nvPicPr>
            <p:cNvPr id="18" name="Picture 17" descr="A graph of a graph&#10;&#10;Description automatically generated with medium confidence">
              <a:extLst>
                <a:ext uri="{FF2B5EF4-FFF2-40B4-BE49-F238E27FC236}">
                  <a16:creationId xmlns:a16="http://schemas.microsoft.com/office/drawing/2014/main" id="{257B44D7-AA59-5FDF-7D57-A66A4E0297C9}"/>
                </a:ext>
              </a:extLst>
            </p:cNvPr>
            <p:cNvPicPr>
              <a:picLocks noChangeAspect="1"/>
            </p:cNvPicPr>
            <p:nvPr/>
          </p:nvPicPr>
          <p:blipFill rotWithShape="1">
            <a:blip r:embed="rId3"/>
            <a:srcRect l="2728" t="11102" r="90265" b="81239"/>
            <a:stretch/>
          </p:blipFill>
          <p:spPr>
            <a:xfrm>
              <a:off x="3147586" y="2158148"/>
              <a:ext cx="870264" cy="513770"/>
            </a:xfrm>
            <a:prstGeom prst="rect">
              <a:avLst/>
            </a:prstGeom>
          </p:spPr>
        </p:pic>
      </p:grpSp>
      <p:sp>
        <p:nvSpPr>
          <p:cNvPr id="19" name="TextBox 18">
            <a:extLst>
              <a:ext uri="{FF2B5EF4-FFF2-40B4-BE49-F238E27FC236}">
                <a16:creationId xmlns:a16="http://schemas.microsoft.com/office/drawing/2014/main" id="{620CE814-B6F6-6028-659D-8F82B4C3C817}"/>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2A747EB-9979-F491-DEEB-7A6DEFB383F1}"/>
                  </a:ext>
                </a:extLst>
              </p:cNvPr>
              <p:cNvSpPr txBox="1"/>
              <p:nvPr/>
            </p:nvSpPr>
            <p:spPr>
              <a:xfrm>
                <a:off x="5158555" y="3817204"/>
                <a:ext cx="5896807" cy="184665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𝒙</m:t>
                          </m:r>
                        </m:e>
                      </m:acc>
                      <m:r>
                        <a:rPr lang="en-US" sz="2400" b="1" i="1" smtClean="0">
                          <a:latin typeface="Cambria Math" panose="02040503050406030204" pitchFamily="18" charset="0"/>
                        </a:rPr>
                        <m:t>=</m:t>
                      </m:r>
                      <m:r>
                        <a:rPr lang="en-US" sz="2400" b="1" i="1" smtClean="0">
                          <a:latin typeface="Cambria Math" panose="02040503050406030204" pitchFamily="18" charset="0"/>
                        </a:rPr>
                        <m:t>𝒇</m:t>
                      </m:r>
                      <m:r>
                        <a:rPr lang="en-US" sz="2400" b="1" i="1" smtClean="0">
                          <a:latin typeface="Cambria Math" panose="02040503050406030204" pitchFamily="18" charset="0"/>
                        </a:rPr>
                        <m:t>(</m:t>
                      </m:r>
                      <m:r>
                        <a:rPr lang="en-US" sz="2400" b="1" i="1" smtClean="0">
                          <a:latin typeface="Cambria Math" panose="02040503050406030204" pitchFamily="18" charset="0"/>
                        </a:rPr>
                        <m:t>𝒙</m:t>
                      </m:r>
                      <m:r>
                        <a:rPr lang="en-US" sz="2400" b="1" i="1" smtClean="0">
                          <a:latin typeface="Cambria Math" panose="02040503050406030204" pitchFamily="18" charset="0"/>
                        </a:rPr>
                        <m:t>, </m:t>
                      </m:r>
                      <m:r>
                        <a:rPr lang="en-US" sz="2400" b="1" i="1" smtClean="0">
                          <a:latin typeface="Cambria Math" panose="02040503050406030204" pitchFamily="18" charset="0"/>
                        </a:rPr>
                        <m:t>𝒖</m:t>
                      </m:r>
                      <m:r>
                        <a:rPr lang="en-US" sz="2400" b="1" i="1" smtClean="0">
                          <a:latin typeface="Cambria Math" panose="02040503050406030204" pitchFamily="18" charset="0"/>
                        </a:rPr>
                        <m:t>, </m:t>
                      </m:r>
                      <m:r>
                        <a:rPr lang="en-US" sz="2400" b="1" i="1" smtClean="0">
                          <a:latin typeface="Cambria Math" panose="02040503050406030204" pitchFamily="18" charset="0"/>
                        </a:rPr>
                        <m:t>𝒘</m:t>
                      </m:r>
                      <m:r>
                        <a:rPr lang="en-US" sz="2400" b="1" i="1" smtClean="0">
                          <a:latin typeface="Cambria Math" panose="02040503050406030204" pitchFamily="18" charset="0"/>
                        </a:rPr>
                        <m:t>)</m:t>
                      </m:r>
                    </m:oMath>
                  </m:oMathPara>
                </a14:m>
                <a:endParaRPr lang="en-US" sz="24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1" i="1" smtClean="0">
                          <a:latin typeface="Cambria Math" panose="02040503050406030204" pitchFamily="18" charset="0"/>
                        </a:rPr>
                        <m:t>𝒚</m:t>
                      </m:r>
                      <m:r>
                        <a:rPr lang="en-US" sz="2400" b="1" i="1" smtClean="0">
                          <a:latin typeface="Cambria Math" panose="02040503050406030204" pitchFamily="18" charset="0"/>
                        </a:rPr>
                        <m:t>=</m:t>
                      </m:r>
                      <m:r>
                        <a:rPr lang="en-US" sz="2400" b="1" i="1" smtClean="0">
                          <a:latin typeface="Cambria Math" panose="02040503050406030204" pitchFamily="18" charset="0"/>
                        </a:rPr>
                        <m:t>𝒈</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r>
                            <a:rPr lang="en-US" sz="2400" b="1" i="1" smtClean="0">
                              <a:latin typeface="Cambria Math" panose="02040503050406030204" pitchFamily="18" charset="0"/>
                            </a:rPr>
                            <m:t>, </m:t>
                          </m:r>
                          <m:r>
                            <a:rPr lang="en-US" sz="2400" b="1" i="1" smtClean="0">
                              <a:latin typeface="Cambria Math" panose="02040503050406030204" pitchFamily="18" charset="0"/>
                            </a:rPr>
                            <m:t>𝒖</m:t>
                          </m:r>
                          <m:r>
                            <a:rPr lang="en-US" sz="2400" b="1" i="1" smtClean="0">
                              <a:latin typeface="Cambria Math" panose="02040503050406030204" pitchFamily="18" charset="0"/>
                            </a:rPr>
                            <m:t>, </m:t>
                          </m:r>
                          <m:r>
                            <a:rPr lang="en-US" sz="2400" b="1" i="1" smtClean="0">
                              <a:latin typeface="Cambria Math" panose="02040503050406030204" pitchFamily="18" charset="0"/>
                            </a:rPr>
                            <m:t>𝒏</m:t>
                          </m:r>
                        </m:e>
                      </m:d>
                    </m:oMath>
                  </m:oMathPara>
                </a14:m>
                <a:endParaRPr lang="en-US" sz="2400" b="1"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𝑥</m:t>
                    </m:r>
                    <m:r>
                      <a:rPr lang="en-US" sz="2400" i="1" smtClean="0">
                        <a:latin typeface="Cambria Math" panose="02040503050406030204" pitchFamily="18" charset="0"/>
                      </a:rPr>
                      <m:t>≝</m:t>
                    </m:r>
                  </m:oMath>
                </a14:m>
                <a:r>
                  <a:rPr lang="en-US" sz="2400" b="0" dirty="0"/>
                  <a:t> system states</a:t>
                </a:r>
                <a:endParaRPr lang="en-US" sz="240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turbine horizontal/vertical wind speeds</a:t>
                </a:r>
              </a:p>
              <a:p>
                <a14:m>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rPr>
                      <m:t>≝</m:t>
                    </m:r>
                  </m:oMath>
                </a14:m>
                <a:r>
                  <a:rPr lang="en-US" sz="2400" b="0" dirty="0"/>
                  <a:t> measurement noise</a:t>
                </a:r>
                <a:endParaRPr lang="en-US" sz="2400" i="1" dirty="0">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B2A747EB-9979-F491-DEEB-7A6DEFB383F1}"/>
                  </a:ext>
                </a:extLst>
              </p:cNvPr>
              <p:cNvSpPr txBox="1">
                <a:spLocks noRot="1" noChangeAspect="1" noMove="1" noResize="1" noEditPoints="1" noAdjustHandles="1" noChangeArrowheads="1" noChangeShapeType="1" noTextEdit="1"/>
              </p:cNvSpPr>
              <p:nvPr/>
            </p:nvSpPr>
            <p:spPr>
              <a:xfrm>
                <a:off x="5158555" y="3817204"/>
                <a:ext cx="5896807" cy="1846659"/>
              </a:xfrm>
              <a:prstGeom prst="rect">
                <a:avLst/>
              </a:prstGeom>
              <a:blipFill>
                <a:blip r:embed="rId4"/>
                <a:stretch>
                  <a:fillRect l="-1935" t="-685" r="-2151" b="-890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0B8FE49-F8CA-0B96-32F0-FC275A4A88F4}"/>
              </a:ext>
            </a:extLst>
          </p:cNvPr>
          <p:cNvSpPr>
            <a:spLocks noGrp="1"/>
          </p:cNvSpPr>
          <p:nvPr>
            <p:ph type="sldNum" sz="quarter" idx="12"/>
          </p:nvPr>
        </p:nvSpPr>
        <p:spPr/>
        <p:txBody>
          <a:bodyPr/>
          <a:lstStyle/>
          <a:p>
            <a:fld id="{9E3EFB43-BEAF-4970-A06C-24B01B76FA99}" type="slidenum">
              <a:rPr lang="en-US" smtClean="0"/>
              <a:pPr/>
              <a:t>19</a:t>
            </a:fld>
            <a:endParaRPr lang="en-US"/>
          </a:p>
        </p:txBody>
      </p:sp>
      <p:sp>
        <p:nvSpPr>
          <p:cNvPr id="31" name="Title 1">
            <a:extLst>
              <a:ext uri="{FF2B5EF4-FFF2-40B4-BE49-F238E27FC236}">
                <a16:creationId xmlns:a16="http://schemas.microsoft.com/office/drawing/2014/main" id="{36AF5D91-3579-318F-92C8-8CF8A1D1E7A8}"/>
              </a:ext>
            </a:extLst>
          </p:cNvPr>
          <p:cNvSpPr>
            <a:spLocks noGrp="1"/>
          </p:cNvSpPr>
          <p:nvPr>
            <p:ph type="title"/>
          </p:nvPr>
        </p:nvSpPr>
        <p:spPr>
          <a:xfrm>
            <a:off x="609600" y="274638"/>
            <a:ext cx="10972800" cy="1143000"/>
          </a:xfrm>
        </p:spPr>
        <p:txBody>
          <a:bodyPr>
            <a:normAutofit fontScale="90000"/>
          </a:bodyPr>
          <a:lstStyle/>
          <a:p>
            <a:r>
              <a:rPr lang="en-US" sz="3000" b="1" dirty="0">
                <a:latin typeface="+mn-lt"/>
              </a:rPr>
              <a:t>The Problem</a:t>
            </a:r>
            <a:br>
              <a:rPr lang="en-US" sz="3000" b="1" dirty="0">
                <a:latin typeface="+mn-lt"/>
              </a:rPr>
            </a:br>
            <a:r>
              <a:rPr lang="en-US" sz="2700" dirty="0">
                <a:latin typeface="+mn-lt"/>
              </a:rPr>
              <a:t>(or subset of it resolvable within the budget/timeline/powerlessness of a PhD)</a:t>
            </a:r>
          </a:p>
        </p:txBody>
      </p:sp>
    </p:spTree>
    <p:extLst>
      <p:ext uri="{BB962C8B-B14F-4D97-AF65-F5344CB8AC3E}">
        <p14:creationId xmlns:p14="http://schemas.microsoft.com/office/powerpoint/2010/main" val="428676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pic>
        <p:nvPicPr>
          <p:cNvPr id="8" name="Graphic 7" descr="Building Brick Wall with solid fill">
            <a:extLst>
              <a:ext uri="{FF2B5EF4-FFF2-40B4-BE49-F238E27FC236}">
                <a16:creationId xmlns:a16="http://schemas.microsoft.com/office/drawing/2014/main" id="{0C276C10-911E-14A0-B778-E29648181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2486891"/>
            <a:ext cx="914400" cy="914400"/>
          </a:xfrm>
          <a:prstGeom prst="rect">
            <a:avLst/>
          </a:prstGeom>
        </p:spPr>
      </p:pic>
      <p:sp>
        <p:nvSpPr>
          <p:cNvPr id="2" name="Slide Number Placeholder 1">
            <a:extLst>
              <a:ext uri="{FF2B5EF4-FFF2-40B4-BE49-F238E27FC236}">
                <a16:creationId xmlns:a16="http://schemas.microsoft.com/office/drawing/2014/main" id="{21366556-268A-4223-A6EC-ACD1225FAB89}"/>
              </a:ext>
            </a:extLst>
          </p:cNvPr>
          <p:cNvSpPr>
            <a:spLocks noGrp="1"/>
          </p:cNvSpPr>
          <p:nvPr>
            <p:ph type="sldNum" sz="quarter" idx="12"/>
          </p:nvPr>
        </p:nvSpPr>
        <p:spPr/>
        <p:txBody>
          <a:bodyPr/>
          <a:lstStyle/>
          <a:p>
            <a:fld id="{9E3EFB43-BEAF-4970-A06C-24B01B76FA99}" type="slidenum">
              <a:rPr lang="en-US" smtClean="0"/>
              <a:pPr/>
              <a:t>2</a:t>
            </a:fld>
            <a:endParaRPr lang="en-US"/>
          </a:p>
        </p:txBody>
      </p:sp>
      <p:grpSp>
        <p:nvGrpSpPr>
          <p:cNvPr id="10" name="Group 9">
            <a:extLst>
              <a:ext uri="{FF2B5EF4-FFF2-40B4-BE49-F238E27FC236}">
                <a16:creationId xmlns:a16="http://schemas.microsoft.com/office/drawing/2014/main" id="{FCD51B9F-5854-D6E9-88A6-6FA2AB322F21}"/>
              </a:ext>
            </a:extLst>
          </p:cNvPr>
          <p:cNvGrpSpPr/>
          <p:nvPr/>
        </p:nvGrpSpPr>
        <p:grpSpPr>
          <a:xfrm>
            <a:off x="742071" y="1143000"/>
            <a:ext cx="10916529" cy="3970318"/>
            <a:chOff x="742071" y="1143000"/>
            <a:chExt cx="10916529" cy="3970318"/>
          </a:xfrm>
        </p:grpSpPr>
        <p:sp>
          <p:nvSpPr>
            <p:cNvPr id="4" name="TextBox 3">
              <a:extLst>
                <a:ext uri="{FF2B5EF4-FFF2-40B4-BE49-F238E27FC236}">
                  <a16:creationId xmlns:a16="http://schemas.microsoft.com/office/drawing/2014/main" id="{82E5CA77-D604-739D-3603-BC27820F6C20}"/>
                </a:ext>
              </a:extLst>
            </p:cNvPr>
            <p:cNvSpPr txBox="1"/>
            <p:nvPr/>
          </p:nvSpPr>
          <p:spPr>
            <a:xfrm>
              <a:off x="1676400" y="1143000"/>
              <a:ext cx="9982200" cy="3970318"/>
            </a:xfrm>
            <a:prstGeom prst="rect">
              <a:avLst/>
            </a:prstGeom>
            <a:noFill/>
          </p:spPr>
          <p:txBody>
            <a:bodyPr wrap="square" rtlCol="0">
              <a:spAutoFit/>
            </a:bodyPr>
            <a:lstStyle/>
            <a:p>
              <a:r>
                <a:rPr lang="en-US" dirty="0"/>
                <a:t>Motivation for my research</a:t>
              </a:r>
            </a:p>
            <a:p>
              <a:pPr marL="742950" lvl="1" indent="-285750">
                <a:buFont typeface="Arial" panose="020B0604020202020204" pitchFamily="34" charset="0"/>
                <a:buChar char="•"/>
              </a:pPr>
              <a:r>
                <a:rPr lang="en-US" dirty="0"/>
                <a:t>developing the components of a “dream” ML-augmented wind farm controller ... </a:t>
              </a:r>
            </a:p>
            <a:p>
              <a:pPr marL="742950" lvl="1" indent="-285750">
                <a:buFont typeface="Arial" panose="020B0604020202020204" pitchFamily="34" charset="0"/>
                <a:buChar char="•"/>
              </a:pPr>
              <a:r>
                <a:rPr lang="en-US" dirty="0"/>
                <a:t>that are implementable in practice …</a:t>
              </a:r>
            </a:p>
            <a:p>
              <a:pPr marL="742950" lvl="1" indent="-285750">
                <a:buFont typeface="Arial" panose="020B0604020202020204" pitchFamily="34" charset="0"/>
                <a:buChar char="•"/>
              </a:pPr>
              <a:r>
                <a:rPr lang="en-US" dirty="0"/>
                <a:t>and professionally coded as open-source software.</a:t>
              </a:r>
            </a:p>
            <a:p>
              <a:endParaRPr lang="en-US" dirty="0"/>
            </a:p>
            <a:p>
              <a:r>
                <a:rPr lang="en-US" dirty="0"/>
                <a:t>Research completed</a:t>
              </a:r>
            </a:p>
            <a:p>
              <a:pPr marL="742950" lvl="1" indent="-285750">
                <a:buFont typeface="Arial" panose="020B0604020202020204" pitchFamily="34" charset="0"/>
                <a:buChar char="•"/>
              </a:pPr>
              <a:r>
                <a:rPr lang="en-US" dirty="0"/>
                <a:t>statistical and machine learning algorithms </a:t>
              </a:r>
            </a:p>
            <a:p>
              <a:pPr marL="742950" lvl="1" indent="-285750">
                <a:buFont typeface="Arial" panose="020B0604020202020204" pitchFamily="34" charset="0"/>
                <a:buChar char="•"/>
              </a:pPr>
              <a:r>
                <a:rPr lang="en-US" dirty="0"/>
                <a:t>… for turbine-level multivariate multistep probabilistic wind speed/direction forecasting </a:t>
              </a:r>
            </a:p>
            <a:p>
              <a:pPr marL="742950" lvl="1" indent="-285750">
                <a:buFont typeface="Arial" panose="020B0604020202020204" pitchFamily="34" charset="0"/>
                <a:buChar char="•"/>
              </a:pPr>
              <a:r>
                <a:rPr lang="en-US" dirty="0"/>
                <a:t>… integrated with greedy and lookup table control</a:t>
              </a:r>
            </a:p>
            <a:p>
              <a:pPr lvl="1"/>
              <a:endParaRPr lang="en-US" dirty="0"/>
            </a:p>
            <a:p>
              <a:r>
                <a:rPr lang="en-US" dirty="0"/>
                <a:t>Future outlook</a:t>
              </a:r>
            </a:p>
            <a:p>
              <a:pPr marL="742950" lvl="1" indent="-285750">
                <a:buFont typeface="Arial" panose="020B0604020202020204" pitchFamily="34" charset="0"/>
                <a:buChar char="•"/>
              </a:pPr>
              <a:r>
                <a:rPr lang="en-US" dirty="0"/>
                <a:t>realizing the full potential of established methods of wind farm control with ML</a:t>
              </a:r>
            </a:p>
            <a:p>
              <a:pPr marL="742950" lvl="1" indent="-285750">
                <a:buFont typeface="Arial" panose="020B0604020202020204" pitchFamily="34" charset="0"/>
                <a:buChar char="•"/>
              </a:pPr>
              <a:r>
                <a:rPr lang="en-US" dirty="0"/>
                <a:t>closing the gap between wind farm control in research and in industry</a:t>
              </a:r>
            </a:p>
            <a:p>
              <a:endParaRPr lang="en-US" dirty="0"/>
            </a:p>
          </p:txBody>
        </p:sp>
        <p:pic>
          <p:nvPicPr>
            <p:cNvPr id="16" name="Graphic 15" descr="Presentation with checklist with solid fill">
              <a:extLst>
                <a:ext uri="{FF2B5EF4-FFF2-40B4-BE49-F238E27FC236}">
                  <a16:creationId xmlns:a16="http://schemas.microsoft.com/office/drawing/2014/main" id="{094E74BF-B965-C595-3CB3-45507D5293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2514600"/>
              <a:ext cx="914400" cy="914400"/>
            </a:xfrm>
            <a:prstGeom prst="rect">
              <a:avLst/>
            </a:prstGeom>
          </p:spPr>
        </p:pic>
        <p:pic>
          <p:nvPicPr>
            <p:cNvPr id="18" name="Graphic 17" descr="Bullseye with solid fill">
              <a:extLst>
                <a:ext uri="{FF2B5EF4-FFF2-40B4-BE49-F238E27FC236}">
                  <a16:creationId xmlns:a16="http://schemas.microsoft.com/office/drawing/2014/main" id="{09BAB4BF-7657-6FA6-F330-512000DA52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1143000"/>
              <a:ext cx="914400" cy="914400"/>
            </a:xfrm>
            <a:prstGeom prst="rect">
              <a:avLst/>
            </a:prstGeom>
          </p:spPr>
        </p:pic>
        <p:pic>
          <p:nvPicPr>
            <p:cNvPr id="9" name="Graphic 8" descr="Telescope with solid fill">
              <a:extLst>
                <a:ext uri="{FF2B5EF4-FFF2-40B4-BE49-F238E27FC236}">
                  <a16:creationId xmlns:a16="http://schemas.microsoft.com/office/drawing/2014/main" id="{2C4BB99C-2521-551B-B212-9B61205C89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071" y="4038600"/>
              <a:ext cx="914400" cy="91440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A18AF-2962-DF8B-3EA3-4C0A8603C19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C8B5836-C220-B937-EE20-13766D6AADFB}"/>
              </a:ext>
            </a:extLst>
          </p:cNvPr>
          <p:cNvSpPr/>
          <p:nvPr/>
        </p:nvSpPr>
        <p:spPr>
          <a:xfrm>
            <a:off x="-1" y="5917134"/>
            <a:ext cx="12208995"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489C82-73B1-A59D-272F-216464272D3B}"/>
              </a:ext>
            </a:extLst>
          </p:cNvPr>
          <p:cNvSpPr txBox="1"/>
          <p:nvPr/>
        </p:nvSpPr>
        <p:spPr>
          <a:xfrm>
            <a:off x="228601" y="1276290"/>
            <a:ext cx="20574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Related Works</a:t>
            </a:r>
            <a:endParaRPr lang="en-US" sz="2000" b="1" dirty="0">
              <a:solidFill>
                <a:schemeClr val="accent1">
                  <a:lumMod val="10000"/>
                </a:schemeClr>
              </a:solidFill>
              <a:latin typeface="Arial" charset="0"/>
              <a:ea typeface="Arial" charset="0"/>
              <a:cs typeface="Arial" charset="0"/>
            </a:endParaRPr>
          </a:p>
        </p:txBody>
      </p:sp>
      <p:grpSp>
        <p:nvGrpSpPr>
          <p:cNvPr id="16" name="Group 15">
            <a:extLst>
              <a:ext uri="{FF2B5EF4-FFF2-40B4-BE49-F238E27FC236}">
                <a16:creationId xmlns:a16="http://schemas.microsoft.com/office/drawing/2014/main" id="{88BE1D98-872C-86E3-8243-35C8AF87E4DA}"/>
              </a:ext>
            </a:extLst>
          </p:cNvPr>
          <p:cNvGrpSpPr/>
          <p:nvPr/>
        </p:nvGrpSpPr>
        <p:grpSpPr>
          <a:xfrm>
            <a:off x="98566" y="1653497"/>
            <a:ext cx="11713464" cy="4671103"/>
            <a:chOff x="98566" y="1501097"/>
            <a:chExt cx="11713464" cy="4671103"/>
          </a:xfrm>
        </p:grpSpPr>
        <p:cxnSp>
          <p:nvCxnSpPr>
            <p:cNvPr id="126" name="Straight Connector 125">
              <a:extLst>
                <a:ext uri="{FF2B5EF4-FFF2-40B4-BE49-F238E27FC236}">
                  <a16:creationId xmlns:a16="http://schemas.microsoft.com/office/drawing/2014/main" id="{FD026BC3-CDAB-4A03-D3CD-100539E366D0}"/>
                </a:ext>
              </a:extLst>
            </p:cNvPr>
            <p:cNvCxnSpPr>
              <a:cxnSpLocks/>
            </p:cNvCxnSpPr>
            <p:nvPr/>
          </p:nvCxnSpPr>
          <p:spPr>
            <a:xfrm>
              <a:off x="2324485" y="231246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19507A1-C4C8-C613-748F-2A62CA458BEE}"/>
                </a:ext>
              </a:extLst>
            </p:cNvPr>
            <p:cNvCxnSpPr>
              <a:cxnSpLocks/>
            </p:cNvCxnSpPr>
            <p:nvPr/>
          </p:nvCxnSpPr>
          <p:spPr>
            <a:xfrm>
              <a:off x="2324485" y="2894530"/>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553B8E1-2E11-B304-3E9E-027CAD27ADCA}"/>
                </a:ext>
              </a:extLst>
            </p:cNvPr>
            <p:cNvCxnSpPr>
              <a:cxnSpLocks/>
            </p:cNvCxnSpPr>
            <p:nvPr/>
          </p:nvCxnSpPr>
          <p:spPr>
            <a:xfrm>
              <a:off x="2324485" y="347070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3144B6-025B-9B55-E53C-5074611C3471}"/>
                </a:ext>
              </a:extLst>
            </p:cNvPr>
            <p:cNvCxnSpPr>
              <a:cxnSpLocks/>
            </p:cNvCxnSpPr>
            <p:nvPr/>
          </p:nvCxnSpPr>
          <p:spPr>
            <a:xfrm>
              <a:off x="2324485" y="404982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1CE4AA5-7B9E-50B0-FA8B-7B8D8F9406AE}"/>
                </a:ext>
              </a:extLst>
            </p:cNvPr>
            <p:cNvCxnSpPr>
              <a:cxnSpLocks/>
            </p:cNvCxnSpPr>
            <p:nvPr/>
          </p:nvCxnSpPr>
          <p:spPr>
            <a:xfrm>
              <a:off x="2324485" y="462894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5500024-C2EC-8F11-7C95-922DC069C08F}"/>
                </a:ext>
              </a:extLst>
            </p:cNvPr>
            <p:cNvCxnSpPr>
              <a:cxnSpLocks/>
            </p:cNvCxnSpPr>
            <p:nvPr/>
          </p:nvCxnSpPr>
          <p:spPr>
            <a:xfrm>
              <a:off x="2324485" y="520806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2C29EC0-41C8-3054-D4BC-F5C59C8168A8}"/>
                </a:ext>
              </a:extLst>
            </p:cNvPr>
            <p:cNvCxnSpPr>
              <a:cxnSpLocks/>
            </p:cNvCxnSpPr>
            <p:nvPr/>
          </p:nvCxnSpPr>
          <p:spPr>
            <a:xfrm>
              <a:off x="3118382"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BDE9C8A-9932-F368-082B-CFC3DF5F44A7}"/>
                </a:ext>
              </a:extLst>
            </p:cNvPr>
            <p:cNvCxnSpPr>
              <a:cxnSpLocks/>
            </p:cNvCxnSpPr>
            <p:nvPr/>
          </p:nvCxnSpPr>
          <p:spPr>
            <a:xfrm>
              <a:off x="4184331"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E17D49B-0456-0DD6-A283-E3FCF6AC720A}"/>
                </a:ext>
              </a:extLst>
            </p:cNvPr>
            <p:cNvCxnSpPr>
              <a:cxnSpLocks/>
            </p:cNvCxnSpPr>
            <p:nvPr/>
          </p:nvCxnSpPr>
          <p:spPr>
            <a:xfrm>
              <a:off x="5238353"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1E07674-A50B-4208-6EF5-E23CE2B2A54B}"/>
                </a:ext>
              </a:extLst>
            </p:cNvPr>
            <p:cNvCxnSpPr>
              <a:cxnSpLocks/>
            </p:cNvCxnSpPr>
            <p:nvPr/>
          </p:nvCxnSpPr>
          <p:spPr>
            <a:xfrm>
              <a:off x="6304593"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032EEFE-5182-2345-F966-5F97F9D2300F}"/>
                </a:ext>
              </a:extLst>
            </p:cNvPr>
            <p:cNvCxnSpPr>
              <a:cxnSpLocks/>
            </p:cNvCxnSpPr>
            <p:nvPr/>
          </p:nvCxnSpPr>
          <p:spPr>
            <a:xfrm>
              <a:off x="7364724"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36A9024-59F2-CE31-E3B8-DDCB62460640}"/>
                </a:ext>
              </a:extLst>
            </p:cNvPr>
            <p:cNvCxnSpPr>
              <a:cxnSpLocks/>
            </p:cNvCxnSpPr>
            <p:nvPr/>
          </p:nvCxnSpPr>
          <p:spPr>
            <a:xfrm>
              <a:off x="8424854" y="1905000"/>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9D7DBA8-23FD-B5AD-439B-42D2C4C65202}"/>
                </a:ext>
              </a:extLst>
            </p:cNvPr>
            <p:cNvGrpSpPr/>
            <p:nvPr/>
          </p:nvGrpSpPr>
          <p:grpSpPr>
            <a:xfrm>
              <a:off x="98566" y="1501097"/>
              <a:ext cx="10882992" cy="4671103"/>
              <a:chOff x="98566" y="1501097"/>
              <a:chExt cx="10882992" cy="4671103"/>
            </a:xfrm>
          </p:grpSpPr>
          <p:cxnSp>
            <p:nvCxnSpPr>
              <p:cNvPr id="6" name="Straight Arrow Connector 5">
                <a:extLst>
                  <a:ext uri="{FF2B5EF4-FFF2-40B4-BE49-F238E27FC236}">
                    <a16:creationId xmlns:a16="http://schemas.microsoft.com/office/drawing/2014/main" id="{77611694-D42E-A346-65E8-BD85F5F8A717}"/>
                  </a:ext>
                </a:extLst>
              </p:cNvPr>
              <p:cNvCxnSpPr>
                <a:cxnSpLocks/>
              </p:cNvCxnSpPr>
              <p:nvPr/>
            </p:nvCxnSpPr>
            <p:spPr>
              <a:xfrm>
                <a:off x="2290593" y="5665266"/>
                <a:ext cx="7620000" cy="0"/>
              </a:xfrm>
              <a:prstGeom prst="straightConnector1">
                <a:avLst/>
              </a:prstGeom>
              <a:ln w="57150">
                <a:solidFill>
                  <a:schemeClr val="dk1">
                    <a:shade val="95000"/>
                    <a:satMod val="105000"/>
                    <a:alpha val="7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0B1BC07-01C4-ADB5-D16A-1C610EBC985F}"/>
                  </a:ext>
                </a:extLst>
              </p:cNvPr>
              <p:cNvCxnSpPr>
                <a:cxnSpLocks/>
              </p:cNvCxnSpPr>
              <p:nvPr/>
            </p:nvCxnSpPr>
            <p:spPr>
              <a:xfrm flipV="1">
                <a:off x="2290593" y="1931466"/>
                <a:ext cx="0" cy="373380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E72B8535-DFD7-13B1-DA32-0B2A2A6D825A}"/>
                  </a:ext>
                </a:extLst>
              </p:cNvPr>
              <p:cNvSpPr txBox="1"/>
              <p:nvPr/>
            </p:nvSpPr>
            <p:spPr>
              <a:xfrm>
                <a:off x="514545" y="1501097"/>
                <a:ext cx="1972015" cy="369332"/>
              </a:xfrm>
              <a:prstGeom prst="rect">
                <a:avLst/>
              </a:prstGeom>
              <a:noFill/>
            </p:spPr>
            <p:txBody>
              <a:bodyPr wrap="none" rtlCol="0">
                <a:spAutoFit/>
              </a:bodyPr>
              <a:lstStyle/>
              <a:p>
                <a:r>
                  <a:rPr lang="en-US" b="1" dirty="0">
                    <a:latin typeface="Modern No. 20" panose="02070704070505020303" pitchFamily="18" charset="77"/>
                  </a:rPr>
                  <a:t>Target Variable(s)</a:t>
                </a:r>
              </a:p>
            </p:txBody>
          </p:sp>
          <p:sp>
            <p:nvSpPr>
              <p:cNvPr id="38" name="TextBox 37">
                <a:extLst>
                  <a:ext uri="{FF2B5EF4-FFF2-40B4-BE49-F238E27FC236}">
                    <a16:creationId xmlns:a16="http://schemas.microsoft.com/office/drawing/2014/main" id="{CDF1EC30-C035-8D7B-D6E2-2BA9757CFC9D}"/>
                  </a:ext>
                </a:extLst>
              </p:cNvPr>
              <p:cNvSpPr txBox="1"/>
              <p:nvPr/>
            </p:nvSpPr>
            <p:spPr>
              <a:xfrm>
                <a:off x="8924585" y="5802868"/>
                <a:ext cx="2056973" cy="369332"/>
              </a:xfrm>
              <a:prstGeom prst="rect">
                <a:avLst/>
              </a:prstGeom>
              <a:noFill/>
            </p:spPr>
            <p:txBody>
              <a:bodyPr wrap="none" rtlCol="0">
                <a:spAutoFit/>
              </a:bodyPr>
              <a:lstStyle/>
              <a:p>
                <a:r>
                  <a:rPr lang="en-US" b="1" dirty="0">
                    <a:latin typeface="Modern No. 20" panose="02070704070505020303" pitchFamily="18" charset="77"/>
                  </a:rPr>
                  <a:t>Prediction Interval</a:t>
                </a:r>
              </a:p>
            </p:txBody>
          </p:sp>
          <p:cxnSp>
            <p:nvCxnSpPr>
              <p:cNvPr id="39" name="Straight Arrow Connector 38">
                <a:extLst>
                  <a:ext uri="{FF2B5EF4-FFF2-40B4-BE49-F238E27FC236}">
                    <a16:creationId xmlns:a16="http://schemas.microsoft.com/office/drawing/2014/main" id="{A5CC3CD7-86C0-6AC0-639C-4082A5A8095B}"/>
                  </a:ext>
                </a:extLst>
              </p:cNvPr>
              <p:cNvCxnSpPr>
                <a:cxnSpLocks/>
              </p:cNvCxnSpPr>
              <p:nvPr/>
            </p:nvCxnSpPr>
            <p:spPr>
              <a:xfrm>
                <a:off x="2078482" y="231246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F7524BF-DC29-7A0A-D370-0CF8CF335D3D}"/>
                  </a:ext>
                </a:extLst>
              </p:cNvPr>
              <p:cNvCxnSpPr>
                <a:cxnSpLocks/>
              </p:cNvCxnSpPr>
              <p:nvPr/>
            </p:nvCxnSpPr>
            <p:spPr>
              <a:xfrm>
                <a:off x="2078482" y="520806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BE3B4C4F-F02D-99B5-3EAC-39F7745E4F81}"/>
                  </a:ext>
                </a:extLst>
              </p:cNvPr>
              <p:cNvSpPr txBox="1"/>
              <p:nvPr/>
            </p:nvSpPr>
            <p:spPr>
              <a:xfrm>
                <a:off x="1037926" y="2157090"/>
                <a:ext cx="1087157" cy="307777"/>
              </a:xfrm>
              <a:prstGeom prst="rect">
                <a:avLst/>
              </a:prstGeom>
              <a:noFill/>
            </p:spPr>
            <p:txBody>
              <a:bodyPr wrap="none" rtlCol="0">
                <a:spAutoFit/>
              </a:bodyPr>
              <a:lstStyle/>
              <a:p>
                <a:r>
                  <a:rPr lang="en-US" sz="1400" dirty="0">
                    <a:latin typeface="Modern No. 20" panose="02070704070505020303" pitchFamily="18" charset="77"/>
                  </a:rPr>
                  <a:t>Farm Power</a:t>
                </a:r>
              </a:p>
            </p:txBody>
          </p:sp>
          <p:sp>
            <p:nvSpPr>
              <p:cNvPr id="49" name="TextBox 48">
                <a:extLst>
                  <a:ext uri="{FF2B5EF4-FFF2-40B4-BE49-F238E27FC236}">
                    <a16:creationId xmlns:a16="http://schemas.microsoft.com/office/drawing/2014/main" id="{2A2B028A-93D2-D4C5-920D-ABACD85D98D2}"/>
                  </a:ext>
                </a:extLst>
              </p:cNvPr>
              <p:cNvSpPr txBox="1"/>
              <p:nvPr/>
            </p:nvSpPr>
            <p:spPr>
              <a:xfrm>
                <a:off x="497714" y="2735789"/>
                <a:ext cx="1627369" cy="307777"/>
              </a:xfrm>
              <a:prstGeom prst="rect">
                <a:avLst/>
              </a:prstGeom>
              <a:noFill/>
            </p:spPr>
            <p:txBody>
              <a:bodyPr wrap="none" rtlCol="0">
                <a:spAutoFit/>
              </a:bodyPr>
              <a:lstStyle/>
              <a:p>
                <a:r>
                  <a:rPr lang="en-US" sz="1400" dirty="0">
                    <a:latin typeface="Modern No. 20" panose="02070704070505020303" pitchFamily="18" charset="77"/>
                  </a:rPr>
                  <a:t>Station Wind Speed</a:t>
                </a:r>
              </a:p>
            </p:txBody>
          </p:sp>
          <p:sp>
            <p:nvSpPr>
              <p:cNvPr id="50" name="TextBox 49">
                <a:extLst>
                  <a:ext uri="{FF2B5EF4-FFF2-40B4-BE49-F238E27FC236}">
                    <a16:creationId xmlns:a16="http://schemas.microsoft.com/office/drawing/2014/main" id="{6411AD3B-4E6E-75A6-E202-651E68827068}"/>
                  </a:ext>
                </a:extLst>
              </p:cNvPr>
              <p:cNvSpPr txBox="1"/>
              <p:nvPr/>
            </p:nvSpPr>
            <p:spPr>
              <a:xfrm>
                <a:off x="220394" y="3320184"/>
                <a:ext cx="1904689" cy="307777"/>
              </a:xfrm>
              <a:prstGeom prst="rect">
                <a:avLst/>
              </a:prstGeom>
              <a:noFill/>
            </p:spPr>
            <p:txBody>
              <a:bodyPr wrap="none" rtlCol="0">
                <a:spAutoFit/>
              </a:bodyPr>
              <a:lstStyle/>
              <a:p>
                <a:r>
                  <a:rPr lang="en-US" sz="1400" dirty="0">
                    <a:latin typeface="Modern No. 20" panose="02070704070505020303" pitchFamily="18" charset="77"/>
                  </a:rPr>
                  <a:t>Station Wind Direction</a:t>
                </a:r>
              </a:p>
            </p:txBody>
          </p:sp>
          <p:sp>
            <p:nvSpPr>
              <p:cNvPr id="51" name="TextBox 50">
                <a:extLst>
                  <a:ext uri="{FF2B5EF4-FFF2-40B4-BE49-F238E27FC236}">
                    <a16:creationId xmlns:a16="http://schemas.microsoft.com/office/drawing/2014/main" id="{8DB28549-874B-AC44-5CF5-5B55915A3E1A}"/>
                  </a:ext>
                </a:extLst>
              </p:cNvPr>
              <p:cNvSpPr txBox="1"/>
              <p:nvPr/>
            </p:nvSpPr>
            <p:spPr>
              <a:xfrm>
                <a:off x="375886" y="4477331"/>
                <a:ext cx="1749197" cy="307777"/>
              </a:xfrm>
              <a:prstGeom prst="rect">
                <a:avLst/>
              </a:prstGeom>
              <a:noFill/>
            </p:spPr>
            <p:txBody>
              <a:bodyPr wrap="none" rtlCol="0">
                <a:spAutoFit/>
              </a:bodyPr>
              <a:lstStyle/>
              <a:p>
                <a:r>
                  <a:rPr lang="en-US" sz="1400" dirty="0">
                    <a:latin typeface="Modern No. 20" panose="02070704070505020303" pitchFamily="18" charset="77"/>
                  </a:rPr>
                  <a:t>Turbine Wind Speeds</a:t>
                </a:r>
              </a:p>
            </p:txBody>
          </p:sp>
          <p:sp>
            <p:nvSpPr>
              <p:cNvPr id="52" name="TextBox 51">
                <a:extLst>
                  <a:ext uri="{FF2B5EF4-FFF2-40B4-BE49-F238E27FC236}">
                    <a16:creationId xmlns:a16="http://schemas.microsoft.com/office/drawing/2014/main" id="{CD44FEC9-31F9-2F7C-F209-E3B808E381F7}"/>
                  </a:ext>
                </a:extLst>
              </p:cNvPr>
              <p:cNvSpPr txBox="1"/>
              <p:nvPr/>
            </p:nvSpPr>
            <p:spPr>
              <a:xfrm>
                <a:off x="98566" y="5052345"/>
                <a:ext cx="2026517" cy="307777"/>
              </a:xfrm>
              <a:prstGeom prst="rect">
                <a:avLst/>
              </a:prstGeom>
              <a:noFill/>
            </p:spPr>
            <p:txBody>
              <a:bodyPr wrap="none" rtlCol="0">
                <a:spAutoFit/>
              </a:bodyPr>
              <a:lstStyle/>
              <a:p>
                <a:r>
                  <a:rPr lang="en-US" sz="1400" dirty="0">
                    <a:latin typeface="Modern No. 20" panose="02070704070505020303" pitchFamily="18" charset="77"/>
                  </a:rPr>
                  <a:t>Turbine Wind Directions</a:t>
                </a:r>
              </a:p>
            </p:txBody>
          </p:sp>
          <p:sp>
            <p:nvSpPr>
              <p:cNvPr id="53" name="TextBox 52">
                <a:extLst>
                  <a:ext uri="{FF2B5EF4-FFF2-40B4-BE49-F238E27FC236}">
                    <a16:creationId xmlns:a16="http://schemas.microsoft.com/office/drawing/2014/main" id="{DB4858E6-8A32-EA01-4B3E-37D194EB7D10}"/>
                  </a:ext>
                </a:extLst>
              </p:cNvPr>
              <p:cNvSpPr txBox="1"/>
              <p:nvPr/>
            </p:nvSpPr>
            <p:spPr>
              <a:xfrm>
                <a:off x="794269" y="3898757"/>
                <a:ext cx="1330814" cy="307777"/>
              </a:xfrm>
              <a:prstGeom prst="rect">
                <a:avLst/>
              </a:prstGeom>
              <a:noFill/>
            </p:spPr>
            <p:txBody>
              <a:bodyPr wrap="none" rtlCol="0">
                <a:spAutoFit/>
              </a:bodyPr>
              <a:lstStyle/>
              <a:p>
                <a:r>
                  <a:rPr lang="en-US" sz="1400" dirty="0">
                    <a:latin typeface="Modern No. 20" panose="02070704070505020303" pitchFamily="18" charset="77"/>
                  </a:rPr>
                  <a:t>Turbine Powers</a:t>
                </a:r>
              </a:p>
            </p:txBody>
          </p:sp>
          <p:cxnSp>
            <p:nvCxnSpPr>
              <p:cNvPr id="54" name="Straight Arrow Connector 53">
                <a:extLst>
                  <a:ext uri="{FF2B5EF4-FFF2-40B4-BE49-F238E27FC236}">
                    <a16:creationId xmlns:a16="http://schemas.microsoft.com/office/drawing/2014/main" id="{8A1D46A3-2D62-B29C-B266-6A55785658A5}"/>
                  </a:ext>
                </a:extLst>
              </p:cNvPr>
              <p:cNvCxnSpPr>
                <a:cxnSpLocks/>
              </p:cNvCxnSpPr>
              <p:nvPr/>
            </p:nvCxnSpPr>
            <p:spPr>
              <a:xfrm>
                <a:off x="2078482" y="289158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DB3A87F-22FB-23A3-86D5-52BAB7282200}"/>
                  </a:ext>
                </a:extLst>
              </p:cNvPr>
              <p:cNvCxnSpPr>
                <a:cxnSpLocks/>
              </p:cNvCxnSpPr>
              <p:nvPr/>
            </p:nvCxnSpPr>
            <p:spPr>
              <a:xfrm>
                <a:off x="2078482" y="347070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7449811-01DF-9A57-8AFB-931AFD5B884E}"/>
                  </a:ext>
                </a:extLst>
              </p:cNvPr>
              <p:cNvCxnSpPr>
                <a:cxnSpLocks/>
              </p:cNvCxnSpPr>
              <p:nvPr/>
            </p:nvCxnSpPr>
            <p:spPr>
              <a:xfrm>
                <a:off x="2078482" y="404982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8A4E388D-E2A2-2B9E-0693-1BE0B74ACF30}"/>
                  </a:ext>
                </a:extLst>
              </p:cNvPr>
              <p:cNvCxnSpPr>
                <a:cxnSpLocks/>
              </p:cNvCxnSpPr>
              <p:nvPr/>
            </p:nvCxnSpPr>
            <p:spPr>
              <a:xfrm>
                <a:off x="2078482" y="462894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grpSp>
        <p:cxnSp>
          <p:nvCxnSpPr>
            <p:cNvPr id="60" name="Straight Arrow Connector 59">
              <a:extLst>
                <a:ext uri="{FF2B5EF4-FFF2-40B4-BE49-F238E27FC236}">
                  <a16:creationId xmlns:a16="http://schemas.microsoft.com/office/drawing/2014/main" id="{309F2442-D0B3-A5E5-484A-08ADE4C7DC5A}"/>
                </a:ext>
              </a:extLst>
            </p:cNvPr>
            <p:cNvCxnSpPr>
              <a:cxnSpLocks/>
            </p:cNvCxnSpPr>
            <p:nvPr/>
          </p:nvCxnSpPr>
          <p:spPr>
            <a:xfrm rot="5400000">
              <a:off x="3028950"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0084179-69A5-2C28-E261-77812A641966}"/>
                </a:ext>
              </a:extLst>
            </p:cNvPr>
            <p:cNvSpPr txBox="1"/>
            <p:nvPr/>
          </p:nvSpPr>
          <p:spPr>
            <a:xfrm>
              <a:off x="3914865" y="5835192"/>
              <a:ext cx="601447" cy="307777"/>
            </a:xfrm>
            <a:prstGeom prst="rect">
              <a:avLst/>
            </a:prstGeom>
            <a:noFill/>
          </p:spPr>
          <p:txBody>
            <a:bodyPr wrap="none" rtlCol="0">
              <a:spAutoFit/>
            </a:bodyPr>
            <a:lstStyle/>
            <a:p>
              <a:r>
                <a:rPr lang="en-US" sz="1400" dirty="0">
                  <a:latin typeface="Modern No. 20" panose="02070704070505020303" pitchFamily="18" charset="77"/>
                </a:rPr>
                <a:t>5 min</a:t>
              </a:r>
            </a:p>
          </p:txBody>
        </p:sp>
        <p:sp>
          <p:nvSpPr>
            <p:cNvPr id="62" name="TextBox 61">
              <a:extLst>
                <a:ext uri="{FF2B5EF4-FFF2-40B4-BE49-F238E27FC236}">
                  <a16:creationId xmlns:a16="http://schemas.microsoft.com/office/drawing/2014/main" id="{13D11D4C-B0DE-3BA8-39F6-CB150895591D}"/>
                </a:ext>
              </a:extLst>
            </p:cNvPr>
            <p:cNvSpPr txBox="1"/>
            <p:nvPr/>
          </p:nvSpPr>
          <p:spPr>
            <a:xfrm>
              <a:off x="4953355" y="5835192"/>
              <a:ext cx="683200" cy="307777"/>
            </a:xfrm>
            <a:prstGeom prst="rect">
              <a:avLst/>
            </a:prstGeom>
            <a:noFill/>
          </p:spPr>
          <p:txBody>
            <a:bodyPr wrap="none" rtlCol="0">
              <a:spAutoFit/>
            </a:bodyPr>
            <a:lstStyle/>
            <a:p>
              <a:r>
                <a:rPr lang="en-US" sz="1400" dirty="0">
                  <a:latin typeface="Modern No. 20" panose="02070704070505020303" pitchFamily="18" charset="77"/>
                </a:rPr>
                <a:t>10 min</a:t>
              </a:r>
            </a:p>
          </p:txBody>
        </p:sp>
        <p:sp>
          <p:nvSpPr>
            <p:cNvPr id="63" name="TextBox 62">
              <a:extLst>
                <a:ext uri="{FF2B5EF4-FFF2-40B4-BE49-F238E27FC236}">
                  <a16:creationId xmlns:a16="http://schemas.microsoft.com/office/drawing/2014/main" id="{59660254-D6FD-6EFE-ABA0-584F3C5B26CC}"/>
                </a:ext>
              </a:extLst>
            </p:cNvPr>
            <p:cNvSpPr txBox="1"/>
            <p:nvPr/>
          </p:nvSpPr>
          <p:spPr>
            <a:xfrm>
              <a:off x="6073598" y="5835192"/>
              <a:ext cx="683200" cy="307777"/>
            </a:xfrm>
            <a:prstGeom prst="rect">
              <a:avLst/>
            </a:prstGeom>
            <a:noFill/>
          </p:spPr>
          <p:txBody>
            <a:bodyPr wrap="none" rtlCol="0">
              <a:spAutoFit/>
            </a:bodyPr>
            <a:lstStyle/>
            <a:p>
              <a:r>
                <a:rPr lang="en-US" sz="1400" dirty="0">
                  <a:latin typeface="Modern No. 20" panose="02070704070505020303" pitchFamily="18" charset="77"/>
                </a:rPr>
                <a:t>15 min</a:t>
              </a:r>
            </a:p>
          </p:txBody>
        </p:sp>
        <p:sp>
          <p:nvSpPr>
            <p:cNvPr id="65" name="TextBox 64">
              <a:extLst>
                <a:ext uri="{FF2B5EF4-FFF2-40B4-BE49-F238E27FC236}">
                  <a16:creationId xmlns:a16="http://schemas.microsoft.com/office/drawing/2014/main" id="{9D2D2542-3B57-EDDA-3D7D-0148F0A5F9F0}"/>
                </a:ext>
              </a:extLst>
            </p:cNvPr>
            <p:cNvSpPr txBox="1"/>
            <p:nvPr/>
          </p:nvSpPr>
          <p:spPr>
            <a:xfrm>
              <a:off x="7193841" y="5835192"/>
              <a:ext cx="481222" cy="307777"/>
            </a:xfrm>
            <a:prstGeom prst="rect">
              <a:avLst/>
            </a:prstGeom>
            <a:noFill/>
          </p:spPr>
          <p:txBody>
            <a:bodyPr wrap="none" rtlCol="0">
              <a:spAutoFit/>
            </a:bodyPr>
            <a:lstStyle/>
            <a:p>
              <a:r>
                <a:rPr lang="en-US" sz="1400" dirty="0">
                  <a:latin typeface="Modern No. 20" panose="02070704070505020303" pitchFamily="18" charset="77"/>
                </a:rPr>
                <a:t>1 </a:t>
              </a:r>
              <a:r>
                <a:rPr lang="en-US" sz="1400" dirty="0" err="1">
                  <a:latin typeface="Modern No. 20" panose="02070704070505020303" pitchFamily="18" charset="77"/>
                </a:rPr>
                <a:t>hr</a:t>
              </a:r>
              <a:endParaRPr lang="en-US" sz="1400" dirty="0">
                <a:latin typeface="Modern No. 20" panose="02070704070505020303" pitchFamily="18" charset="77"/>
              </a:endParaRPr>
            </a:p>
          </p:txBody>
        </p:sp>
        <p:sp>
          <p:nvSpPr>
            <p:cNvPr id="66" name="TextBox 65">
              <a:extLst>
                <a:ext uri="{FF2B5EF4-FFF2-40B4-BE49-F238E27FC236}">
                  <a16:creationId xmlns:a16="http://schemas.microsoft.com/office/drawing/2014/main" id="{D8232A2E-2C3E-1D13-37D6-D4E85F6176E9}"/>
                </a:ext>
              </a:extLst>
            </p:cNvPr>
            <p:cNvSpPr txBox="1"/>
            <p:nvPr/>
          </p:nvSpPr>
          <p:spPr>
            <a:xfrm>
              <a:off x="8112108" y="5835192"/>
              <a:ext cx="625492" cy="307777"/>
            </a:xfrm>
            <a:prstGeom prst="rect">
              <a:avLst/>
            </a:prstGeom>
            <a:noFill/>
          </p:spPr>
          <p:txBody>
            <a:bodyPr wrap="none" rtlCol="0">
              <a:spAutoFit/>
            </a:bodyPr>
            <a:lstStyle/>
            <a:p>
              <a:r>
                <a:rPr lang="en-US" sz="1400" dirty="0">
                  <a:latin typeface="Modern No. 20" panose="02070704070505020303" pitchFamily="18" charset="77"/>
                </a:rPr>
                <a:t>3+ </a:t>
              </a:r>
              <a:r>
                <a:rPr lang="en-US" sz="1400" dirty="0" err="1">
                  <a:latin typeface="Modern No. 20" panose="02070704070505020303" pitchFamily="18" charset="77"/>
                </a:rPr>
                <a:t>hrs</a:t>
              </a:r>
              <a:endParaRPr lang="en-US" sz="1400" dirty="0">
                <a:latin typeface="Modern No. 20" panose="02070704070505020303" pitchFamily="18" charset="77"/>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8E21638-86EA-80BC-F4AB-D2981F2F50F3}"/>
                    </a:ext>
                  </a:extLst>
                </p:cNvPr>
                <p:cNvSpPr txBox="1"/>
                <p:nvPr/>
              </p:nvSpPr>
              <p:spPr>
                <a:xfrm>
                  <a:off x="2770577" y="5835192"/>
                  <a:ext cx="707245" cy="307777"/>
                </a:xfrm>
                <a:prstGeom prst="rect">
                  <a:avLst/>
                </a:prstGeom>
                <a:noFill/>
              </p:spPr>
              <p:txBody>
                <a:bodyPr wrap="none" rtlCol="0">
                  <a:spAutoFit/>
                </a:bodyPr>
                <a:lstStyle/>
                <a:p>
                  <a14:m>
                    <m:oMath xmlns:m="http://schemas.openxmlformats.org/officeDocument/2006/math">
                      <m:r>
                        <a:rPr lang="en-US" sz="1100" b="0" i="1" smtClean="0">
                          <a:latin typeface="Cambria Math" panose="02040503050406030204" pitchFamily="18" charset="0"/>
                        </a:rPr>
                        <m:t>&lt;</m:t>
                      </m:r>
                    </m:oMath>
                  </a14:m>
                  <a:r>
                    <a:rPr lang="en-US" sz="1400" dirty="0">
                      <a:latin typeface="Modern No. 20" panose="02070704070505020303" pitchFamily="18" charset="77"/>
                    </a:rPr>
                    <a:t>1 min</a:t>
                  </a:r>
                </a:p>
              </p:txBody>
            </p:sp>
          </mc:Choice>
          <mc:Fallback xmlns="">
            <p:sp>
              <p:nvSpPr>
                <p:cNvPr id="67" name="TextBox 66">
                  <a:extLst>
                    <a:ext uri="{FF2B5EF4-FFF2-40B4-BE49-F238E27FC236}">
                      <a16:creationId xmlns:a16="http://schemas.microsoft.com/office/drawing/2014/main" id="{08E21638-86EA-80BC-F4AB-D2981F2F50F3}"/>
                    </a:ext>
                  </a:extLst>
                </p:cNvPr>
                <p:cNvSpPr txBox="1">
                  <a:spLocks noRot="1" noChangeAspect="1" noMove="1" noResize="1" noEditPoints="1" noAdjustHandles="1" noChangeArrowheads="1" noChangeShapeType="1" noTextEdit="1"/>
                </p:cNvSpPr>
                <p:nvPr/>
              </p:nvSpPr>
              <p:spPr>
                <a:xfrm>
                  <a:off x="2770577" y="5835192"/>
                  <a:ext cx="707245" cy="307777"/>
                </a:xfrm>
                <a:prstGeom prst="rect">
                  <a:avLst/>
                </a:prstGeom>
                <a:blipFill>
                  <a:blip r:embed="rId3"/>
                  <a:stretch>
                    <a:fillRect t="-4000" r="-1724" b="-16000"/>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760D623-1196-0852-AEF4-7DA17AB26191}"/>
                </a:ext>
              </a:extLst>
            </p:cNvPr>
            <p:cNvCxnSpPr>
              <a:cxnSpLocks/>
            </p:cNvCxnSpPr>
            <p:nvPr/>
          </p:nvCxnSpPr>
          <p:spPr>
            <a:xfrm rot="5400000">
              <a:off x="4089081"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A8137B5-8654-7E73-40B4-E1AF49F914E6}"/>
                </a:ext>
              </a:extLst>
            </p:cNvPr>
            <p:cNvCxnSpPr>
              <a:cxnSpLocks/>
            </p:cNvCxnSpPr>
            <p:nvPr/>
          </p:nvCxnSpPr>
          <p:spPr>
            <a:xfrm rot="5400000">
              <a:off x="6209343"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B9924FDD-9C55-491A-9FD8-36CC030EA484}"/>
                </a:ext>
              </a:extLst>
            </p:cNvPr>
            <p:cNvCxnSpPr>
              <a:cxnSpLocks/>
            </p:cNvCxnSpPr>
            <p:nvPr/>
          </p:nvCxnSpPr>
          <p:spPr>
            <a:xfrm rot="5400000">
              <a:off x="5149212"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FF5F300C-8607-2C3D-0378-242CBB1F4D5C}"/>
                </a:ext>
              </a:extLst>
            </p:cNvPr>
            <p:cNvCxnSpPr>
              <a:cxnSpLocks/>
            </p:cNvCxnSpPr>
            <p:nvPr/>
          </p:nvCxnSpPr>
          <p:spPr>
            <a:xfrm rot="5400000">
              <a:off x="7269474"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2219885-4EE3-CB4D-F09A-7A6B44872FC8}"/>
                </a:ext>
              </a:extLst>
            </p:cNvPr>
            <p:cNvCxnSpPr>
              <a:cxnSpLocks/>
            </p:cNvCxnSpPr>
            <p:nvPr/>
          </p:nvCxnSpPr>
          <p:spPr>
            <a:xfrm rot="5400000">
              <a:off x="8329604"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101" name="Freeform 100">
              <a:extLst>
                <a:ext uri="{FF2B5EF4-FFF2-40B4-BE49-F238E27FC236}">
                  <a16:creationId xmlns:a16="http://schemas.microsoft.com/office/drawing/2014/main" id="{5507F479-294D-0E78-6801-A246C3FC8FFB}"/>
                </a:ext>
              </a:extLst>
            </p:cNvPr>
            <p:cNvSpPr/>
            <p:nvPr/>
          </p:nvSpPr>
          <p:spPr>
            <a:xfrm>
              <a:off x="7163298" y="2149369"/>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945AEF9-1F05-C572-CA1F-7307564276D6}"/>
                </a:ext>
              </a:extLst>
            </p:cNvPr>
            <p:cNvGrpSpPr/>
            <p:nvPr/>
          </p:nvGrpSpPr>
          <p:grpSpPr>
            <a:xfrm>
              <a:off x="9362943" y="2446439"/>
              <a:ext cx="2449087" cy="1639223"/>
              <a:chOff x="9362943" y="2446439"/>
              <a:chExt cx="2449087" cy="1639223"/>
            </a:xfrm>
          </p:grpSpPr>
          <p:sp>
            <p:nvSpPr>
              <p:cNvPr id="80" name="Triangle 79">
                <a:extLst>
                  <a:ext uri="{FF2B5EF4-FFF2-40B4-BE49-F238E27FC236}">
                    <a16:creationId xmlns:a16="http://schemas.microsoft.com/office/drawing/2014/main" id="{C57DA210-B746-BAD3-16B5-39CFC7C23518}"/>
                  </a:ext>
                </a:extLst>
              </p:cNvPr>
              <p:cNvSpPr/>
              <p:nvPr/>
            </p:nvSpPr>
            <p:spPr>
              <a:xfrm>
                <a:off x="9447769" y="2464867"/>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B4D9C258-8644-9367-5D29-65BD9A2CC52D}"/>
                  </a:ext>
                </a:extLst>
              </p:cNvPr>
              <p:cNvSpPr txBox="1"/>
              <p:nvPr/>
            </p:nvSpPr>
            <p:spPr>
              <a:xfrm>
                <a:off x="9763071" y="2446439"/>
                <a:ext cx="2048959" cy="307777"/>
              </a:xfrm>
              <a:prstGeom prst="rect">
                <a:avLst/>
              </a:prstGeom>
              <a:noFill/>
            </p:spPr>
            <p:txBody>
              <a:bodyPr wrap="none" rtlCol="0">
                <a:spAutoFit/>
              </a:bodyPr>
              <a:lstStyle/>
              <a:p>
                <a:r>
                  <a:rPr lang="en-US" sz="1400" dirty="0">
                    <a:latin typeface="Modern No. 20" panose="02070704070505020303" pitchFamily="18" charset="77"/>
                  </a:rPr>
                  <a:t>Including Yaw Setpoints</a:t>
                </a:r>
              </a:p>
            </p:txBody>
          </p:sp>
          <p:sp>
            <p:nvSpPr>
              <p:cNvPr id="82" name="TextBox 81">
                <a:extLst>
                  <a:ext uri="{FF2B5EF4-FFF2-40B4-BE49-F238E27FC236}">
                    <a16:creationId xmlns:a16="http://schemas.microsoft.com/office/drawing/2014/main" id="{FC73CF63-4C69-F12F-D96A-48CE62D5E47B}"/>
                  </a:ext>
                </a:extLst>
              </p:cNvPr>
              <p:cNvSpPr txBox="1"/>
              <p:nvPr/>
            </p:nvSpPr>
            <p:spPr>
              <a:xfrm>
                <a:off x="9763071" y="2892623"/>
                <a:ext cx="1994457" cy="307777"/>
              </a:xfrm>
              <a:prstGeom prst="rect">
                <a:avLst/>
              </a:prstGeom>
              <a:noFill/>
            </p:spPr>
            <p:txBody>
              <a:bodyPr wrap="none" rtlCol="0">
                <a:spAutoFit/>
              </a:bodyPr>
              <a:lstStyle/>
              <a:p>
                <a:r>
                  <a:rPr lang="en-US" sz="1400" dirty="0">
                    <a:latin typeface="Modern No. 20" panose="02070704070505020303" pitchFamily="18" charset="77"/>
                  </a:rPr>
                  <a:t>Probabilistic Predictions</a:t>
                </a:r>
              </a:p>
            </p:txBody>
          </p:sp>
          <p:sp>
            <p:nvSpPr>
              <p:cNvPr id="96" name="Freeform 95">
                <a:extLst>
                  <a:ext uri="{FF2B5EF4-FFF2-40B4-BE49-F238E27FC236}">
                    <a16:creationId xmlns:a16="http://schemas.microsoft.com/office/drawing/2014/main" id="{66AC78CD-36BC-2754-E3AF-0EA39C1947B2}"/>
                  </a:ext>
                </a:extLst>
              </p:cNvPr>
              <p:cNvSpPr/>
              <p:nvPr/>
            </p:nvSpPr>
            <p:spPr>
              <a:xfrm>
                <a:off x="9362943" y="2877808"/>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9B1FC73-4B4E-C83E-7AB7-1E11BD5136C0}"/>
                  </a:ext>
                </a:extLst>
              </p:cNvPr>
              <p:cNvSpPr/>
              <p:nvPr/>
            </p:nvSpPr>
            <p:spPr>
              <a:xfrm>
                <a:off x="9447769" y="3320184"/>
                <a:ext cx="314270" cy="314270"/>
              </a:xfrm>
              <a:prstGeom prst="ellipse">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1DD4465-C752-BDF2-79D5-764974EF69DC}"/>
                  </a:ext>
                </a:extLst>
              </p:cNvPr>
              <p:cNvSpPr txBox="1"/>
              <p:nvPr/>
            </p:nvSpPr>
            <p:spPr>
              <a:xfrm>
                <a:off x="9763071" y="3314436"/>
                <a:ext cx="548548" cy="307777"/>
              </a:xfrm>
              <a:prstGeom prst="rect">
                <a:avLst/>
              </a:prstGeom>
              <a:noFill/>
            </p:spPr>
            <p:txBody>
              <a:bodyPr wrap="none" rtlCol="0">
                <a:spAutoFit/>
              </a:bodyPr>
              <a:lstStyle/>
              <a:p>
                <a:r>
                  <a:rPr lang="en-US" sz="1400" dirty="0">
                    <a:latin typeface="Modern No. 20" panose="02070704070505020303" pitchFamily="18" charset="77"/>
                  </a:rPr>
                  <a:t>Both</a:t>
                </a:r>
              </a:p>
            </p:txBody>
          </p:sp>
          <p:sp>
            <p:nvSpPr>
              <p:cNvPr id="102" name="Rectangle 101">
                <a:extLst>
                  <a:ext uri="{FF2B5EF4-FFF2-40B4-BE49-F238E27FC236}">
                    <a16:creationId xmlns:a16="http://schemas.microsoft.com/office/drawing/2014/main" id="{21F2FD53-A765-246B-1A33-1364968A2543}"/>
                  </a:ext>
                </a:extLst>
              </p:cNvPr>
              <p:cNvSpPr/>
              <p:nvPr/>
            </p:nvSpPr>
            <p:spPr>
              <a:xfrm>
                <a:off x="9447769" y="3771392"/>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A1E80CF8-CBBD-DDBF-7073-9C4A083C4B92}"/>
                  </a:ext>
                </a:extLst>
              </p:cNvPr>
              <p:cNvSpPr txBox="1"/>
              <p:nvPr/>
            </p:nvSpPr>
            <p:spPr>
              <a:xfrm>
                <a:off x="9763071" y="3774638"/>
                <a:ext cx="737702" cy="307777"/>
              </a:xfrm>
              <a:prstGeom prst="rect">
                <a:avLst/>
              </a:prstGeom>
              <a:noFill/>
            </p:spPr>
            <p:txBody>
              <a:bodyPr wrap="none" rtlCol="0">
                <a:spAutoFit/>
              </a:bodyPr>
              <a:lstStyle/>
              <a:p>
                <a:r>
                  <a:rPr lang="en-US" sz="1400" dirty="0">
                    <a:latin typeface="Modern No. 20" panose="02070704070505020303" pitchFamily="18" charset="77"/>
                  </a:rPr>
                  <a:t>Neither</a:t>
                </a:r>
              </a:p>
            </p:txBody>
          </p:sp>
        </p:grpSp>
        <p:sp>
          <p:nvSpPr>
            <p:cNvPr id="105" name="Rectangle 104">
              <a:extLst>
                <a:ext uri="{FF2B5EF4-FFF2-40B4-BE49-F238E27FC236}">
                  <a16:creationId xmlns:a16="http://schemas.microsoft.com/office/drawing/2014/main" id="{5092FDA1-FBF7-5B5B-5AFE-CD397D57698D}"/>
                </a:ext>
              </a:extLst>
            </p:cNvPr>
            <p:cNvSpPr/>
            <p:nvPr/>
          </p:nvSpPr>
          <p:spPr>
            <a:xfrm>
              <a:off x="6138772" y="2148322"/>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5C33646-A7EE-F6F2-E9A5-C350EA0EEDA0}"/>
                </a:ext>
              </a:extLst>
            </p:cNvPr>
            <p:cNvSpPr/>
            <p:nvPr/>
          </p:nvSpPr>
          <p:spPr>
            <a:xfrm>
              <a:off x="7207589" y="449580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23FF32B-3DAF-807B-E273-0D332F8F43CD}"/>
                </a:ext>
              </a:extLst>
            </p:cNvPr>
            <p:cNvSpPr/>
            <p:nvPr/>
          </p:nvSpPr>
          <p:spPr>
            <a:xfrm>
              <a:off x="2971800" y="274808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C5A0CC7D-42E9-7C94-19FC-D30B9005F908}"/>
                </a:ext>
              </a:extLst>
            </p:cNvPr>
            <p:cNvSpPr/>
            <p:nvPr/>
          </p:nvSpPr>
          <p:spPr>
            <a:xfrm>
              <a:off x="6007537" y="2086954"/>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0" name="Freeform 109">
              <a:extLst>
                <a:ext uri="{FF2B5EF4-FFF2-40B4-BE49-F238E27FC236}">
                  <a16:creationId xmlns:a16="http://schemas.microsoft.com/office/drawing/2014/main" id="{477615D5-9DCC-4E9D-3018-9A2A07AD7078}"/>
                </a:ext>
              </a:extLst>
            </p:cNvPr>
            <p:cNvSpPr/>
            <p:nvPr/>
          </p:nvSpPr>
          <p:spPr>
            <a:xfrm>
              <a:off x="6079845" y="1916044"/>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6CFEC5E-4C17-FF66-3851-A110585E5F37}"/>
                </a:ext>
              </a:extLst>
            </p:cNvPr>
            <p:cNvSpPr/>
            <p:nvPr/>
          </p:nvSpPr>
          <p:spPr>
            <a:xfrm>
              <a:off x="5085871" y="274262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CC15502F-FDC7-6CB1-C665-997E2D3655A5}"/>
                </a:ext>
              </a:extLst>
            </p:cNvPr>
            <p:cNvSpPr/>
            <p:nvPr/>
          </p:nvSpPr>
          <p:spPr>
            <a:xfrm>
              <a:off x="7090989" y="220927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B08BD8D5-77DD-E2C1-427B-09762917E646}"/>
                </a:ext>
              </a:extLst>
            </p:cNvPr>
            <p:cNvSpPr/>
            <p:nvPr/>
          </p:nvSpPr>
          <p:spPr>
            <a:xfrm>
              <a:off x="5188621" y="2626946"/>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4" name="Freeform 113">
              <a:extLst>
                <a:ext uri="{FF2B5EF4-FFF2-40B4-BE49-F238E27FC236}">
                  <a16:creationId xmlns:a16="http://schemas.microsoft.com/office/drawing/2014/main" id="{ED4F5147-8FA9-7A28-6EBC-7994571648F9}"/>
                </a:ext>
              </a:extLst>
            </p:cNvPr>
            <p:cNvSpPr/>
            <p:nvPr/>
          </p:nvSpPr>
          <p:spPr>
            <a:xfrm>
              <a:off x="5993510" y="2231035"/>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2A3F6A4-4ABE-71EB-2692-72D1F120E829}"/>
                </a:ext>
              </a:extLst>
            </p:cNvPr>
            <p:cNvSpPr/>
            <p:nvPr/>
          </p:nvSpPr>
          <p:spPr>
            <a:xfrm>
              <a:off x="4927704" y="2565578"/>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6" name="Freeform 115">
              <a:extLst>
                <a:ext uri="{FF2B5EF4-FFF2-40B4-BE49-F238E27FC236}">
                  <a16:creationId xmlns:a16="http://schemas.microsoft.com/office/drawing/2014/main" id="{B5B69AB9-0FF3-C39A-A112-6BC4272D4D38}"/>
                </a:ext>
              </a:extLst>
            </p:cNvPr>
            <p:cNvSpPr/>
            <p:nvPr/>
          </p:nvSpPr>
          <p:spPr>
            <a:xfrm>
              <a:off x="7125251" y="2743019"/>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B954066-B9CB-0900-0426-AB1EE0D04A11}"/>
                </a:ext>
              </a:extLst>
            </p:cNvPr>
            <p:cNvSpPr/>
            <p:nvPr/>
          </p:nvSpPr>
          <p:spPr>
            <a:xfrm>
              <a:off x="6340198" y="230771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90876A6-E3D8-83C1-A503-472E7AEC9788}"/>
                </a:ext>
              </a:extLst>
            </p:cNvPr>
            <p:cNvSpPr/>
            <p:nvPr/>
          </p:nvSpPr>
          <p:spPr>
            <a:xfrm>
              <a:off x="5940456" y="1962485"/>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A3892E8-0821-08B6-316A-4B9C8C8948B6}"/>
                </a:ext>
              </a:extLst>
            </p:cNvPr>
            <p:cNvSpPr/>
            <p:nvPr/>
          </p:nvSpPr>
          <p:spPr>
            <a:xfrm>
              <a:off x="5092716" y="448633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DF1A0E6E-7AF2-B8EE-F9FB-283741EEDDF3}"/>
                </a:ext>
              </a:extLst>
            </p:cNvPr>
            <p:cNvSpPr/>
            <p:nvPr/>
          </p:nvSpPr>
          <p:spPr>
            <a:xfrm>
              <a:off x="8283424" y="216122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017BEE91-D4DE-6C2E-C417-1BEF1B7AB6A1}"/>
                </a:ext>
              </a:extLst>
            </p:cNvPr>
            <p:cNvSpPr/>
            <p:nvPr/>
          </p:nvSpPr>
          <p:spPr>
            <a:xfrm>
              <a:off x="4041965" y="217524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A25C073-D4AB-9379-BA4E-4AFE24848A0C}"/>
                </a:ext>
              </a:extLst>
            </p:cNvPr>
            <p:cNvSpPr/>
            <p:nvPr/>
          </p:nvSpPr>
          <p:spPr>
            <a:xfrm>
              <a:off x="3055190" y="4291341"/>
              <a:ext cx="1245075" cy="1245075"/>
            </a:xfrm>
            <a:prstGeom prst="ellipse">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latin typeface="Modern No. 20" panose="02070704070505020303" pitchFamily="18" charset="77"/>
                </a:rPr>
                <a:t>Henry et al. 2025</a:t>
              </a:r>
            </a:p>
          </p:txBody>
        </p:sp>
        <p:sp>
          <p:nvSpPr>
            <p:cNvPr id="9" name="Freeform 8">
              <a:extLst>
                <a:ext uri="{FF2B5EF4-FFF2-40B4-BE49-F238E27FC236}">
                  <a16:creationId xmlns:a16="http://schemas.microsoft.com/office/drawing/2014/main" id="{63948199-7DEF-494F-DE8F-FC9BF80F1920}"/>
                </a:ext>
              </a:extLst>
            </p:cNvPr>
            <p:cNvSpPr/>
            <p:nvPr/>
          </p:nvSpPr>
          <p:spPr>
            <a:xfrm>
              <a:off x="8368079" y="2229066"/>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F7174007-6CD3-D5B0-E560-FD239892497C}"/>
                </a:ext>
              </a:extLst>
            </p:cNvPr>
            <p:cNvSpPr/>
            <p:nvPr/>
          </p:nvSpPr>
          <p:spPr>
            <a:xfrm>
              <a:off x="5089816" y="3902667"/>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3343F07-2220-75FA-FF8B-68FB3E09E75D}"/>
                </a:ext>
              </a:extLst>
            </p:cNvPr>
            <p:cNvSpPr/>
            <p:nvPr/>
          </p:nvSpPr>
          <p:spPr>
            <a:xfrm>
              <a:off x="7002843" y="2686896"/>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5F86D5-1CBA-15BC-30B5-76A2A7773599}"/>
                </a:ext>
              </a:extLst>
            </p:cNvPr>
            <p:cNvSpPr/>
            <p:nvPr/>
          </p:nvSpPr>
          <p:spPr>
            <a:xfrm>
              <a:off x="6369418" y="193784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85C3C3CC-9B88-3CE2-BCA0-23144B218A9C}"/>
                </a:ext>
              </a:extLst>
            </p:cNvPr>
            <p:cNvSpPr/>
            <p:nvPr/>
          </p:nvSpPr>
          <p:spPr>
            <a:xfrm>
              <a:off x="5194442" y="3822911"/>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708A5654-7FBB-228A-2377-9C4D161BCB6B}"/>
              </a:ext>
            </a:extLst>
          </p:cNvPr>
          <p:cNvSpPr>
            <a:spLocks noGrp="1"/>
          </p:cNvSpPr>
          <p:nvPr>
            <p:ph type="title"/>
          </p:nvPr>
        </p:nvSpPr>
        <p:spPr>
          <a:xfrm>
            <a:off x="609600" y="274638"/>
            <a:ext cx="10972800" cy="1143000"/>
          </a:xfrm>
        </p:spPr>
        <p:txBody>
          <a:bodyPr>
            <a:normAutofit/>
          </a:bodyPr>
          <a:lstStyle/>
          <a:p>
            <a:r>
              <a:rPr lang="en-US" sz="2700" b="1" dirty="0">
                <a:latin typeface="+mn-lt"/>
              </a:rPr>
              <a:t>Gap in the Research</a:t>
            </a:r>
          </a:p>
        </p:txBody>
      </p:sp>
      <p:sp>
        <p:nvSpPr>
          <p:cNvPr id="5" name="Slide Number Placeholder 2">
            <a:extLst>
              <a:ext uri="{FF2B5EF4-FFF2-40B4-BE49-F238E27FC236}">
                <a16:creationId xmlns:a16="http://schemas.microsoft.com/office/drawing/2014/main" id="{50ACD0A8-0443-4E83-BC4C-07F1D7FC2E79}"/>
              </a:ext>
            </a:extLst>
          </p:cNvPr>
          <p:cNvSpPr>
            <a:spLocks noGrp="1"/>
          </p:cNvSpPr>
          <p:nvPr>
            <p:ph type="sldNum" sz="quarter" idx="12"/>
          </p:nvPr>
        </p:nvSpPr>
        <p:spPr>
          <a:xfrm>
            <a:off x="8737600" y="6356351"/>
            <a:ext cx="2844800" cy="365125"/>
          </a:xfrm>
        </p:spPr>
        <p:txBody>
          <a:bodyPr/>
          <a:lstStyle/>
          <a:p>
            <a:fld id="{9E3EFB43-BEAF-4970-A06C-24B01B76FA99}" type="slidenum">
              <a:rPr lang="en-US" smtClean="0"/>
              <a:pPr/>
              <a:t>20</a:t>
            </a:fld>
            <a:endParaRPr lang="en-US"/>
          </a:p>
        </p:txBody>
      </p:sp>
    </p:spTree>
    <p:extLst>
      <p:ext uri="{BB962C8B-B14F-4D97-AF65-F5344CB8AC3E}">
        <p14:creationId xmlns:p14="http://schemas.microsoft.com/office/powerpoint/2010/main" val="287964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B752515-772E-8370-D2F4-132D551441A7}"/>
              </a:ext>
            </a:extLst>
          </p:cNvPr>
          <p:cNvSpPr txBox="1"/>
          <p:nvPr/>
        </p:nvSpPr>
        <p:spPr>
          <a:xfrm>
            <a:off x="190499" y="1577141"/>
            <a:ext cx="11811001" cy="830997"/>
          </a:xfrm>
          <a:prstGeom prst="rect">
            <a:avLst/>
          </a:prstGeom>
          <a:noFill/>
        </p:spPr>
        <p:txBody>
          <a:bodyPr wrap="square" rtlCol="0">
            <a:spAutoFit/>
          </a:bodyPr>
          <a:lstStyle/>
          <a:p>
            <a:r>
              <a:rPr lang="en-US" sz="2400" b="1" dirty="0">
                <a:solidFill>
                  <a:srgbClr val="CFB87C"/>
                </a:solidFill>
                <a:ea typeface="Arial" charset="0"/>
                <a:cs typeface="Arial" charset="0"/>
              </a:rPr>
              <a:t>Historic wind speed/direction/yaw measurements</a:t>
            </a:r>
          </a:p>
          <a:p>
            <a:r>
              <a:rPr lang="en-US" sz="2400" b="1" dirty="0">
                <a:solidFill>
                  <a:srgbClr val="CFB87C"/>
                </a:solidFill>
                <a:ea typeface="Arial" charset="0"/>
                <a:cs typeface="Arial" charset="0"/>
              </a:rPr>
              <a:t>→ </a:t>
            </a:r>
            <a:r>
              <a:rPr lang="en-US" sz="2400" b="1" i="1" dirty="0">
                <a:solidFill>
                  <a:srgbClr val="CFB87C"/>
                </a:solidFill>
                <a:ea typeface="Arial" charset="0"/>
                <a:cs typeface="Arial" charset="0"/>
              </a:rPr>
              <a:t>Ultra-</a:t>
            </a:r>
            <a:r>
              <a:rPr lang="en-US" sz="2400" b="1" dirty="0">
                <a:solidFill>
                  <a:srgbClr val="CFB87C"/>
                </a:solidFill>
                <a:ea typeface="Arial" charset="0"/>
                <a:cs typeface="Arial" charset="0"/>
              </a:rPr>
              <a:t>short-term probabilistic wind speed/direction predictions</a:t>
            </a:r>
            <a:endParaRPr lang="en-US" sz="2400" dirty="0">
              <a:solidFill>
                <a:srgbClr val="CFB87C"/>
              </a:solidFill>
              <a:ea typeface="Arial" charset="0"/>
              <a:cs typeface="Arial" charset="0"/>
            </a:endParaRPr>
          </a:p>
        </p:txBody>
      </p:sp>
      <p:sp>
        <p:nvSpPr>
          <p:cNvPr id="14" name="TextBox 13">
            <a:extLst>
              <a:ext uri="{FF2B5EF4-FFF2-40B4-BE49-F238E27FC236}">
                <a16:creationId xmlns:a16="http://schemas.microsoft.com/office/drawing/2014/main" id="{C7B70153-3A20-0A49-1ADE-08B5C2B75788}"/>
              </a:ext>
            </a:extLst>
          </p:cNvPr>
          <p:cNvSpPr txBox="1"/>
          <p:nvPr/>
        </p:nvSpPr>
        <p:spPr>
          <a:xfrm>
            <a:off x="1971122" y="7718238"/>
            <a:ext cx="10134599"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future turbine powers from historic yaw setpoints (modeling)</a:t>
            </a:r>
          </a:p>
        </p:txBody>
      </p:sp>
      <p:sp>
        <p:nvSpPr>
          <p:cNvPr id="15" name="TextBox 14">
            <a:extLst>
              <a:ext uri="{FF2B5EF4-FFF2-40B4-BE49-F238E27FC236}">
                <a16:creationId xmlns:a16="http://schemas.microsoft.com/office/drawing/2014/main" id="{87F26706-558D-BC2D-FAC4-4DFF70860174}"/>
              </a:ext>
            </a:extLst>
          </p:cNvPr>
          <p:cNvSpPr txBox="1"/>
          <p:nvPr/>
        </p:nvSpPr>
        <p:spPr>
          <a:xfrm>
            <a:off x="1971122" y="7223222"/>
            <a:ext cx="9906000"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future wind from historic wind measurements (forecasting)</a:t>
            </a:r>
          </a:p>
        </p:txBody>
      </p:sp>
      <p:sp>
        <p:nvSpPr>
          <p:cNvPr id="31" name="TextBox 30">
            <a:extLst>
              <a:ext uri="{FF2B5EF4-FFF2-40B4-BE49-F238E27FC236}">
                <a16:creationId xmlns:a16="http://schemas.microsoft.com/office/drawing/2014/main" id="{D1D30473-2A3A-A9E6-FC9A-C9F1F2392CF7}"/>
              </a:ext>
            </a:extLst>
          </p:cNvPr>
          <p:cNvSpPr txBox="1"/>
          <p:nvPr/>
        </p:nvSpPr>
        <p:spPr>
          <a:xfrm>
            <a:off x="1971121" y="8244823"/>
            <a:ext cx="9906000"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uncertainty of these predictions</a:t>
            </a:r>
          </a:p>
        </p:txBody>
      </p:sp>
      <p:sp>
        <p:nvSpPr>
          <p:cNvPr id="7" name="Rounded Rectangle 6">
            <a:extLst>
              <a:ext uri="{FF2B5EF4-FFF2-40B4-BE49-F238E27FC236}">
                <a16:creationId xmlns:a16="http://schemas.microsoft.com/office/drawing/2014/main" id="{B40ABC38-3490-6758-B0AC-770DAFEDA9AE}"/>
              </a:ext>
            </a:extLst>
          </p:cNvPr>
          <p:cNvSpPr/>
          <p:nvPr/>
        </p:nvSpPr>
        <p:spPr>
          <a:xfrm>
            <a:off x="-2015596" y="7606333"/>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Turbine Powers</a:t>
            </a:r>
          </a:p>
        </p:txBody>
      </p:sp>
      <p:grpSp>
        <p:nvGrpSpPr>
          <p:cNvPr id="36" name="Group 35">
            <a:extLst>
              <a:ext uri="{FF2B5EF4-FFF2-40B4-BE49-F238E27FC236}">
                <a16:creationId xmlns:a16="http://schemas.microsoft.com/office/drawing/2014/main" id="{BBB09984-F1FA-B767-6056-613DD59A2687}"/>
              </a:ext>
            </a:extLst>
          </p:cNvPr>
          <p:cNvGrpSpPr/>
          <p:nvPr/>
        </p:nvGrpSpPr>
        <p:grpSpPr>
          <a:xfrm>
            <a:off x="152400" y="3060649"/>
            <a:ext cx="11506200" cy="2654351"/>
            <a:chOff x="152400" y="2438366"/>
            <a:chExt cx="11506200" cy="2654351"/>
          </a:xfrm>
        </p:grpSpPr>
        <p:sp>
          <p:nvSpPr>
            <p:cNvPr id="5" name="Rounded Rectangle 4">
              <a:extLst>
                <a:ext uri="{FF2B5EF4-FFF2-40B4-BE49-F238E27FC236}">
                  <a16:creationId xmlns:a16="http://schemas.microsoft.com/office/drawing/2014/main" id="{317B4EDF-6367-237D-06AC-E70D9058CA6C}"/>
                </a:ext>
              </a:extLst>
            </p:cNvPr>
            <p:cNvSpPr/>
            <p:nvPr/>
          </p:nvSpPr>
          <p:spPr>
            <a:xfrm>
              <a:off x="152400" y="2438366"/>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Horizontal Wind Speeds</a:t>
              </a:r>
            </a:p>
          </p:txBody>
        </p:sp>
        <p:sp>
          <p:nvSpPr>
            <p:cNvPr id="6" name="Rounded Rectangle 5">
              <a:extLst>
                <a:ext uri="{FF2B5EF4-FFF2-40B4-BE49-F238E27FC236}">
                  <a16:creationId xmlns:a16="http://schemas.microsoft.com/office/drawing/2014/main" id="{AD9A9B4C-01C1-866B-A23D-72B46BFD41E2}"/>
                </a:ext>
              </a:extLst>
            </p:cNvPr>
            <p:cNvSpPr/>
            <p:nvPr/>
          </p:nvSpPr>
          <p:spPr>
            <a:xfrm>
              <a:off x="152400" y="3365449"/>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a:t>
              </a:r>
            </a:p>
            <a:p>
              <a:pPr algn="ctr"/>
              <a:r>
                <a:rPr lang="en-US" sz="1600" b="1" dirty="0">
                  <a:solidFill>
                    <a:schemeClr val="bg1"/>
                  </a:solidFill>
                  <a:latin typeface="LM Roman 12" pitchFamily="2" charset="77"/>
                </a:rPr>
                <a:t>Vertical Wind Directions</a:t>
              </a:r>
            </a:p>
          </p:txBody>
        </p:sp>
        <p:sp>
          <p:nvSpPr>
            <p:cNvPr id="18" name="Rounded Rectangle 17">
              <a:extLst>
                <a:ext uri="{FF2B5EF4-FFF2-40B4-BE49-F238E27FC236}">
                  <a16:creationId xmlns:a16="http://schemas.microsoft.com/office/drawing/2014/main" id="{7EC323F4-85E0-859B-9AF0-AC54374130EF}"/>
                </a:ext>
              </a:extLst>
            </p:cNvPr>
            <p:cNvSpPr/>
            <p:nvPr/>
          </p:nvSpPr>
          <p:spPr>
            <a:xfrm>
              <a:off x="152400" y="4292532"/>
              <a:ext cx="2085776" cy="800185"/>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a:t>
              </a:r>
            </a:p>
            <a:p>
              <a:pPr algn="ctr"/>
              <a:r>
                <a:rPr lang="en-US" sz="1600" b="1" dirty="0">
                  <a:solidFill>
                    <a:schemeClr val="bg1"/>
                  </a:solidFill>
                  <a:latin typeface="LM Roman 12" pitchFamily="2" charset="77"/>
                </a:rPr>
                <a:t>Control Setpoints</a:t>
              </a:r>
            </a:p>
          </p:txBody>
        </p:sp>
        <p:grpSp>
          <p:nvGrpSpPr>
            <p:cNvPr id="35" name="Group 34">
              <a:extLst>
                <a:ext uri="{FF2B5EF4-FFF2-40B4-BE49-F238E27FC236}">
                  <a16:creationId xmlns:a16="http://schemas.microsoft.com/office/drawing/2014/main" id="{14924401-A998-53C3-67CF-EC3E0A2FA7A4}"/>
                </a:ext>
              </a:extLst>
            </p:cNvPr>
            <p:cNvGrpSpPr/>
            <p:nvPr/>
          </p:nvGrpSpPr>
          <p:grpSpPr>
            <a:xfrm>
              <a:off x="2238176" y="2838459"/>
              <a:ext cx="9420424" cy="1935061"/>
              <a:chOff x="2238176" y="2838459"/>
              <a:chExt cx="9420424" cy="1935061"/>
            </a:xfrm>
          </p:grpSpPr>
          <p:sp>
            <p:nvSpPr>
              <p:cNvPr id="40" name="Rounded Rectangle 39">
                <a:extLst>
                  <a:ext uri="{FF2B5EF4-FFF2-40B4-BE49-F238E27FC236}">
                    <a16:creationId xmlns:a16="http://schemas.microsoft.com/office/drawing/2014/main" id="{D06C11CE-7D80-8387-B530-75CFBF273F1F}"/>
                  </a:ext>
                </a:extLst>
              </p:cNvPr>
              <p:cNvSpPr/>
              <p:nvPr/>
            </p:nvSpPr>
            <p:spPr>
              <a:xfrm>
                <a:off x="5772549" y="3934849"/>
                <a:ext cx="3165792" cy="800186"/>
              </a:xfrm>
              <a:prstGeom prst="round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Selected Future Turbine </a:t>
                </a:r>
              </a:p>
              <a:p>
                <a:pPr algn="ctr"/>
                <a:r>
                  <a:rPr lang="en-US" sz="1600" b="1" dirty="0">
                    <a:solidFill>
                      <a:schemeClr val="tx1"/>
                    </a:solidFill>
                    <a:latin typeface="LM Roman 12" pitchFamily="2" charset="77"/>
                  </a:rPr>
                  <a:t>Horizontal, Vertical Wind Speeds</a:t>
                </a:r>
              </a:p>
            </p:txBody>
          </p:sp>
          <p:cxnSp>
            <p:nvCxnSpPr>
              <p:cNvPr id="46" name="Curved Connector 45">
                <a:extLst>
                  <a:ext uri="{FF2B5EF4-FFF2-40B4-BE49-F238E27FC236}">
                    <a16:creationId xmlns:a16="http://schemas.microsoft.com/office/drawing/2014/main" id="{BD1030B7-40CD-7BB3-EDAB-800C44EC4148}"/>
                  </a:ext>
                </a:extLst>
              </p:cNvPr>
              <p:cNvCxnSpPr>
                <a:cxnSpLocks/>
                <a:stCxn id="5" idx="3"/>
                <a:endCxn id="45" idx="1"/>
              </p:cNvCxnSpPr>
              <p:nvPr/>
            </p:nvCxnSpPr>
            <p:spPr>
              <a:xfrm>
                <a:off x="2238176" y="2838459"/>
                <a:ext cx="1018262" cy="149394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AE93F160-2C70-5E9C-FBAB-FD340D9D076B}"/>
                  </a:ext>
                </a:extLst>
              </p:cNvPr>
              <p:cNvCxnSpPr>
                <a:cxnSpLocks/>
                <a:stCxn id="6" idx="3"/>
                <a:endCxn id="45" idx="1"/>
              </p:cNvCxnSpPr>
              <p:nvPr/>
            </p:nvCxnSpPr>
            <p:spPr>
              <a:xfrm>
                <a:off x="2238176" y="3765542"/>
                <a:ext cx="1018262" cy="566857"/>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66C1C30-2D98-019B-AD76-D5B63E497305}"/>
                  </a:ext>
                </a:extLst>
              </p:cNvPr>
              <p:cNvCxnSpPr>
                <a:cxnSpLocks/>
                <a:stCxn id="18" idx="3"/>
                <a:endCxn id="45" idx="1"/>
              </p:cNvCxnSpPr>
              <p:nvPr/>
            </p:nvCxnSpPr>
            <p:spPr>
              <a:xfrm flipV="1">
                <a:off x="2238176" y="4332399"/>
                <a:ext cx="1018262" cy="360226"/>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A856E5A-6C77-1418-2533-E7FE3DE1EE50}"/>
                  </a:ext>
                </a:extLst>
              </p:cNvPr>
              <p:cNvCxnSpPr>
                <a:cxnSpLocks/>
                <a:stCxn id="45" idx="3"/>
                <a:endCxn id="40" idx="1"/>
              </p:cNvCxnSpPr>
              <p:nvPr/>
            </p:nvCxnSpPr>
            <p:spPr>
              <a:xfrm>
                <a:off x="5182325" y="4332399"/>
                <a:ext cx="590224" cy="254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EE775D7-C357-BC65-9121-B6F2242F5330}"/>
                  </a:ext>
                </a:extLst>
              </p:cNvPr>
              <p:cNvCxnSpPr>
                <a:cxnSpLocks/>
                <a:stCxn id="40" idx="3"/>
                <a:endCxn id="70" idx="1"/>
              </p:cNvCxnSpPr>
              <p:nvPr/>
            </p:nvCxnSpPr>
            <p:spPr>
              <a:xfrm>
                <a:off x="8938341" y="4334942"/>
                <a:ext cx="565029"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D75C75A2-61CA-CC60-8E80-1345CFD4DE7D}"/>
                  </a:ext>
                </a:extLst>
              </p:cNvPr>
              <p:cNvSpPr/>
              <p:nvPr/>
            </p:nvSpPr>
            <p:spPr>
              <a:xfrm>
                <a:off x="3256438" y="3891278"/>
                <a:ext cx="1925887" cy="882242"/>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Forecast </a:t>
                </a:r>
              </a:p>
              <a:p>
                <a:pPr algn="ctr"/>
                <a:r>
                  <a:rPr lang="en-US" sz="1600" b="1" dirty="0">
                    <a:solidFill>
                      <a:schemeClr val="bg1"/>
                    </a:solidFill>
                    <a:latin typeface="LM Roman 12" pitchFamily="2" charset="77"/>
                  </a:rPr>
                  <a:t>+ Wake Model</a:t>
                </a:r>
              </a:p>
            </p:txBody>
          </p:sp>
          <p:sp>
            <p:nvSpPr>
              <p:cNvPr id="70" name="Rounded Rectangle 69">
                <a:extLst>
                  <a:ext uri="{FF2B5EF4-FFF2-40B4-BE49-F238E27FC236}">
                    <a16:creationId xmlns:a16="http://schemas.microsoft.com/office/drawing/2014/main" id="{44813850-D98A-21C1-96CA-20C8CE942962}"/>
                  </a:ext>
                </a:extLst>
              </p:cNvPr>
              <p:cNvSpPr/>
              <p:nvPr/>
            </p:nvSpPr>
            <p:spPr>
              <a:xfrm>
                <a:off x="9503370" y="3934849"/>
                <a:ext cx="2155230" cy="800186"/>
              </a:xfrm>
              <a:prstGeom prst="roundRect">
                <a:avLst/>
              </a:prstGeom>
              <a:solidFill>
                <a:schemeClr val="tx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Forecast-Enabled Greedy/LUT Controllers</a:t>
                </a:r>
              </a:p>
            </p:txBody>
          </p:sp>
        </p:gr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DA9748E-1618-FE58-218A-566A06D7BCC0}"/>
                  </a:ext>
                </a:extLst>
              </p:cNvPr>
              <p:cNvSpPr txBox="1"/>
              <p:nvPr/>
            </p:nvSpPr>
            <p:spPr>
              <a:xfrm>
                <a:off x="3366348" y="3467324"/>
                <a:ext cx="5722415" cy="82990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𝒚</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𝑻</m:t>
                          </m:r>
                        </m:sub>
                      </m:sSub>
                      <m:r>
                        <a:rPr lang="en-US" sz="2400" b="1" i="1" smtClean="0">
                          <a:latin typeface="Cambria Math" panose="02040503050406030204" pitchFamily="18" charset="0"/>
                        </a:rPr>
                        <m:t>=</m:t>
                      </m:r>
                      <m:r>
                        <a:rPr lang="en-US" sz="2400" b="1" i="1" smtClean="0">
                          <a:latin typeface="Cambria Math" panose="02040503050406030204" pitchFamily="18" charset="0"/>
                        </a:rPr>
                        <m:t>𝒎</m:t>
                      </m:r>
                      <m:d>
                        <m:dPr>
                          <m:ctrlPr>
                            <a:rPr lang="en-US" sz="2400" b="1"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𝒚</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𝒕</m:t>
                                  </m:r>
                                </m:e>
                                <m:sub>
                                  <m:r>
                                    <a:rPr lang="en-US" sz="2400" b="1" i="1">
                                      <a:latin typeface="Cambria Math" panose="02040503050406030204" pitchFamily="18" charset="0"/>
                                    </a:rPr>
                                    <m:t>𝟎</m:t>
                                  </m:r>
                                </m:sub>
                              </m:sSub>
                            </m:sub>
                          </m:sSub>
                          <m:r>
                            <a:rPr lang="en-US" sz="2400" b="1" i="1" smtClean="0">
                              <a:latin typeface="Cambria Math" panose="02040503050406030204" pitchFamily="18" charset="0"/>
                            </a:rPr>
                            <m:t>, </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𝒖</m:t>
                              </m:r>
                            </m:e>
                            <m:sub>
                              <m:r>
                                <a:rPr lang="en-US" sz="2400" b="1" i="1">
                                  <a:latin typeface="Cambria Math" panose="02040503050406030204" pitchFamily="18" charset="0"/>
                                </a:rPr>
                                <m:t>𝟏</m:t>
                              </m:r>
                              <m:r>
                                <a:rPr lang="en-US" sz="2400" b="1" i="1">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sub>
                          </m:sSub>
                          <m:r>
                            <a:rPr lang="en-US" sz="2400" b="1" i="1" smtClean="0">
                              <a:latin typeface="Cambria Math" panose="02040503050406030204" pitchFamily="18" charset="0"/>
                            </a:rPr>
                            <m:t> </m:t>
                          </m:r>
                        </m:e>
                      </m:d>
                    </m:oMath>
                  </m:oMathPara>
                </a14:m>
                <a:endParaRPr lang="en-US" sz="2400" b="1"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horizontal, vertical wind speeds</a:t>
                </a:r>
              </a:p>
            </p:txBody>
          </p:sp>
        </mc:Choice>
        <mc:Fallback xmlns="">
          <p:sp>
            <p:nvSpPr>
              <p:cNvPr id="71" name="TextBox 70">
                <a:extLst>
                  <a:ext uri="{FF2B5EF4-FFF2-40B4-BE49-F238E27FC236}">
                    <a16:creationId xmlns:a16="http://schemas.microsoft.com/office/drawing/2014/main" id="{4DA9748E-1618-FE58-218A-566A06D7BCC0}"/>
                  </a:ext>
                </a:extLst>
              </p:cNvPr>
              <p:cNvSpPr txBox="1">
                <a:spLocks noRot="1" noChangeAspect="1" noMove="1" noResize="1" noEditPoints="1" noAdjustHandles="1" noChangeArrowheads="1" noChangeShapeType="1" noTextEdit="1"/>
              </p:cNvSpPr>
              <p:nvPr/>
            </p:nvSpPr>
            <p:spPr>
              <a:xfrm>
                <a:off x="3366348" y="3467324"/>
                <a:ext cx="5722415" cy="829907"/>
              </a:xfrm>
              <a:prstGeom prst="rect">
                <a:avLst/>
              </a:prstGeom>
              <a:blipFill>
                <a:blip r:embed="rId3"/>
                <a:stretch>
                  <a:fillRect l="-1770" b="-1515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4F8F9B93-6DA2-9FD8-7FCD-4853F2BFC8F4}"/>
              </a:ext>
            </a:extLst>
          </p:cNvPr>
          <p:cNvGrpSpPr/>
          <p:nvPr/>
        </p:nvGrpSpPr>
        <p:grpSpPr>
          <a:xfrm>
            <a:off x="70180" y="7494827"/>
            <a:ext cx="10527916" cy="2772513"/>
            <a:chOff x="1361355" y="3219161"/>
            <a:chExt cx="10527916" cy="2772513"/>
          </a:xfrm>
        </p:grpSpPr>
        <p:cxnSp>
          <p:nvCxnSpPr>
            <p:cNvPr id="69" name="Straight Arrow Connector 68">
              <a:extLst>
                <a:ext uri="{FF2B5EF4-FFF2-40B4-BE49-F238E27FC236}">
                  <a16:creationId xmlns:a16="http://schemas.microsoft.com/office/drawing/2014/main" id="{7BF42D12-E5AC-8F00-8519-FE57AE4EE6BE}"/>
                </a:ext>
              </a:extLst>
            </p:cNvPr>
            <p:cNvCxnSpPr>
              <a:cxnSpLocks/>
              <a:stCxn id="11" idx="3"/>
              <a:endCxn id="39" idx="1"/>
            </p:cNvCxnSpPr>
            <p:nvPr/>
          </p:nvCxnSpPr>
          <p:spPr>
            <a:xfrm>
              <a:off x="8925745" y="5399084"/>
              <a:ext cx="577626"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5A550F6C-FA32-1B51-5312-9DA8D0F4F3B0}"/>
                </a:ext>
              </a:extLst>
            </p:cNvPr>
            <p:cNvSpPr/>
            <p:nvPr/>
          </p:nvSpPr>
          <p:spPr>
            <a:xfrm>
              <a:off x="3256439" y="4957962"/>
              <a:ext cx="1925887" cy="882242"/>
            </a:xfrm>
            <a:prstGeom prst="roundRect">
              <a:avLst/>
            </a:prstGeom>
            <a:solidFill>
              <a:schemeClr val="accent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Forecast + Wake Model B</a:t>
              </a:r>
            </a:p>
          </p:txBody>
        </p:sp>
        <p:cxnSp>
          <p:nvCxnSpPr>
            <p:cNvPr id="8" name="Curved Connector 7">
              <a:extLst>
                <a:ext uri="{FF2B5EF4-FFF2-40B4-BE49-F238E27FC236}">
                  <a16:creationId xmlns:a16="http://schemas.microsoft.com/office/drawing/2014/main" id="{64DE1465-0FBF-7204-8808-8C96786AD1D4}"/>
                </a:ext>
              </a:extLst>
            </p:cNvPr>
            <p:cNvCxnSpPr>
              <a:cxnSpLocks/>
              <a:endCxn id="4" idx="1"/>
            </p:cNvCxnSpPr>
            <p:nvPr/>
          </p:nvCxnSpPr>
          <p:spPr>
            <a:xfrm rot="16200000" flipH="1">
              <a:off x="1877665" y="4020308"/>
              <a:ext cx="2179921" cy="577627"/>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577637CF-6B1A-7BBA-95AA-9639F5D34530}"/>
                </a:ext>
              </a:extLst>
            </p:cNvPr>
            <p:cNvCxnSpPr>
              <a:cxnSpLocks/>
              <a:endCxn id="4" idx="1"/>
            </p:cNvCxnSpPr>
            <p:nvPr/>
          </p:nvCxnSpPr>
          <p:spPr>
            <a:xfrm rot="16200000" flipH="1">
              <a:off x="1819117" y="3961761"/>
              <a:ext cx="2068416" cy="806228"/>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6DD2AE79-AA16-8CE6-49AF-25928ECB3C36}"/>
                </a:ext>
              </a:extLst>
            </p:cNvPr>
            <p:cNvCxnSpPr>
              <a:cxnSpLocks/>
              <a:stCxn id="7" idx="3"/>
              <a:endCxn id="4" idx="1"/>
            </p:cNvCxnSpPr>
            <p:nvPr/>
          </p:nvCxnSpPr>
          <p:spPr>
            <a:xfrm>
              <a:off x="1361355" y="3730760"/>
              <a:ext cx="1895084" cy="1668323"/>
            </a:xfrm>
            <a:prstGeom prst="curvedConnector3">
              <a:avLst>
                <a:gd name="adj1" fmla="val 50000"/>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6D0E41C7-5273-ED53-A608-0941CC7764A5}"/>
                </a:ext>
              </a:extLst>
            </p:cNvPr>
            <p:cNvSpPr/>
            <p:nvPr/>
          </p:nvSpPr>
          <p:spPr>
            <a:xfrm>
              <a:off x="5759953" y="4998991"/>
              <a:ext cx="3165792" cy="800186"/>
            </a:xfrm>
            <a:prstGeom prst="roundRect">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Future Turbine Powers</a:t>
              </a:r>
            </a:p>
          </p:txBody>
        </p:sp>
        <p:cxnSp>
          <p:nvCxnSpPr>
            <p:cNvPr id="12" name="Straight Arrow Connector 11">
              <a:extLst>
                <a:ext uri="{FF2B5EF4-FFF2-40B4-BE49-F238E27FC236}">
                  <a16:creationId xmlns:a16="http://schemas.microsoft.com/office/drawing/2014/main" id="{8BDAE66D-E4C9-79CA-B85C-29742C8938CD}"/>
                </a:ext>
              </a:extLst>
            </p:cNvPr>
            <p:cNvCxnSpPr>
              <a:cxnSpLocks/>
              <a:stCxn id="4" idx="3"/>
              <a:endCxn id="11" idx="1"/>
            </p:cNvCxnSpPr>
            <p:nvPr/>
          </p:nvCxnSpPr>
          <p:spPr>
            <a:xfrm>
              <a:off x="5182326" y="5399083"/>
              <a:ext cx="577628" cy="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36CA9A0C-0389-44DA-6D72-2B6A62FAE421}"/>
                </a:ext>
              </a:extLst>
            </p:cNvPr>
            <p:cNvCxnSpPr>
              <a:cxnSpLocks/>
              <a:stCxn id="15" idx="1"/>
              <a:endCxn id="4" idx="1"/>
            </p:cNvCxnSpPr>
            <p:nvPr/>
          </p:nvCxnSpPr>
          <p:spPr>
            <a:xfrm rot="10800000" flipV="1">
              <a:off x="3256439" y="3237795"/>
              <a:ext cx="5858" cy="2161287"/>
            </a:xfrm>
            <a:prstGeom prst="curvedConnector3">
              <a:avLst>
                <a:gd name="adj1" fmla="val 4002356"/>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0545A26A-0E8E-88B7-AB50-C07808A85CCD}"/>
                </a:ext>
              </a:extLst>
            </p:cNvPr>
            <p:cNvSpPr/>
            <p:nvPr/>
          </p:nvSpPr>
          <p:spPr>
            <a:xfrm>
              <a:off x="9503371" y="4998991"/>
              <a:ext cx="1213120" cy="800186"/>
            </a:xfrm>
            <a:prstGeom prst="roundRect">
              <a:avLst/>
            </a:prstGeom>
            <a:solidFill>
              <a:schemeClr val="accent5">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(my) MPC</a:t>
              </a:r>
            </a:p>
          </p:txBody>
        </p:sp>
        <p:pic>
          <p:nvPicPr>
            <p:cNvPr id="74" name="Picture 73">
              <a:extLst>
                <a:ext uri="{FF2B5EF4-FFF2-40B4-BE49-F238E27FC236}">
                  <a16:creationId xmlns:a16="http://schemas.microsoft.com/office/drawing/2014/main" id="{2738F849-EDE7-820C-F70E-763DD065A653}"/>
                </a:ext>
              </a:extLst>
            </p:cNvPr>
            <p:cNvPicPr>
              <a:picLocks noChangeAspect="1"/>
            </p:cNvPicPr>
            <p:nvPr/>
          </p:nvPicPr>
          <p:blipFill rotWithShape="1">
            <a:blip r:embed="rId4"/>
            <a:srcRect l="4688" r="34772"/>
            <a:stretch/>
          </p:blipFill>
          <p:spPr>
            <a:xfrm>
              <a:off x="10918371" y="4644552"/>
              <a:ext cx="970900" cy="1347122"/>
            </a:xfrm>
            <a:prstGeom prst="rect">
              <a:avLst/>
            </a:prstGeom>
          </p:spPr>
        </p:pic>
      </p:grpSp>
      <p:sp>
        <p:nvSpPr>
          <p:cNvPr id="16" name="Slide Number Placeholder 15">
            <a:extLst>
              <a:ext uri="{FF2B5EF4-FFF2-40B4-BE49-F238E27FC236}">
                <a16:creationId xmlns:a16="http://schemas.microsoft.com/office/drawing/2014/main" id="{5ED2031E-0793-9855-33BD-23862BB299BE}"/>
              </a:ext>
            </a:extLst>
          </p:cNvPr>
          <p:cNvSpPr>
            <a:spLocks noGrp="1"/>
          </p:cNvSpPr>
          <p:nvPr>
            <p:ph type="sldNum" sz="quarter" idx="12"/>
          </p:nvPr>
        </p:nvSpPr>
        <p:spPr/>
        <p:txBody>
          <a:bodyPr/>
          <a:lstStyle/>
          <a:p>
            <a:fld id="{9E3EFB43-BEAF-4970-A06C-24B01B76FA99}" type="slidenum">
              <a:rPr lang="en-US" smtClean="0"/>
              <a:pPr/>
              <a:t>21</a:t>
            </a:fld>
            <a:endParaRPr lang="en-US"/>
          </a:p>
        </p:txBody>
      </p:sp>
      <p:sp>
        <p:nvSpPr>
          <p:cNvPr id="19" name="TextBox 18">
            <a:extLst>
              <a:ext uri="{FF2B5EF4-FFF2-40B4-BE49-F238E27FC236}">
                <a16:creationId xmlns:a16="http://schemas.microsoft.com/office/drawing/2014/main" id="{69DCE647-3123-B2B1-41C7-EB741234A010}"/>
              </a:ext>
            </a:extLst>
          </p:cNvPr>
          <p:cNvSpPr txBox="1"/>
          <p:nvPr/>
        </p:nvSpPr>
        <p:spPr>
          <a:xfrm>
            <a:off x="9781732" y="2950442"/>
            <a:ext cx="2273279" cy="954107"/>
          </a:xfrm>
          <a:prstGeom prst="rect">
            <a:avLst/>
          </a:prstGeom>
          <a:noFill/>
        </p:spPr>
        <p:txBody>
          <a:bodyPr wrap="square">
            <a:spAutoFit/>
          </a:bodyPr>
          <a:lstStyle/>
          <a:p>
            <a:r>
              <a:rPr lang="en-US" sz="2800" b="1" dirty="0">
                <a:solidFill>
                  <a:srgbClr val="CFB87C"/>
                </a:solidFill>
                <a:cs typeface="Arial" charset="0"/>
              </a:rPr>
              <a:t>Deep Learning !</a:t>
            </a:r>
            <a:endParaRPr lang="en-US" sz="2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D9B7504-6473-F807-6421-535DBD67366C}"/>
                  </a:ext>
                </a:extLst>
              </p:cNvPr>
              <p:cNvSpPr txBox="1"/>
              <p:nvPr/>
            </p:nvSpPr>
            <p:spPr>
              <a:xfrm>
                <a:off x="-1516104" y="7344941"/>
                <a:ext cx="5722415" cy="369332"/>
              </a:xfrm>
              <a:prstGeom prst="rect">
                <a:avLst/>
              </a:prstGeom>
              <a:noFill/>
            </p:spPr>
            <p:txBody>
              <a:bodyPr wrap="square" lIns="0" tIns="0" rIns="0" bIns="0" rtlCol="0">
                <a:spAutoFit/>
              </a:bodyPr>
              <a:lstStyle/>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𝐵</m:t>
                        </m:r>
                      </m:sup>
                    </m:sSup>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turbine powers</a:t>
                </a:r>
                <a:endParaRPr lang="en-US" sz="2400" i="1" dirty="0"/>
              </a:p>
            </p:txBody>
          </p:sp>
        </mc:Choice>
        <mc:Fallback xmlns="">
          <p:sp>
            <p:nvSpPr>
              <p:cNvPr id="44" name="TextBox 43">
                <a:extLst>
                  <a:ext uri="{FF2B5EF4-FFF2-40B4-BE49-F238E27FC236}">
                    <a16:creationId xmlns:a16="http://schemas.microsoft.com/office/drawing/2014/main" id="{AD9B7504-6473-F807-6421-535DBD67366C}"/>
                  </a:ext>
                </a:extLst>
              </p:cNvPr>
              <p:cNvSpPr txBox="1">
                <a:spLocks noRot="1" noChangeAspect="1" noMove="1" noResize="1" noEditPoints="1" noAdjustHandles="1" noChangeArrowheads="1" noChangeShapeType="1" noTextEdit="1"/>
              </p:cNvSpPr>
              <p:nvPr/>
            </p:nvSpPr>
            <p:spPr>
              <a:xfrm>
                <a:off x="-1516104" y="7344941"/>
                <a:ext cx="5722415" cy="369332"/>
              </a:xfrm>
              <a:prstGeom prst="rect">
                <a:avLst/>
              </a:prstGeom>
              <a:blipFill>
                <a:blip r:embed="rId5"/>
                <a:stretch>
                  <a:fillRect l="-1770" t="-26667" b="-4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2C6F56D3-FE44-ECAD-7208-234ACA265E06}"/>
              </a:ext>
            </a:extLst>
          </p:cNvPr>
          <p:cNvSpPr txBox="1"/>
          <p:nvPr/>
        </p:nvSpPr>
        <p:spPr>
          <a:xfrm>
            <a:off x="-2225999" y="2204762"/>
            <a:ext cx="1844999" cy="646331"/>
          </a:xfrm>
          <a:prstGeom prst="rect">
            <a:avLst/>
          </a:prstGeom>
          <a:noFill/>
        </p:spPr>
        <p:txBody>
          <a:bodyPr wrap="square">
            <a:spAutoFit/>
          </a:bodyPr>
          <a:lstStyle/>
          <a:p>
            <a:r>
              <a:rPr lang="en-US" sz="1800" b="1" dirty="0">
                <a:solidFill>
                  <a:srgbClr val="CFB87C"/>
                </a:solidFill>
                <a:ea typeface="Arial" charset="0"/>
                <a:cs typeface="Arial" charset="0"/>
              </a:rPr>
              <a:t>+ set of future yaw setpoints</a:t>
            </a:r>
          </a:p>
        </p:txBody>
      </p:sp>
      <p:pic>
        <p:nvPicPr>
          <p:cNvPr id="24" name="Graphic 23" descr="Lights On with solid fill">
            <a:extLst>
              <a:ext uri="{FF2B5EF4-FFF2-40B4-BE49-F238E27FC236}">
                <a16:creationId xmlns:a16="http://schemas.microsoft.com/office/drawing/2014/main" id="{318A3275-F573-4E37-32A9-D7BE4549C0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7385" y="3002928"/>
            <a:ext cx="914400" cy="914400"/>
          </a:xfrm>
          <a:prstGeom prst="rect">
            <a:avLst/>
          </a:prstGeom>
        </p:spPr>
      </p:pic>
      <p:sp>
        <p:nvSpPr>
          <p:cNvPr id="3" name="Rectangle 2">
            <a:extLst>
              <a:ext uri="{FF2B5EF4-FFF2-40B4-BE49-F238E27FC236}">
                <a16:creationId xmlns:a16="http://schemas.microsoft.com/office/drawing/2014/main" id="{B767C181-471C-8211-B81F-8155A155C781}"/>
              </a:ext>
            </a:extLst>
          </p:cNvPr>
          <p:cNvSpPr/>
          <p:nvPr/>
        </p:nvSpPr>
        <p:spPr>
          <a:xfrm>
            <a:off x="70180" y="2986717"/>
            <a:ext cx="2273278" cy="1887069"/>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141678B-AF5C-B204-396E-3211998959C6}"/>
              </a:ext>
            </a:extLst>
          </p:cNvPr>
          <p:cNvSpPr/>
          <p:nvPr/>
        </p:nvSpPr>
        <p:spPr>
          <a:xfrm>
            <a:off x="5389354" y="3563566"/>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F43B08C-B5D7-CD4A-51E9-355D26BB8828}"/>
              </a:ext>
            </a:extLst>
          </p:cNvPr>
          <p:cNvSpPr/>
          <p:nvPr/>
        </p:nvSpPr>
        <p:spPr>
          <a:xfrm>
            <a:off x="4711158" y="3543949"/>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395BA0A-7684-311E-27B0-D126F3C878C6}"/>
              </a:ext>
            </a:extLst>
          </p:cNvPr>
          <p:cNvSpPr/>
          <p:nvPr/>
        </p:nvSpPr>
        <p:spPr>
          <a:xfrm>
            <a:off x="3298060" y="3539560"/>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81F653-3DEA-4B93-C33D-1AFC0EABC282}"/>
              </a:ext>
            </a:extLst>
          </p:cNvPr>
          <p:cNvSpPr/>
          <p:nvPr/>
        </p:nvSpPr>
        <p:spPr>
          <a:xfrm>
            <a:off x="4078975" y="3530610"/>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7A29084-9E33-234E-7DF1-C5288388EF7F}"/>
              </a:ext>
            </a:extLst>
          </p:cNvPr>
          <p:cNvSpPr/>
          <p:nvPr/>
        </p:nvSpPr>
        <p:spPr>
          <a:xfrm>
            <a:off x="70180" y="4873786"/>
            <a:ext cx="2273278"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D3B16DF-8F20-A0B2-61C5-F03F99198F08}"/>
              </a:ext>
            </a:extLst>
          </p:cNvPr>
          <p:cNvSpPr/>
          <p:nvPr/>
        </p:nvSpPr>
        <p:spPr>
          <a:xfrm>
            <a:off x="3084515" y="4486907"/>
            <a:ext cx="2273278" cy="99436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CDD159F-3BBD-C232-4979-99A2AEC5B543}"/>
              </a:ext>
            </a:extLst>
          </p:cNvPr>
          <p:cNvSpPr/>
          <p:nvPr/>
        </p:nvSpPr>
        <p:spPr>
          <a:xfrm>
            <a:off x="5684698" y="4492249"/>
            <a:ext cx="3341495"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BB6AEFF-F79C-3925-0DAB-7A165B46869F}"/>
              </a:ext>
            </a:extLst>
          </p:cNvPr>
          <p:cNvSpPr/>
          <p:nvPr/>
        </p:nvSpPr>
        <p:spPr>
          <a:xfrm>
            <a:off x="9425316" y="4463234"/>
            <a:ext cx="2273279"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E50A2768-428A-ABD4-E91D-BE00D358C83E}"/>
              </a:ext>
            </a:extLst>
          </p:cNvPr>
          <p:cNvSpPr>
            <a:spLocks noGrp="1"/>
          </p:cNvSpPr>
          <p:nvPr>
            <p:ph type="title"/>
          </p:nvPr>
        </p:nvSpPr>
        <p:spPr>
          <a:xfrm>
            <a:off x="609600" y="274638"/>
            <a:ext cx="10972800" cy="1143000"/>
          </a:xfrm>
        </p:spPr>
        <p:txBody>
          <a:bodyPr>
            <a:normAutofit/>
          </a:bodyPr>
          <a:lstStyle/>
          <a:p>
            <a:r>
              <a:rPr lang="en-US" sz="2700" b="1" dirty="0">
                <a:latin typeface="+mn-lt"/>
              </a:rPr>
              <a:t>Model Inputs/Outputs</a:t>
            </a:r>
          </a:p>
        </p:txBody>
      </p:sp>
    </p:spTree>
    <p:extLst>
      <p:ext uri="{BB962C8B-B14F-4D97-AF65-F5344CB8AC3E}">
        <p14:creationId xmlns:p14="http://schemas.microsoft.com/office/powerpoint/2010/main" val="335900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P spid="3"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6FDF3A5-6AF5-DF7B-9069-6DBFC77F6E9F}"/>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Chart, histogram&#10;&#10;AI-generated content may be incorrect.">
            <a:extLst>
              <a:ext uri="{FF2B5EF4-FFF2-40B4-BE49-F238E27FC236}">
                <a16:creationId xmlns:a16="http://schemas.microsoft.com/office/drawing/2014/main" id="{BFA07192-B7A5-80BD-C4F2-3EADC86A9B38}"/>
              </a:ext>
            </a:extLst>
          </p:cNvPr>
          <p:cNvPicPr>
            <a:picLocks noChangeAspect="1"/>
          </p:cNvPicPr>
          <p:nvPr/>
        </p:nvPicPr>
        <p:blipFill>
          <a:blip r:embed="rId3">
            <a:extLst>
              <a:ext uri="{28A0092B-C50C-407E-A947-70E740481C1C}">
                <a14:useLocalDpi xmlns:a14="http://schemas.microsoft.com/office/drawing/2010/main" val="0"/>
              </a:ext>
            </a:extLst>
          </a:blip>
          <a:srcRect t="7674" r="23227"/>
          <a:stretch/>
        </p:blipFill>
        <p:spPr>
          <a:xfrm>
            <a:off x="3429001" y="1395424"/>
            <a:ext cx="8763000" cy="5530644"/>
          </a:xfrm>
          <a:prstGeom prst="rect">
            <a:avLst/>
          </a:prstGeom>
        </p:spPr>
      </p:pic>
      <p:grpSp>
        <p:nvGrpSpPr>
          <p:cNvPr id="10" name="Group 9">
            <a:extLst>
              <a:ext uri="{FF2B5EF4-FFF2-40B4-BE49-F238E27FC236}">
                <a16:creationId xmlns:a16="http://schemas.microsoft.com/office/drawing/2014/main" id="{39ABF931-656A-A289-A643-E2333D19C02C}"/>
              </a:ext>
            </a:extLst>
          </p:cNvPr>
          <p:cNvGrpSpPr/>
          <p:nvPr/>
        </p:nvGrpSpPr>
        <p:grpSpPr>
          <a:xfrm>
            <a:off x="480899" y="1416747"/>
            <a:ext cx="4267200" cy="3486001"/>
            <a:chOff x="1295400" y="3351508"/>
            <a:chExt cx="4267200" cy="3486001"/>
          </a:xfrm>
        </p:grpSpPr>
        <p:sp>
          <p:nvSpPr>
            <p:cNvPr id="24" name="TextBox 23">
              <a:extLst>
                <a:ext uri="{FF2B5EF4-FFF2-40B4-BE49-F238E27FC236}">
                  <a16:creationId xmlns:a16="http://schemas.microsoft.com/office/drawing/2014/main" id="{91A7FD83-248C-7BF1-3BA5-AC4417458710}"/>
                </a:ext>
              </a:extLst>
            </p:cNvPr>
            <p:cNvSpPr txBox="1"/>
            <p:nvPr/>
          </p:nvSpPr>
          <p:spPr>
            <a:xfrm>
              <a:off x="1295400" y="3351508"/>
              <a:ext cx="4267200" cy="3170099"/>
            </a:xfrm>
            <a:prstGeom prst="rect">
              <a:avLst/>
            </a:prstGeom>
            <a:noFill/>
          </p:spPr>
          <p:txBody>
            <a:bodyPr wrap="square" rtlCol="0">
              <a:spAutoFit/>
            </a:bodyPr>
            <a:lstStyle/>
            <a:p>
              <a:r>
                <a:rPr lang="en-US" sz="2000" dirty="0"/>
                <a:t>Open-Source Framework for…</a:t>
              </a:r>
            </a:p>
            <a:p>
              <a:pPr marL="285750" indent="-285750">
                <a:buFontTx/>
                <a:buChar char="-"/>
              </a:pPr>
              <a:r>
                <a:rPr lang="en-US" sz="2000" dirty="0"/>
                <a:t>Multistep</a:t>
              </a:r>
            </a:p>
            <a:p>
              <a:pPr marL="285750" indent="-285750">
                <a:buFontTx/>
                <a:buChar char="-"/>
              </a:pPr>
              <a:r>
                <a:rPr lang="en-US" sz="2000" dirty="0"/>
                <a:t>Multivariate</a:t>
              </a:r>
            </a:p>
            <a:p>
              <a:pPr marL="285750" indent="-285750">
                <a:buFontTx/>
                <a:buChar char="-"/>
              </a:pPr>
              <a:r>
                <a:rPr lang="en-US" sz="2000" dirty="0"/>
                <a:t>Probabilistic</a:t>
              </a:r>
            </a:p>
            <a:p>
              <a:pPr marL="285750" indent="-285750">
                <a:buFontTx/>
                <a:buChar char="-"/>
              </a:pPr>
              <a:r>
                <a:rPr lang="en-US" sz="2000" dirty="0"/>
                <a:t>Minute-Scale </a:t>
              </a:r>
            </a:p>
            <a:p>
              <a:pPr marL="285750" indent="-285750">
                <a:buFontTx/>
                <a:buChar char="-"/>
              </a:pPr>
              <a:r>
                <a:rPr lang="en-US" sz="2000" dirty="0" err="1"/>
                <a:t>Spatio</a:t>
              </a:r>
              <a:r>
                <a:rPr lang="en-US" sz="2000" dirty="0"/>
                <a:t>-Temporal Forecasting </a:t>
              </a:r>
            </a:p>
            <a:p>
              <a:pPr marL="285750" indent="-285750">
                <a:buFontTx/>
                <a:buChar char="-"/>
              </a:pPr>
              <a:r>
                <a:rPr lang="en-US" sz="2000" dirty="0"/>
                <a:t>of Turbine-Level Wind Speed/Direction Measurements</a:t>
              </a:r>
            </a:p>
            <a:p>
              <a:pPr marL="285750" indent="-285750">
                <a:buFontTx/>
                <a:buChar char="-"/>
              </a:pPr>
              <a:r>
                <a:rPr lang="en-US" sz="2000" dirty="0"/>
                <a:t>Considering Yaw Angles as Inputs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3FA984-8FC6-500C-476C-5CE7D4C11829}"/>
                    </a:ext>
                  </a:extLst>
                </p:cNvPr>
                <p:cNvSpPr txBox="1"/>
                <p:nvPr/>
              </p:nvSpPr>
              <p:spPr>
                <a:xfrm>
                  <a:off x="1683166" y="6408545"/>
                  <a:ext cx="3491667" cy="4289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nor/>
                          </m:rPr>
                          <a:rPr lang="en-US" sz="2400" i="0" smtClean="0">
                            <a:latin typeface="Cambria Math" panose="02040503050406030204" pitchFamily="18" charset="0"/>
                          </a:rPr>
                          <m:t>Pr</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sSub>
                                  <m:sSubPr>
                                    <m:ctrlPr>
                                      <a:rPr lang="en-US" sz="2400" i="1">
                                        <a:latin typeface="Cambria Math" panose="02040503050406030204" pitchFamily="18" charset="0"/>
                                      </a:rPr>
                                    </m:ctrlPr>
                                  </m:sSubPr>
                                  <m:e>
                                    <m:r>
                                      <a:rPr lang="en-US" sz="2400" b="0" i="1">
                                        <a:latin typeface="Cambria Math" panose="02040503050406030204" pitchFamily="18" charset="0"/>
                                      </a:rPr>
                                      <m:t>𝑡</m:t>
                                    </m:r>
                                  </m:e>
                                  <m:sub>
                                    <m:r>
                                      <a:rPr lang="en-US" sz="2400" b="0" i="1">
                                        <a:latin typeface="Cambria Math" panose="02040503050406030204" pitchFamily="18" charset="0"/>
                                      </a:rPr>
                                      <m:t>0</m:t>
                                    </m:r>
                                  </m:sub>
                                </m:sSub>
                                <m:r>
                                  <a:rPr lang="en-US" sz="2400" b="0" i="1">
                                    <a:latin typeface="Cambria Math" panose="02040503050406030204" pitchFamily="18" charset="0"/>
                                  </a:rPr>
                                  <m:t>:</m:t>
                                </m:r>
                                <m:r>
                                  <a:rPr lang="en-US" sz="2400" b="0" i="1">
                                    <a:latin typeface="Cambria Math" panose="02040503050406030204" pitchFamily="18" charset="0"/>
                                  </a:rPr>
                                  <m:t>𝑇</m:t>
                                </m:r>
                              </m:sub>
                            </m:sSub>
                            <m:r>
                              <a:rPr lang="en-US" sz="2400" b="0" i="1" smtClean="0">
                                <a:latin typeface="Cambria Math" panose="02040503050406030204" pitchFamily="18" charset="0"/>
                              </a:rPr>
                              <m:t> | </m:t>
                            </m:r>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sSub>
                                  <m:sSubPr>
                                    <m:ctrlPr>
                                      <a:rPr lang="en-US" sz="2400" i="1">
                                        <a:latin typeface="Cambria Math" panose="02040503050406030204" pitchFamily="18" charset="0"/>
                                      </a:rPr>
                                    </m:ctrlPr>
                                  </m:sSubPr>
                                  <m:e>
                                    <m:r>
                                      <a:rPr lang="en-US" sz="2400" b="0" i="1" smtClean="0">
                                        <a:latin typeface="Cambria Math" panose="02040503050406030204" pitchFamily="18" charset="0"/>
                                      </a:rPr>
                                      <m:t>1:</m:t>
                                    </m:r>
                                    <m:r>
                                      <a:rPr lang="en-US" sz="2400" b="0" i="1">
                                        <a:latin typeface="Cambria Math" panose="02040503050406030204" pitchFamily="18" charset="0"/>
                                      </a:rPr>
                                      <m:t>𝑡</m:t>
                                    </m:r>
                                  </m:e>
                                  <m:sub>
                                    <m:r>
                                      <a:rPr lang="en-US" sz="2400" b="0" i="1">
                                        <a:latin typeface="Cambria Math" panose="02040503050406030204" pitchFamily="18" charset="0"/>
                                      </a:rPr>
                                      <m:t>0</m:t>
                                    </m:r>
                                  </m:sub>
                                </m:sSub>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𝑢</m:t>
                                </m:r>
                              </m:e>
                              <m:sub>
                                <m:r>
                                  <a:rPr lang="en-US" sz="2400" b="0" i="1">
                                    <a:latin typeface="Cambria Math" panose="02040503050406030204" pitchFamily="18" charset="0"/>
                                  </a:rPr>
                                  <m:t>1:</m:t>
                                </m:r>
                                <m:r>
                                  <a:rPr lang="en-US" sz="2400" b="0" i="1" smtClean="0">
                                    <a:latin typeface="Cambria Math" panose="02040503050406030204" pitchFamily="18" charset="0"/>
                                  </a:rPr>
                                  <m:t>𝑇</m:t>
                                </m:r>
                              </m:sub>
                            </m:sSub>
                          </m:e>
                        </m:d>
                      </m:oMath>
                    </m:oMathPara>
                  </a14:m>
                  <a:endParaRPr lang="en-US" sz="2400" i="1"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D13FA984-8FC6-500C-476C-5CE7D4C11829}"/>
                    </a:ext>
                  </a:extLst>
                </p:cNvPr>
                <p:cNvSpPr txBox="1">
                  <a:spLocks noRot="1" noChangeAspect="1" noMove="1" noResize="1" noEditPoints="1" noAdjustHandles="1" noChangeArrowheads="1" noChangeShapeType="1" noTextEdit="1"/>
                </p:cNvSpPr>
                <p:nvPr/>
              </p:nvSpPr>
              <p:spPr>
                <a:xfrm>
                  <a:off x="1683166" y="6408545"/>
                  <a:ext cx="3491667" cy="428964"/>
                </a:xfrm>
                <a:prstGeom prst="rect">
                  <a:avLst/>
                </a:prstGeom>
                <a:blipFill>
                  <a:blip r:embed="rId4"/>
                  <a:stretch>
                    <a:fillRect l="-2899" b="-29412"/>
                  </a:stretch>
                </a:blipFill>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EB555B0F-F288-1F23-AA3C-69BA7A50ECFF}"/>
              </a:ext>
            </a:extLst>
          </p:cNvPr>
          <p:cNvSpPr>
            <a:spLocks noGrp="1"/>
          </p:cNvSpPr>
          <p:nvPr>
            <p:ph type="sldNum" sz="quarter" idx="12"/>
          </p:nvPr>
        </p:nvSpPr>
        <p:spPr/>
        <p:txBody>
          <a:bodyPr/>
          <a:lstStyle/>
          <a:p>
            <a:fld id="{9E3EFB43-BEAF-4970-A06C-24B01B76FA99}" type="slidenum">
              <a:rPr lang="en-US" smtClean="0"/>
              <a:pPr/>
              <a:t>22</a:t>
            </a:fld>
            <a:endParaRPr lang="en-US"/>
          </a:p>
        </p:txBody>
      </p:sp>
      <p:sp>
        <p:nvSpPr>
          <p:cNvPr id="5" name="TextBox 4">
            <a:extLst>
              <a:ext uri="{FF2B5EF4-FFF2-40B4-BE49-F238E27FC236}">
                <a16:creationId xmlns:a16="http://schemas.microsoft.com/office/drawing/2014/main" id="{9438E35E-AFF0-CBC5-DF0C-9CC01A9E9924}"/>
              </a:ext>
            </a:extLst>
          </p:cNvPr>
          <p:cNvSpPr txBox="1"/>
          <p:nvPr/>
        </p:nvSpPr>
        <p:spPr>
          <a:xfrm>
            <a:off x="-5465592" y="4467525"/>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itle 1">
            <a:extLst>
              <a:ext uri="{FF2B5EF4-FFF2-40B4-BE49-F238E27FC236}">
                <a16:creationId xmlns:a16="http://schemas.microsoft.com/office/drawing/2014/main" id="{1E12E8A7-4E3B-E6B5-6BBE-F139CFC6D595}"/>
              </a:ext>
            </a:extLst>
          </p:cNvPr>
          <p:cNvSpPr>
            <a:spLocks noGrp="1"/>
          </p:cNvSpPr>
          <p:nvPr>
            <p:ph type="title"/>
          </p:nvPr>
        </p:nvSpPr>
        <p:spPr>
          <a:xfrm>
            <a:off x="609600" y="274638"/>
            <a:ext cx="10972800" cy="1143000"/>
          </a:xfrm>
        </p:spPr>
        <p:txBody>
          <a:bodyPr>
            <a:normAutofit/>
          </a:bodyPr>
          <a:lstStyle/>
          <a:p>
            <a:r>
              <a:rPr lang="en-US" sz="2700" b="1" dirty="0">
                <a:latin typeface="+mn-lt"/>
              </a:rPr>
              <a:t>Model</a:t>
            </a:r>
          </a:p>
        </p:txBody>
      </p:sp>
      <p:pic>
        <p:nvPicPr>
          <p:cNvPr id="15" name="Picture 14" descr="Chart, histogram&#10;&#10;AI-generated content may be incorrect.">
            <a:extLst>
              <a:ext uri="{FF2B5EF4-FFF2-40B4-BE49-F238E27FC236}">
                <a16:creationId xmlns:a16="http://schemas.microsoft.com/office/drawing/2014/main" id="{F508B6C3-8BAF-3CDA-6A00-59E30CBDFAA9}"/>
              </a:ext>
            </a:extLst>
          </p:cNvPr>
          <p:cNvPicPr>
            <a:picLocks noChangeAspect="1"/>
          </p:cNvPicPr>
          <p:nvPr/>
        </p:nvPicPr>
        <p:blipFill>
          <a:blip r:embed="rId3">
            <a:extLst>
              <a:ext uri="{28A0092B-C50C-407E-A947-70E740481C1C}">
                <a14:useLocalDpi xmlns:a14="http://schemas.microsoft.com/office/drawing/2010/main" val="0"/>
              </a:ext>
            </a:extLst>
          </a:blip>
          <a:srcRect l="74970" t="7674" b="68059"/>
          <a:stretch/>
        </p:blipFill>
        <p:spPr>
          <a:xfrm>
            <a:off x="9372600" y="26260"/>
            <a:ext cx="2732833" cy="1390487"/>
          </a:xfrm>
          <a:prstGeom prst="rect">
            <a:avLst/>
          </a:prstGeom>
        </p:spPr>
      </p:pic>
    </p:spTree>
    <p:extLst>
      <p:ext uri="{BB962C8B-B14F-4D97-AF65-F5344CB8AC3E}">
        <p14:creationId xmlns:p14="http://schemas.microsoft.com/office/powerpoint/2010/main" val="1177184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ED2D7-646C-94D5-F092-4939E7524FF5}"/>
            </a:ext>
          </a:extLst>
        </p:cNvPr>
        <p:cNvGrpSpPr/>
        <p:nvPr/>
      </p:nvGrpSpPr>
      <p:grpSpPr>
        <a:xfrm>
          <a:off x="0" y="0"/>
          <a:ext cx="0" cy="0"/>
          <a:chOff x="0" y="0"/>
          <a:chExt cx="0" cy="0"/>
        </a:xfrm>
      </p:grpSpPr>
      <p:sp>
        <p:nvSpPr>
          <p:cNvPr id="92" name="Rectangle 91">
            <a:extLst>
              <a:ext uri="{FF2B5EF4-FFF2-40B4-BE49-F238E27FC236}">
                <a16:creationId xmlns:a16="http://schemas.microsoft.com/office/drawing/2014/main" id="{35D2A6A2-AC34-C9DE-0B56-EAECD93F51DF}"/>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BC4BCEC-71D3-BBD8-C673-D349D3E3FE9C}"/>
              </a:ext>
            </a:extLst>
          </p:cNvPr>
          <p:cNvSpPr>
            <a:spLocks noGrp="1"/>
          </p:cNvSpPr>
          <p:nvPr>
            <p:ph type="sldNum" sz="quarter" idx="12"/>
          </p:nvPr>
        </p:nvSpPr>
        <p:spPr/>
        <p:txBody>
          <a:bodyPr/>
          <a:lstStyle/>
          <a:p>
            <a:fld id="{9E3EFB43-BEAF-4970-A06C-24B01B76FA99}" type="slidenum">
              <a:rPr lang="en-US" smtClean="0"/>
              <a:pPr/>
              <a:t>23</a:t>
            </a:fld>
            <a:endParaRPr lang="en-US" dirty="0"/>
          </a:p>
        </p:txBody>
      </p:sp>
      <p:sp>
        <p:nvSpPr>
          <p:cNvPr id="5" name="TextBox 4">
            <a:extLst>
              <a:ext uri="{FF2B5EF4-FFF2-40B4-BE49-F238E27FC236}">
                <a16:creationId xmlns:a16="http://schemas.microsoft.com/office/drawing/2014/main" id="{58E51963-2B5D-284D-AA99-DCF32F3B46AB}"/>
              </a:ext>
            </a:extLst>
          </p:cNvPr>
          <p:cNvSpPr txBox="1"/>
          <p:nvPr/>
        </p:nvSpPr>
        <p:spPr>
          <a:xfrm>
            <a:off x="304800" y="0"/>
            <a:ext cx="11887200" cy="1292662"/>
          </a:xfrm>
          <a:prstGeom prst="rect">
            <a:avLst/>
          </a:prstGeom>
          <a:noFill/>
        </p:spPr>
        <p:txBody>
          <a:bodyPr wrap="square" rtlCol="0">
            <a:spAutoFit/>
          </a:bodyPr>
          <a:lstStyle/>
          <a:p>
            <a:r>
              <a:rPr lang="en-US" sz="2700" b="1" dirty="0"/>
              <a:t>What I Promised</a:t>
            </a:r>
          </a:p>
          <a:p>
            <a:pPr lvl="1"/>
            <a:r>
              <a:rPr lang="en-US" sz="2400" dirty="0"/>
              <a:t>Ultra-Short-Term Probabilistic </a:t>
            </a:r>
            <a:r>
              <a:rPr lang="en-US" sz="2400" dirty="0" err="1"/>
              <a:t>Spatio</a:t>
            </a:r>
            <a:r>
              <a:rPr lang="en-US" sz="2400" dirty="0"/>
              <a:t>-Temporal Modeling of Wind Farm Dynamics and Disturbances for Controls</a:t>
            </a:r>
          </a:p>
        </p:txBody>
      </p:sp>
      <p:cxnSp>
        <p:nvCxnSpPr>
          <p:cNvPr id="3" name="OTLSHAPE_M_a58f29487c0343c08abcf41913e40cae_Connector1">
            <a:extLst>
              <a:ext uri="{FF2B5EF4-FFF2-40B4-BE49-F238E27FC236}">
                <a16:creationId xmlns:a16="http://schemas.microsoft.com/office/drawing/2014/main" id="{2B1D64B7-20A8-04E3-306E-D4CAF8775C98}"/>
              </a:ext>
            </a:extLst>
          </p:cNvPr>
          <p:cNvCxnSpPr/>
          <p:nvPr>
            <p:custDataLst>
              <p:tags r:id="rId1"/>
            </p:custDataLst>
          </p:nvPr>
        </p:nvCxnSpPr>
        <p:spPr>
          <a:xfrm>
            <a:off x="381000" y="1834701"/>
            <a:ext cx="0" cy="918020"/>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TLSHAPE_TB_00000000000000000000000000000000_ScaleContainer">
            <a:extLst>
              <a:ext uri="{FF2B5EF4-FFF2-40B4-BE49-F238E27FC236}">
                <a16:creationId xmlns:a16="http://schemas.microsoft.com/office/drawing/2014/main" id="{C67C21D8-FA34-7F87-FC8B-6300C5E488DD}"/>
              </a:ext>
            </a:extLst>
          </p:cNvPr>
          <p:cNvSpPr/>
          <p:nvPr>
            <p:custDataLst>
              <p:tags r:id="rId2"/>
            </p:custDataLst>
          </p:nvPr>
        </p:nvSpPr>
        <p:spPr>
          <a:xfrm>
            <a:off x="374861" y="2715616"/>
            <a:ext cx="11366080" cy="381000"/>
          </a:xfrm>
          <a:prstGeom prst="rect">
            <a:avLst/>
          </a:prstGeom>
          <a:solidFill>
            <a:srgbClr val="44546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31F19639-BCED-4A60-ADC4-E9642A236FB7}">
              <a14:hiddenScene3d xmlns:a14="http://schemas.microsoft.com/office/drawing/2010/main">
                <a:camera prst="orthographicFront"/>
                <a:lightRig rig="threePt" dir="t">
                  <a:rot lat="0" lon="0" rev="8700000"/>
                </a:lightRig>
              </a14:hiddenScene3d>
            </a:ext>
            <a:ext uri="{E45631CC-5BF2-4C18-A39C-3461C7D3F71A}">
              <a14:hiddenSp3d xmlns:a14="http://schemas.microsoft.com/office/drawing/2010/main">
                <a:bevelT w="165100" h="19050"/>
              </a14:hiddenSp3d>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OTLSHAPE_TB_00000000000000000000000000000000_TimescaleInterval2">
            <a:extLst>
              <a:ext uri="{FF2B5EF4-FFF2-40B4-BE49-F238E27FC236}">
                <a16:creationId xmlns:a16="http://schemas.microsoft.com/office/drawing/2014/main" id="{45892B10-7049-D9EC-EF18-2A3909A32F0B}"/>
              </a:ext>
            </a:extLst>
          </p:cNvPr>
          <p:cNvSpPr txBox="1"/>
          <p:nvPr>
            <p:custDataLst>
              <p:tags r:id="rId3"/>
            </p:custDataLst>
          </p:nvPr>
        </p:nvSpPr>
        <p:spPr>
          <a:xfrm>
            <a:off x="32766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Sep 24</a:t>
            </a:r>
          </a:p>
        </p:txBody>
      </p:sp>
      <p:sp>
        <p:nvSpPr>
          <p:cNvPr id="9" name="OTLSHAPE_TB_00000000000000000000000000000000_TimescaleInterval3">
            <a:extLst>
              <a:ext uri="{FF2B5EF4-FFF2-40B4-BE49-F238E27FC236}">
                <a16:creationId xmlns:a16="http://schemas.microsoft.com/office/drawing/2014/main" id="{E5A3B257-75E6-7A65-7704-C1684E588455}"/>
              </a:ext>
            </a:extLst>
          </p:cNvPr>
          <p:cNvSpPr txBox="1"/>
          <p:nvPr>
            <p:custDataLst>
              <p:tags r:id="rId4"/>
            </p:custDataLst>
          </p:nvPr>
        </p:nvSpPr>
        <p:spPr>
          <a:xfrm>
            <a:off x="4191000" y="2833207"/>
            <a:ext cx="1397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Oct 24</a:t>
            </a:r>
          </a:p>
        </p:txBody>
      </p:sp>
      <p:sp>
        <p:nvSpPr>
          <p:cNvPr id="10" name="OTLSHAPE_TB_00000000000000000000000000000000_TimescaleInterval4">
            <a:extLst>
              <a:ext uri="{FF2B5EF4-FFF2-40B4-BE49-F238E27FC236}">
                <a16:creationId xmlns:a16="http://schemas.microsoft.com/office/drawing/2014/main" id="{6CF30A48-9E52-6F30-1F43-4BBC48B800DE}"/>
              </a:ext>
            </a:extLst>
          </p:cNvPr>
          <p:cNvSpPr txBox="1"/>
          <p:nvPr>
            <p:custDataLst>
              <p:tags r:id="rId5"/>
            </p:custDataLst>
          </p:nvPr>
        </p:nvSpPr>
        <p:spPr>
          <a:xfrm>
            <a:off x="5181600" y="2833207"/>
            <a:ext cx="2032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Nov 24</a:t>
            </a:r>
          </a:p>
        </p:txBody>
      </p:sp>
      <p:sp>
        <p:nvSpPr>
          <p:cNvPr id="11" name="OTLSHAPE_TB_00000000000000000000000000000000_TimescaleInterval5">
            <a:extLst>
              <a:ext uri="{FF2B5EF4-FFF2-40B4-BE49-F238E27FC236}">
                <a16:creationId xmlns:a16="http://schemas.microsoft.com/office/drawing/2014/main" id="{0B3453CC-E679-B75C-1B6F-3510999FFE1F}"/>
              </a:ext>
            </a:extLst>
          </p:cNvPr>
          <p:cNvSpPr txBox="1"/>
          <p:nvPr>
            <p:custDataLst>
              <p:tags r:id="rId6"/>
            </p:custDataLst>
          </p:nvPr>
        </p:nvSpPr>
        <p:spPr>
          <a:xfrm>
            <a:off x="6172200" y="2833207"/>
            <a:ext cx="1905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Dec 24</a:t>
            </a:r>
          </a:p>
        </p:txBody>
      </p:sp>
      <p:sp>
        <p:nvSpPr>
          <p:cNvPr id="12" name="OTLSHAPE_TB_00000000000000000000000000000000_TimescaleInterval6">
            <a:extLst>
              <a:ext uri="{FF2B5EF4-FFF2-40B4-BE49-F238E27FC236}">
                <a16:creationId xmlns:a16="http://schemas.microsoft.com/office/drawing/2014/main" id="{E828A10F-D5DB-AB81-A5DF-80479A5C73A4}"/>
              </a:ext>
            </a:extLst>
          </p:cNvPr>
          <p:cNvSpPr txBox="1"/>
          <p:nvPr>
            <p:custDataLst>
              <p:tags r:id="rId7"/>
            </p:custDataLst>
          </p:nvPr>
        </p:nvSpPr>
        <p:spPr>
          <a:xfrm>
            <a:off x="7132458" y="2833207"/>
            <a:ext cx="182742"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Jan 25</a:t>
            </a:r>
          </a:p>
        </p:txBody>
      </p:sp>
      <p:sp>
        <p:nvSpPr>
          <p:cNvPr id="13" name="OTLSHAPE_TB_00000000000000000000000000000000_TimescaleInterval7">
            <a:extLst>
              <a:ext uri="{FF2B5EF4-FFF2-40B4-BE49-F238E27FC236}">
                <a16:creationId xmlns:a16="http://schemas.microsoft.com/office/drawing/2014/main" id="{0C46D7EA-EFA4-161F-63BB-58F9FEA17CFE}"/>
              </a:ext>
            </a:extLst>
          </p:cNvPr>
          <p:cNvSpPr txBox="1"/>
          <p:nvPr>
            <p:custDataLst>
              <p:tags r:id="rId8"/>
            </p:custDataLst>
          </p:nvPr>
        </p:nvSpPr>
        <p:spPr>
          <a:xfrm>
            <a:off x="8077200" y="2833207"/>
            <a:ext cx="207621"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Feb 25</a:t>
            </a:r>
          </a:p>
        </p:txBody>
      </p:sp>
      <p:sp>
        <p:nvSpPr>
          <p:cNvPr id="14" name="OTLSHAPE_TB_00000000000000000000000000000000_TimescaleInterval8">
            <a:extLst>
              <a:ext uri="{FF2B5EF4-FFF2-40B4-BE49-F238E27FC236}">
                <a16:creationId xmlns:a16="http://schemas.microsoft.com/office/drawing/2014/main" id="{F5C24281-0576-7E98-C76F-1582C084019C}"/>
              </a:ext>
            </a:extLst>
          </p:cNvPr>
          <p:cNvSpPr txBox="1"/>
          <p:nvPr>
            <p:custDataLst>
              <p:tags r:id="rId9"/>
            </p:custDataLst>
          </p:nvPr>
        </p:nvSpPr>
        <p:spPr>
          <a:xfrm>
            <a:off x="906780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Mar 25</a:t>
            </a:r>
          </a:p>
        </p:txBody>
      </p:sp>
      <p:cxnSp>
        <p:nvCxnSpPr>
          <p:cNvPr id="15" name="OTLSHAPE_TB_00000000000000000000000000000000_Separator1">
            <a:extLst>
              <a:ext uri="{FF2B5EF4-FFF2-40B4-BE49-F238E27FC236}">
                <a16:creationId xmlns:a16="http://schemas.microsoft.com/office/drawing/2014/main" id="{06D3F6A3-F365-542A-F4C7-B466890F2282}"/>
              </a:ext>
            </a:extLst>
          </p:cNvPr>
          <p:cNvCxnSpPr>
            <a:cxnSpLocks/>
          </p:cNvCxnSpPr>
          <p:nvPr>
            <p:custDataLst>
              <p:tags r:id="rId10"/>
            </p:custDataLst>
          </p:nvPr>
        </p:nvCxnSpPr>
        <p:spPr>
          <a:xfrm>
            <a:off x="412242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OTLSHAPE_TB_00000000000000000000000000000000_Separator2">
            <a:extLst>
              <a:ext uri="{FF2B5EF4-FFF2-40B4-BE49-F238E27FC236}">
                <a16:creationId xmlns:a16="http://schemas.microsoft.com/office/drawing/2014/main" id="{9F69383F-46E6-0893-D31E-A926751BE954}"/>
              </a:ext>
            </a:extLst>
          </p:cNvPr>
          <p:cNvCxnSpPr>
            <a:cxnSpLocks/>
          </p:cNvCxnSpPr>
          <p:nvPr>
            <p:custDataLst>
              <p:tags r:id="rId11"/>
            </p:custDataLst>
          </p:nvPr>
        </p:nvCxnSpPr>
        <p:spPr>
          <a:xfrm>
            <a:off x="509016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OTLSHAPE_TB_00000000000000000000000000000000_Separator3">
            <a:extLst>
              <a:ext uri="{FF2B5EF4-FFF2-40B4-BE49-F238E27FC236}">
                <a16:creationId xmlns:a16="http://schemas.microsoft.com/office/drawing/2014/main" id="{32CAB5C8-BA66-ECDB-50F6-8EA93D923857}"/>
              </a:ext>
            </a:extLst>
          </p:cNvPr>
          <p:cNvCxnSpPr>
            <a:cxnSpLocks/>
          </p:cNvCxnSpPr>
          <p:nvPr>
            <p:custDataLst>
              <p:tags r:id="rId12"/>
            </p:custDataLst>
          </p:nvPr>
        </p:nvCxnSpPr>
        <p:spPr>
          <a:xfrm>
            <a:off x="60579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TB_00000000000000000000000000000000_Separator4">
            <a:extLst>
              <a:ext uri="{FF2B5EF4-FFF2-40B4-BE49-F238E27FC236}">
                <a16:creationId xmlns:a16="http://schemas.microsoft.com/office/drawing/2014/main" id="{7230AF45-9137-F204-7536-7EBAAD124BF1}"/>
              </a:ext>
            </a:extLst>
          </p:cNvPr>
          <p:cNvCxnSpPr>
            <a:cxnSpLocks/>
          </p:cNvCxnSpPr>
          <p:nvPr>
            <p:custDataLst>
              <p:tags r:id="rId13"/>
            </p:custDataLst>
          </p:nvPr>
        </p:nvCxnSpPr>
        <p:spPr>
          <a:xfrm>
            <a:off x="702564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OTLSHAPE_TB_00000000000000000000000000000000_Separator5">
            <a:extLst>
              <a:ext uri="{FF2B5EF4-FFF2-40B4-BE49-F238E27FC236}">
                <a16:creationId xmlns:a16="http://schemas.microsoft.com/office/drawing/2014/main" id="{0A120733-1A0C-6480-5823-CBBF68F53AF2}"/>
              </a:ext>
            </a:extLst>
          </p:cNvPr>
          <p:cNvCxnSpPr>
            <a:cxnSpLocks/>
          </p:cNvCxnSpPr>
          <p:nvPr>
            <p:custDataLst>
              <p:tags r:id="rId14"/>
            </p:custDataLst>
          </p:nvPr>
        </p:nvCxnSpPr>
        <p:spPr>
          <a:xfrm>
            <a:off x="799338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OTLSHAPE_TB_00000000000000000000000000000000_Separator6">
            <a:extLst>
              <a:ext uri="{FF2B5EF4-FFF2-40B4-BE49-F238E27FC236}">
                <a16:creationId xmlns:a16="http://schemas.microsoft.com/office/drawing/2014/main" id="{BDDCD588-8BBB-3716-32C3-DC6EBC886FEE}"/>
              </a:ext>
            </a:extLst>
          </p:cNvPr>
          <p:cNvCxnSpPr>
            <a:cxnSpLocks/>
          </p:cNvCxnSpPr>
          <p:nvPr>
            <p:custDataLst>
              <p:tags r:id="rId15"/>
            </p:custDataLst>
          </p:nvPr>
        </p:nvCxnSpPr>
        <p:spPr>
          <a:xfrm>
            <a:off x="896112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OTLSHAPE_TB_00000000000000000000000000000000_Separator7">
            <a:extLst>
              <a:ext uri="{FF2B5EF4-FFF2-40B4-BE49-F238E27FC236}">
                <a16:creationId xmlns:a16="http://schemas.microsoft.com/office/drawing/2014/main" id="{B908A4CA-4B89-5F06-DADA-04F5BCD1E079}"/>
              </a:ext>
            </a:extLst>
          </p:cNvPr>
          <p:cNvCxnSpPr>
            <a:cxnSpLocks/>
          </p:cNvCxnSpPr>
          <p:nvPr>
            <p:custDataLst>
              <p:tags r:id="rId16"/>
            </p:custDataLst>
          </p:nvPr>
        </p:nvCxnSpPr>
        <p:spPr>
          <a:xfrm>
            <a:off x="992886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TLSHAPE_T_7c518fb37f2142bb8e0445920d0403b5_ShapePercentage">
            <a:extLst>
              <a:ext uri="{FF2B5EF4-FFF2-40B4-BE49-F238E27FC236}">
                <a16:creationId xmlns:a16="http://schemas.microsoft.com/office/drawing/2014/main" id="{1F2C75E2-EC7C-6AB3-0213-55DE3C41867E}"/>
              </a:ext>
            </a:extLst>
          </p:cNvPr>
          <p:cNvSpPr/>
          <p:nvPr>
            <p:custDataLst>
              <p:tags r:id="rId17"/>
            </p:custDataLst>
          </p:nvPr>
        </p:nvSpPr>
        <p:spPr>
          <a:xfrm>
            <a:off x="2666358" y="3341146"/>
            <a:ext cx="859536" cy="155025"/>
          </a:xfrm>
          <a:prstGeom prst="roundRect">
            <a:avLst/>
          </a:prstGeom>
          <a:solidFill>
            <a:schemeClr val="dk2">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91B9E80-3607-858D-941A-34A89CB5C9C9}"/>
              </a:ext>
            </a:extLst>
          </p:cNvPr>
          <p:cNvGrpSpPr/>
          <p:nvPr/>
        </p:nvGrpSpPr>
        <p:grpSpPr>
          <a:xfrm>
            <a:off x="152400" y="3221626"/>
            <a:ext cx="5638800" cy="350245"/>
            <a:chOff x="76200" y="3612155"/>
            <a:chExt cx="5638800" cy="350245"/>
          </a:xfrm>
        </p:grpSpPr>
        <p:sp>
          <p:nvSpPr>
            <p:cNvPr id="24" name="OTLSHAPE_T_7c518fb37f2142bb8e0445920d0403b5_Shape">
              <a:extLst>
                <a:ext uri="{FF2B5EF4-FFF2-40B4-BE49-F238E27FC236}">
                  <a16:creationId xmlns:a16="http://schemas.microsoft.com/office/drawing/2014/main" id="{5ED26C32-359D-16AE-45FD-F1B81A87B5B3}"/>
                </a:ext>
              </a:extLst>
            </p:cNvPr>
            <p:cNvSpPr/>
            <p:nvPr>
              <p:custDataLst>
                <p:tags r:id="rId70"/>
              </p:custDataLst>
            </p:nvPr>
          </p:nvSpPr>
          <p:spPr>
            <a:xfrm>
              <a:off x="2590800" y="3734393"/>
              <a:ext cx="1719072" cy="155025"/>
            </a:xfrm>
            <a:prstGeom prst="round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OTLSHAPE_T_7c518fb37f2142bb8e0445920d0403b5_Title">
              <a:extLst>
                <a:ext uri="{FF2B5EF4-FFF2-40B4-BE49-F238E27FC236}">
                  <a16:creationId xmlns:a16="http://schemas.microsoft.com/office/drawing/2014/main" id="{42D7C5F7-4EB6-66FC-C413-95779BB68836}"/>
                </a:ext>
              </a:extLst>
            </p:cNvPr>
            <p:cNvSpPr txBox="1"/>
            <p:nvPr>
              <p:custDataLst>
                <p:tags r:id="rId71"/>
              </p:custDataLst>
            </p:nvPr>
          </p:nvSpPr>
          <p:spPr>
            <a:xfrm>
              <a:off x="76200" y="3612155"/>
              <a:ext cx="2397345" cy="350245"/>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rPr>
                <a:t>Literature Review &amp; Problem Formulation</a:t>
              </a:r>
            </a:p>
          </p:txBody>
        </p:sp>
        <p:sp>
          <p:nvSpPr>
            <p:cNvPr id="26" name="OTLSHAPE_T_7c518fb37f2142bb8e0445920d0403b5_JoinedDate">
              <a:extLst>
                <a:ext uri="{FF2B5EF4-FFF2-40B4-BE49-F238E27FC236}">
                  <a16:creationId xmlns:a16="http://schemas.microsoft.com/office/drawing/2014/main" id="{BC46C1C7-2A50-BF9A-1B82-1CA9F57E9B86}"/>
                </a:ext>
              </a:extLst>
            </p:cNvPr>
            <p:cNvSpPr txBox="1"/>
            <p:nvPr>
              <p:custDataLst>
                <p:tags r:id="rId72"/>
              </p:custDataLst>
            </p:nvPr>
          </p:nvSpPr>
          <p:spPr>
            <a:xfrm>
              <a:off x="4343400" y="3734090"/>
              <a:ext cx="1371600" cy="18523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Jun 24 - Jul 24</a:t>
              </a:r>
            </a:p>
          </p:txBody>
        </p:sp>
        <p:sp>
          <p:nvSpPr>
            <p:cNvPr id="27" name="OTLSHAPE_T_7c518fb37f2142bb8e0445920d0403b5_TextPercentage">
              <a:extLst>
                <a:ext uri="{FF2B5EF4-FFF2-40B4-BE49-F238E27FC236}">
                  <a16:creationId xmlns:a16="http://schemas.microsoft.com/office/drawing/2014/main" id="{C939D537-F6A4-5748-EB26-124A68B63158}"/>
                </a:ext>
              </a:extLst>
            </p:cNvPr>
            <p:cNvSpPr txBox="1"/>
            <p:nvPr>
              <p:custDataLst>
                <p:tags r:id="rId73"/>
              </p:custDataLst>
            </p:nvPr>
          </p:nvSpPr>
          <p:spPr>
            <a:xfrm>
              <a:off x="2606730" y="3703881"/>
              <a:ext cx="771469"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100%</a:t>
              </a:r>
            </a:p>
          </p:txBody>
        </p:sp>
      </p:grpSp>
      <p:grpSp>
        <p:nvGrpSpPr>
          <p:cNvPr id="28" name="Group 27">
            <a:extLst>
              <a:ext uri="{FF2B5EF4-FFF2-40B4-BE49-F238E27FC236}">
                <a16:creationId xmlns:a16="http://schemas.microsoft.com/office/drawing/2014/main" id="{4D447B31-E33A-8610-BFA2-7526A1179FD7}"/>
              </a:ext>
            </a:extLst>
          </p:cNvPr>
          <p:cNvGrpSpPr/>
          <p:nvPr/>
        </p:nvGrpSpPr>
        <p:grpSpPr>
          <a:xfrm>
            <a:off x="95250" y="3776721"/>
            <a:ext cx="8073770" cy="344959"/>
            <a:chOff x="247650" y="3874574"/>
            <a:chExt cx="8073770" cy="344959"/>
          </a:xfrm>
        </p:grpSpPr>
        <p:sp>
          <p:nvSpPr>
            <p:cNvPr id="29" name="OTLSHAPE_T_be3ae38f60b3402d8a13f1e91eec41f5_Shape">
              <a:extLst>
                <a:ext uri="{FF2B5EF4-FFF2-40B4-BE49-F238E27FC236}">
                  <a16:creationId xmlns:a16="http://schemas.microsoft.com/office/drawing/2014/main" id="{CAFFF21D-0E22-6147-5BDA-40590CD36491}"/>
                </a:ext>
              </a:extLst>
            </p:cNvPr>
            <p:cNvSpPr/>
            <p:nvPr>
              <p:custDataLst>
                <p:tags r:id="rId65"/>
              </p:custDataLst>
            </p:nvPr>
          </p:nvSpPr>
          <p:spPr>
            <a:xfrm>
              <a:off x="3671046" y="3979170"/>
              <a:ext cx="3438144" cy="155025"/>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TLSHAPE_T_be3ae38f60b3402d8a13f1e91eec41f5_ShapePercentage">
              <a:extLst>
                <a:ext uri="{FF2B5EF4-FFF2-40B4-BE49-F238E27FC236}">
                  <a16:creationId xmlns:a16="http://schemas.microsoft.com/office/drawing/2014/main" id="{DC5423B7-B755-557A-975B-6B973820841D}"/>
                </a:ext>
              </a:extLst>
            </p:cNvPr>
            <p:cNvSpPr/>
            <p:nvPr>
              <p:custDataLst>
                <p:tags r:id="rId66"/>
              </p:custDataLst>
            </p:nvPr>
          </p:nvSpPr>
          <p:spPr>
            <a:xfrm>
              <a:off x="3671048" y="3979170"/>
              <a:ext cx="685800" cy="155025"/>
            </a:xfrm>
            <a:prstGeom prst="roundRect">
              <a:avLst/>
            </a:prstGeom>
            <a:solidFill>
              <a:schemeClr val="dk2">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TLSHAPE_T_be3ae38f60b3402d8a13f1e91eec41f5_Title">
              <a:extLst>
                <a:ext uri="{FF2B5EF4-FFF2-40B4-BE49-F238E27FC236}">
                  <a16:creationId xmlns:a16="http://schemas.microsoft.com/office/drawing/2014/main" id="{FC6054DD-C8F5-A70C-E6AD-3C2E775D9E29}"/>
                </a:ext>
              </a:extLst>
            </p:cNvPr>
            <p:cNvSpPr txBox="1"/>
            <p:nvPr>
              <p:custDataLst>
                <p:tags r:id="rId67"/>
              </p:custDataLst>
            </p:nvPr>
          </p:nvSpPr>
          <p:spPr>
            <a:xfrm>
              <a:off x="247650" y="3874574"/>
              <a:ext cx="3329766" cy="344959"/>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rPr>
                <a:t>Preprocess data. Integrate 2-4 Models into common framework on HPC</a:t>
              </a:r>
            </a:p>
          </p:txBody>
        </p:sp>
        <p:sp>
          <p:nvSpPr>
            <p:cNvPr id="32" name="OTLSHAPE_T_be3ae38f60b3402d8a13f1e91eec41f5_JoinedDate">
              <a:extLst>
                <a:ext uri="{FF2B5EF4-FFF2-40B4-BE49-F238E27FC236}">
                  <a16:creationId xmlns:a16="http://schemas.microsoft.com/office/drawing/2014/main" id="{0B3395D4-22E6-5AA8-400A-BAF4113A92E1}"/>
                </a:ext>
              </a:extLst>
            </p:cNvPr>
            <p:cNvSpPr txBox="1"/>
            <p:nvPr>
              <p:custDataLst>
                <p:tags r:id="rId68"/>
              </p:custDataLst>
            </p:nvPr>
          </p:nvSpPr>
          <p:spPr>
            <a:xfrm>
              <a:off x="7137399" y="3979419"/>
              <a:ext cx="1184021" cy="135716"/>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Jul 24 - Oct </a:t>
              </a:r>
              <a:r>
                <a:rPr lang="en-US" sz="1400" spc="-4" dirty="0">
                  <a:solidFill>
                    <a:srgbClr val="737373"/>
                  </a:solidFill>
                  <a:latin typeface="Calibri" panose="020F0502020204030204" pitchFamily="34" charset="0"/>
                </a:rPr>
                <a:t>24</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33" name="OTLSHAPE_T_be3ae38f60b3402d8a13f1e91eec41f5_TextPercentage">
              <a:extLst>
                <a:ext uri="{FF2B5EF4-FFF2-40B4-BE49-F238E27FC236}">
                  <a16:creationId xmlns:a16="http://schemas.microsoft.com/office/drawing/2014/main" id="{B9F28152-CB22-04DE-DFAF-A813E424B6DA}"/>
                </a:ext>
              </a:extLst>
            </p:cNvPr>
            <p:cNvSpPr txBox="1"/>
            <p:nvPr>
              <p:custDataLst>
                <p:tags r:id="rId69"/>
              </p:custDataLst>
            </p:nvPr>
          </p:nvSpPr>
          <p:spPr>
            <a:xfrm>
              <a:off x="3733124" y="3950587"/>
              <a:ext cx="352554"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20%</a:t>
              </a:r>
            </a:p>
          </p:txBody>
        </p:sp>
      </p:grpSp>
      <p:grpSp>
        <p:nvGrpSpPr>
          <p:cNvPr id="34" name="Group 33">
            <a:extLst>
              <a:ext uri="{FF2B5EF4-FFF2-40B4-BE49-F238E27FC236}">
                <a16:creationId xmlns:a16="http://schemas.microsoft.com/office/drawing/2014/main" id="{FD557EA5-0E27-20F7-662C-1EE80C7FAC53}"/>
              </a:ext>
            </a:extLst>
          </p:cNvPr>
          <p:cNvGrpSpPr/>
          <p:nvPr/>
        </p:nvGrpSpPr>
        <p:grpSpPr>
          <a:xfrm>
            <a:off x="2682930" y="4326530"/>
            <a:ext cx="7245930" cy="215444"/>
            <a:chOff x="2378130" y="4401414"/>
            <a:chExt cx="7245930" cy="215444"/>
          </a:xfrm>
        </p:grpSpPr>
        <p:sp>
          <p:nvSpPr>
            <p:cNvPr id="35" name="OTLSHAPE_T_06a6a20021ea4acdac20b41f7b37b0dd_Shape">
              <a:extLst>
                <a:ext uri="{FF2B5EF4-FFF2-40B4-BE49-F238E27FC236}">
                  <a16:creationId xmlns:a16="http://schemas.microsoft.com/office/drawing/2014/main" id="{6A48E98C-F277-95EA-2B34-F5E0C4621C87}"/>
                </a:ext>
              </a:extLst>
            </p:cNvPr>
            <p:cNvSpPr/>
            <p:nvPr>
              <p:custDataLst>
                <p:tags r:id="rId61"/>
              </p:custDataLst>
            </p:nvPr>
          </p:nvSpPr>
          <p:spPr>
            <a:xfrm>
              <a:off x="6670687" y="4431623"/>
              <a:ext cx="1719072" cy="155025"/>
            </a:xfrm>
            <a:prstGeom prst="roundRect">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OTLSHAPE_T_06a6a20021ea4acdac20b41f7b37b0dd_Title">
              <a:extLst>
                <a:ext uri="{FF2B5EF4-FFF2-40B4-BE49-F238E27FC236}">
                  <a16:creationId xmlns:a16="http://schemas.microsoft.com/office/drawing/2014/main" id="{12DE51C1-D577-E4C3-3531-E677DD9EC33E}"/>
                </a:ext>
              </a:extLst>
            </p:cNvPr>
            <p:cNvSpPr txBox="1"/>
            <p:nvPr>
              <p:custDataLst>
                <p:tags r:id="rId62"/>
              </p:custDataLst>
            </p:nvPr>
          </p:nvSpPr>
          <p:spPr>
            <a:xfrm>
              <a:off x="2378130" y="4424680"/>
              <a:ext cx="4253060" cy="161968"/>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spc="-4" dirty="0">
                  <a:solidFill>
                    <a:srgbClr val="737373"/>
                  </a:solidFill>
                  <a:latin typeface="Segoe UI" panose="020B0502040204020203" pitchFamily="34" charset="0"/>
                </a:rPr>
                <a:t>Autotune, train, and validate with AWAKEN data</a:t>
              </a:r>
              <a:endPar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endParaRPr>
            </a:p>
          </p:txBody>
        </p:sp>
        <p:sp>
          <p:nvSpPr>
            <p:cNvPr id="37" name="OTLSHAPE_T_06a6a20021ea4acdac20b41f7b37b0dd_JoinedDate">
              <a:extLst>
                <a:ext uri="{FF2B5EF4-FFF2-40B4-BE49-F238E27FC236}">
                  <a16:creationId xmlns:a16="http://schemas.microsoft.com/office/drawing/2014/main" id="{FDE67E6A-B3EC-D9DE-CFB7-E9B7D0D610F4}"/>
                </a:ext>
              </a:extLst>
            </p:cNvPr>
            <p:cNvSpPr txBox="1"/>
            <p:nvPr>
              <p:custDataLst>
                <p:tags r:id="rId63"/>
              </p:custDataLst>
            </p:nvPr>
          </p:nvSpPr>
          <p:spPr>
            <a:xfrm>
              <a:off x="8437125" y="4431623"/>
              <a:ext cx="1186935" cy="169861"/>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Nov</a:t>
              </a: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 24 – Dec 24</a:t>
              </a:r>
            </a:p>
          </p:txBody>
        </p:sp>
        <p:sp>
          <p:nvSpPr>
            <p:cNvPr id="38" name="OTLSHAPE_T_06a6a20021ea4acdac20b41f7b37b0dd_TextPercentage">
              <a:extLst>
                <a:ext uri="{FF2B5EF4-FFF2-40B4-BE49-F238E27FC236}">
                  <a16:creationId xmlns:a16="http://schemas.microsoft.com/office/drawing/2014/main" id="{99DBA845-294D-5081-B8DB-FF35DB81E2F8}"/>
                </a:ext>
              </a:extLst>
            </p:cNvPr>
            <p:cNvSpPr txBox="1"/>
            <p:nvPr>
              <p:custDataLst>
                <p:tags r:id="rId64"/>
              </p:custDataLst>
            </p:nvPr>
          </p:nvSpPr>
          <p:spPr>
            <a:xfrm>
              <a:off x="6708394" y="4401414"/>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sp>
        <p:nvSpPr>
          <p:cNvPr id="39" name="OTLSHAPE_M_a58f29487c0343c08abcf41913e40cae_Shape">
            <a:extLst>
              <a:ext uri="{FF2B5EF4-FFF2-40B4-BE49-F238E27FC236}">
                <a16:creationId xmlns:a16="http://schemas.microsoft.com/office/drawing/2014/main" id="{4C40956C-DDCB-E2AF-0F78-91A8FFE499F9}"/>
              </a:ext>
            </a:extLst>
          </p:cNvPr>
          <p:cNvSpPr/>
          <p:nvPr>
            <p:custDataLst>
              <p:tags r:id="rId18"/>
            </p:custDataLst>
          </p:nvPr>
        </p:nvSpPr>
        <p:spPr>
          <a:xfrm rot="16200000">
            <a:off x="406400" y="1834701"/>
            <a:ext cx="165100" cy="165100"/>
          </a:xfrm>
          <a:prstGeom prst="flowChartMerge">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TLSHAPE_M_a58f29487c0343c08abcf41913e40cae_Title">
            <a:extLst>
              <a:ext uri="{FF2B5EF4-FFF2-40B4-BE49-F238E27FC236}">
                <a16:creationId xmlns:a16="http://schemas.microsoft.com/office/drawing/2014/main" id="{C4E1FB21-2E71-F6F8-3161-386A4736921F}"/>
              </a:ext>
            </a:extLst>
          </p:cNvPr>
          <p:cNvSpPr txBox="1"/>
          <p:nvPr>
            <p:custDataLst>
              <p:tags r:id="rId19"/>
            </p:custDataLst>
          </p:nvPr>
        </p:nvSpPr>
        <p:spPr>
          <a:xfrm>
            <a:off x="647699" y="1696982"/>
            <a:ext cx="702431" cy="204036"/>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Kick Off</a:t>
            </a:r>
          </a:p>
        </p:txBody>
      </p:sp>
      <p:sp>
        <p:nvSpPr>
          <p:cNvPr id="41" name="OTLSHAPE_M_a58f29487c0343c08abcf41913e40cae_Date">
            <a:extLst>
              <a:ext uri="{FF2B5EF4-FFF2-40B4-BE49-F238E27FC236}">
                <a16:creationId xmlns:a16="http://schemas.microsoft.com/office/drawing/2014/main" id="{A28C301F-E95D-26F3-D7F2-96E50C31385E}"/>
              </a:ext>
            </a:extLst>
          </p:cNvPr>
          <p:cNvSpPr txBox="1"/>
          <p:nvPr>
            <p:custDataLst>
              <p:tags r:id="rId20"/>
            </p:custDataLst>
          </p:nvPr>
        </p:nvSpPr>
        <p:spPr>
          <a:xfrm>
            <a:off x="647700" y="1913717"/>
            <a:ext cx="3937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8" dirty="0">
                <a:solidFill>
                  <a:srgbClr val="A6A6A6"/>
                </a:solidFill>
                <a:latin typeface="Calibri" panose="020F0502020204030204" pitchFamily="34" charset="0"/>
              </a:rPr>
              <a:t>Jun 1</a:t>
            </a:r>
            <a:endParaRPr kumimoji="0" lang="en-US" sz="1400" b="0" i="0" u="none" strike="noStrike" kern="1200" cap="none" spc="-8" normalizeH="0" baseline="0" noProof="0" dirty="0">
              <a:ln>
                <a:noFill/>
              </a:ln>
              <a:solidFill>
                <a:srgbClr val="A6A6A6"/>
              </a:solidFill>
              <a:effectLst/>
              <a:uLnTx/>
              <a:uFillTx/>
              <a:latin typeface="Calibri" panose="020F0502020204030204" pitchFamily="34" charset="0"/>
              <a:ea typeface="+mn-ea"/>
              <a:cs typeface="+mn-cs"/>
            </a:endParaRPr>
          </a:p>
        </p:txBody>
      </p:sp>
      <p:grpSp>
        <p:nvGrpSpPr>
          <p:cNvPr id="42" name="Group 41">
            <a:extLst>
              <a:ext uri="{FF2B5EF4-FFF2-40B4-BE49-F238E27FC236}">
                <a16:creationId xmlns:a16="http://schemas.microsoft.com/office/drawing/2014/main" id="{7671CB02-E281-4C3D-A5A7-33980F7E8DB0}"/>
              </a:ext>
            </a:extLst>
          </p:cNvPr>
          <p:cNvGrpSpPr/>
          <p:nvPr/>
        </p:nvGrpSpPr>
        <p:grpSpPr>
          <a:xfrm>
            <a:off x="4419600" y="1808265"/>
            <a:ext cx="1286976" cy="1001606"/>
            <a:chOff x="3328821" y="2105491"/>
            <a:chExt cx="1286976" cy="1001606"/>
          </a:xfrm>
        </p:grpSpPr>
        <p:cxnSp>
          <p:nvCxnSpPr>
            <p:cNvPr id="43" name="OTLSHAPE_M_a54bc827b05146d18b559f618723e2b4_Connector1">
              <a:extLst>
                <a:ext uri="{FF2B5EF4-FFF2-40B4-BE49-F238E27FC236}">
                  <a16:creationId xmlns:a16="http://schemas.microsoft.com/office/drawing/2014/main" id="{0EAAAD9F-6C15-E48C-DA58-C6CD7B9A4D15}"/>
                </a:ext>
              </a:extLst>
            </p:cNvPr>
            <p:cNvCxnSpPr/>
            <p:nvPr>
              <p:custDataLst>
                <p:tags r:id="rId57"/>
              </p:custDataLst>
            </p:nvPr>
          </p:nvCxnSpPr>
          <p:spPr>
            <a:xfrm>
              <a:off x="4000992" y="2484670"/>
              <a:ext cx="0" cy="595080"/>
            </a:xfrm>
            <a:prstGeom prst="line">
              <a:avLst/>
            </a:prstGeom>
            <a:ln w="9525" cap="flat" cmpd="sng" algn="ctr">
              <a:solidFill>
                <a:srgbClr val="4F81B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OTLSHAPE_M_52743de8bb6d4044896f473898fe9da7_Shape">
              <a:extLst>
                <a:ext uri="{FF2B5EF4-FFF2-40B4-BE49-F238E27FC236}">
                  <a16:creationId xmlns:a16="http://schemas.microsoft.com/office/drawing/2014/main" id="{A0F1369B-99CE-B885-1CB8-BD86E078BC93}"/>
                </a:ext>
              </a:extLst>
            </p:cNvPr>
            <p:cNvSpPr/>
            <p:nvPr>
              <p:custDataLst>
                <p:tags r:id="rId58"/>
              </p:custDataLst>
            </p:nvPr>
          </p:nvSpPr>
          <p:spPr>
            <a:xfrm>
              <a:off x="3886692" y="2853097"/>
              <a:ext cx="228600" cy="254000"/>
            </a:xfrm>
            <a:prstGeom prst="diamond">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TLSHAPE_M_a54bc827b05146d18b559f618723e2b4_Title">
              <a:extLst>
                <a:ext uri="{FF2B5EF4-FFF2-40B4-BE49-F238E27FC236}">
                  <a16:creationId xmlns:a16="http://schemas.microsoft.com/office/drawing/2014/main" id="{D6B4AF4A-E6DF-46E7-5DFD-EA85EB09FB2D}"/>
                </a:ext>
              </a:extLst>
            </p:cNvPr>
            <p:cNvSpPr txBox="1"/>
            <p:nvPr>
              <p:custDataLst>
                <p:tags r:id="rId59"/>
              </p:custDataLst>
            </p:nvPr>
          </p:nvSpPr>
          <p:spPr>
            <a:xfrm>
              <a:off x="3328821" y="2105491"/>
              <a:ext cx="1286976" cy="198452"/>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#2</a:t>
              </a:r>
            </a:p>
          </p:txBody>
        </p:sp>
        <p:sp>
          <p:nvSpPr>
            <p:cNvPr id="46" name="OTLSHAPE_M_a54bc827b05146d18b559f618723e2b4_Date">
              <a:extLst>
                <a:ext uri="{FF2B5EF4-FFF2-40B4-BE49-F238E27FC236}">
                  <a16:creationId xmlns:a16="http://schemas.microsoft.com/office/drawing/2014/main" id="{65DE8084-C1EA-15D7-9E87-73531B5B1AC7}"/>
                </a:ext>
              </a:extLst>
            </p:cNvPr>
            <p:cNvSpPr txBox="1"/>
            <p:nvPr>
              <p:custDataLst>
                <p:tags r:id="rId60"/>
              </p:custDataLst>
            </p:nvPr>
          </p:nvSpPr>
          <p:spPr>
            <a:xfrm>
              <a:off x="3725063" y="2304246"/>
              <a:ext cx="558504" cy="22760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Oct 31</a:t>
              </a:r>
            </a:p>
          </p:txBody>
        </p:sp>
      </p:grpSp>
      <p:grpSp>
        <p:nvGrpSpPr>
          <p:cNvPr id="47" name="Group 46">
            <a:extLst>
              <a:ext uri="{FF2B5EF4-FFF2-40B4-BE49-F238E27FC236}">
                <a16:creationId xmlns:a16="http://schemas.microsoft.com/office/drawing/2014/main" id="{8910FEA7-BB83-489C-E685-A33AA230B1D8}"/>
              </a:ext>
            </a:extLst>
          </p:cNvPr>
          <p:cNvGrpSpPr/>
          <p:nvPr/>
        </p:nvGrpSpPr>
        <p:grpSpPr>
          <a:xfrm>
            <a:off x="6481409" y="2183041"/>
            <a:ext cx="1138591" cy="633180"/>
            <a:chOff x="4281843" y="2573570"/>
            <a:chExt cx="1138591" cy="633180"/>
          </a:xfrm>
        </p:grpSpPr>
        <p:sp>
          <p:nvSpPr>
            <p:cNvPr id="48" name="OTLSHAPE_M_93afb554552a4221a5380f7919409aa7_Shape">
              <a:extLst>
                <a:ext uri="{FF2B5EF4-FFF2-40B4-BE49-F238E27FC236}">
                  <a16:creationId xmlns:a16="http://schemas.microsoft.com/office/drawing/2014/main" id="{9F8B43FC-FAEC-4D98-DD20-0AB84C2DCDEE}"/>
                </a:ext>
              </a:extLst>
            </p:cNvPr>
            <p:cNvSpPr/>
            <p:nvPr>
              <p:custDataLst>
                <p:tags r:id="rId54"/>
              </p:custDataLst>
            </p:nvPr>
          </p:nvSpPr>
          <p:spPr>
            <a:xfrm>
              <a:off x="4709721" y="2952750"/>
              <a:ext cx="228600" cy="254000"/>
            </a:xfrm>
            <a:prstGeom prst="diamond">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TLSHAPE_M_93afb554552a4221a5380f7919409aa7_Title">
              <a:extLst>
                <a:ext uri="{FF2B5EF4-FFF2-40B4-BE49-F238E27FC236}">
                  <a16:creationId xmlns:a16="http://schemas.microsoft.com/office/drawing/2014/main" id="{CF354629-5E1D-D414-B9EC-8466A03B0F9F}"/>
                </a:ext>
              </a:extLst>
            </p:cNvPr>
            <p:cNvSpPr txBox="1"/>
            <p:nvPr>
              <p:custDataLst>
                <p:tags r:id="rId55"/>
              </p:custDataLst>
            </p:nvPr>
          </p:nvSpPr>
          <p:spPr>
            <a:xfrm>
              <a:off x="4281843" y="2573570"/>
              <a:ext cx="1138591"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#3</a:t>
              </a:r>
            </a:p>
          </p:txBody>
        </p:sp>
        <p:sp>
          <p:nvSpPr>
            <p:cNvPr id="50" name="OTLSHAPE_M_93afb554552a4221a5380f7919409aa7_Date">
              <a:extLst>
                <a:ext uri="{FF2B5EF4-FFF2-40B4-BE49-F238E27FC236}">
                  <a16:creationId xmlns:a16="http://schemas.microsoft.com/office/drawing/2014/main" id="{04ACCE77-F599-9D3C-D6B2-8E6CA0E411BC}"/>
                </a:ext>
              </a:extLst>
            </p:cNvPr>
            <p:cNvSpPr txBox="1"/>
            <p:nvPr>
              <p:custDataLst>
                <p:tags r:id="rId56"/>
              </p:custDataLst>
            </p:nvPr>
          </p:nvSpPr>
          <p:spPr>
            <a:xfrm>
              <a:off x="4532263" y="2772325"/>
              <a:ext cx="583371" cy="17818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Dec 31</a:t>
              </a:r>
            </a:p>
          </p:txBody>
        </p:sp>
      </p:grpSp>
      <p:grpSp>
        <p:nvGrpSpPr>
          <p:cNvPr id="51" name="Group 50">
            <a:extLst>
              <a:ext uri="{FF2B5EF4-FFF2-40B4-BE49-F238E27FC236}">
                <a16:creationId xmlns:a16="http://schemas.microsoft.com/office/drawing/2014/main" id="{3DCD2099-5F2F-963E-AC37-D93FF03D5B2D}"/>
              </a:ext>
            </a:extLst>
          </p:cNvPr>
          <p:cNvGrpSpPr/>
          <p:nvPr/>
        </p:nvGrpSpPr>
        <p:grpSpPr>
          <a:xfrm>
            <a:off x="8437499" y="1992541"/>
            <a:ext cx="1087501" cy="817330"/>
            <a:chOff x="7243502" y="2389420"/>
            <a:chExt cx="1087501" cy="817330"/>
          </a:xfrm>
        </p:grpSpPr>
        <p:cxnSp>
          <p:nvCxnSpPr>
            <p:cNvPr id="52" name="OTLSHAPE_M_6a283b367375415b92b0e5fc4e16a0cc_Connector1">
              <a:extLst>
                <a:ext uri="{FF2B5EF4-FFF2-40B4-BE49-F238E27FC236}">
                  <a16:creationId xmlns:a16="http://schemas.microsoft.com/office/drawing/2014/main" id="{A5F04428-2DBF-9BAC-6935-29CDE1F24D21}"/>
                </a:ext>
              </a:extLst>
            </p:cNvPr>
            <p:cNvCxnSpPr>
              <a:cxnSpLocks/>
            </p:cNvCxnSpPr>
            <p:nvPr>
              <p:custDataLst>
                <p:tags r:id="rId50"/>
              </p:custDataLst>
            </p:nvPr>
          </p:nvCxnSpPr>
          <p:spPr>
            <a:xfrm>
              <a:off x="7779442" y="2759625"/>
              <a:ext cx="0" cy="320125"/>
            </a:xfrm>
            <a:prstGeom prst="line">
              <a:avLst/>
            </a:prstGeom>
            <a:ln w="9525" cap="flat" cmpd="sng" algn="ctr">
              <a:solidFill>
                <a:srgbClr val="D3640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TLSHAPE_M_6a283b367375415b92b0e5fc4e16a0cc_Shape">
              <a:extLst>
                <a:ext uri="{FF2B5EF4-FFF2-40B4-BE49-F238E27FC236}">
                  <a16:creationId xmlns:a16="http://schemas.microsoft.com/office/drawing/2014/main" id="{97F9A21B-99E4-A82E-6339-907C8FDAD230}"/>
                </a:ext>
              </a:extLst>
            </p:cNvPr>
            <p:cNvSpPr/>
            <p:nvPr>
              <p:custDataLst>
                <p:tags r:id="rId51"/>
              </p:custDataLst>
            </p:nvPr>
          </p:nvSpPr>
          <p:spPr>
            <a:xfrm>
              <a:off x="7665142" y="2952750"/>
              <a:ext cx="228600" cy="254000"/>
            </a:xfrm>
            <a:prstGeom prst="diamond">
              <a:avLst/>
            </a:prstGeom>
            <a:solidFill>
              <a:srgbClr val="E46C0A"/>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TLSHAPE_M_6a283b367375415b92b0e5fc4e16a0cc_Title">
              <a:extLst>
                <a:ext uri="{FF2B5EF4-FFF2-40B4-BE49-F238E27FC236}">
                  <a16:creationId xmlns:a16="http://schemas.microsoft.com/office/drawing/2014/main" id="{F48F89DD-FC45-1EFE-1B12-045317E85C7B}"/>
                </a:ext>
              </a:extLst>
            </p:cNvPr>
            <p:cNvSpPr txBox="1"/>
            <p:nvPr>
              <p:custDataLst>
                <p:tags r:id="rId52"/>
              </p:custDataLst>
            </p:nvPr>
          </p:nvSpPr>
          <p:spPr>
            <a:xfrm>
              <a:off x="7243502" y="2389420"/>
              <a:ext cx="1087501"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#5</a:t>
              </a:r>
            </a:p>
          </p:txBody>
        </p:sp>
        <p:sp>
          <p:nvSpPr>
            <p:cNvPr id="55" name="OTLSHAPE_M_6a283b367375415b92b0e5fc4e16a0cc_Date">
              <a:extLst>
                <a:ext uri="{FF2B5EF4-FFF2-40B4-BE49-F238E27FC236}">
                  <a16:creationId xmlns:a16="http://schemas.microsoft.com/office/drawing/2014/main" id="{BCBF45FE-0CA3-1605-976E-54D3FA3CA777}"/>
                </a:ext>
              </a:extLst>
            </p:cNvPr>
            <p:cNvSpPr txBox="1"/>
            <p:nvPr>
              <p:custDataLst>
                <p:tags r:id="rId53"/>
              </p:custDataLst>
            </p:nvPr>
          </p:nvSpPr>
          <p:spPr>
            <a:xfrm>
              <a:off x="7492803" y="2588175"/>
              <a:ext cx="543806" cy="18605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Feb 28</a:t>
              </a:r>
            </a:p>
          </p:txBody>
        </p:sp>
      </p:grpSp>
      <p:grpSp>
        <p:nvGrpSpPr>
          <p:cNvPr id="56" name="Group 55">
            <a:extLst>
              <a:ext uri="{FF2B5EF4-FFF2-40B4-BE49-F238E27FC236}">
                <a16:creationId xmlns:a16="http://schemas.microsoft.com/office/drawing/2014/main" id="{04B317DA-71CF-BEED-FB00-D5BA754DCB53}"/>
              </a:ext>
            </a:extLst>
          </p:cNvPr>
          <p:cNvGrpSpPr/>
          <p:nvPr/>
        </p:nvGrpSpPr>
        <p:grpSpPr>
          <a:xfrm>
            <a:off x="10867899" y="1537417"/>
            <a:ext cx="1046733" cy="1215304"/>
            <a:chOff x="11069067" y="1927946"/>
            <a:chExt cx="1046733" cy="1215304"/>
          </a:xfrm>
        </p:grpSpPr>
        <p:cxnSp>
          <p:nvCxnSpPr>
            <p:cNvPr id="57" name="OTLSHAPE_M_7f583de0854a4cacb89837f3a379bb4a_Connector1">
              <a:extLst>
                <a:ext uri="{FF2B5EF4-FFF2-40B4-BE49-F238E27FC236}">
                  <a16:creationId xmlns:a16="http://schemas.microsoft.com/office/drawing/2014/main" id="{1CF9827E-690F-8D2E-2E41-E92E6186FA20}"/>
                </a:ext>
              </a:extLst>
            </p:cNvPr>
            <p:cNvCxnSpPr/>
            <p:nvPr>
              <p:custDataLst>
                <p:tags r:id="rId46"/>
              </p:custDataLst>
            </p:nvPr>
          </p:nvCxnSpPr>
          <p:spPr>
            <a:xfrm>
              <a:off x="11925300" y="2222415"/>
              <a:ext cx="0" cy="920835"/>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TLSHAPE_M_7f583de0854a4cacb89837f3a379bb4a_Shape">
              <a:extLst>
                <a:ext uri="{FF2B5EF4-FFF2-40B4-BE49-F238E27FC236}">
                  <a16:creationId xmlns:a16="http://schemas.microsoft.com/office/drawing/2014/main" id="{32B01D17-8C07-3B2E-9CE8-BADC2085BD4C}"/>
                </a:ext>
              </a:extLst>
            </p:cNvPr>
            <p:cNvSpPr/>
            <p:nvPr>
              <p:custDataLst>
                <p:tags r:id="rId47"/>
              </p:custDataLst>
            </p:nvPr>
          </p:nvSpPr>
          <p:spPr>
            <a:xfrm rot="16200000">
              <a:off x="11950700" y="2222415"/>
              <a:ext cx="165100" cy="165100"/>
            </a:xfrm>
            <a:prstGeom prst="flowChartMerge">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TLSHAPE_M_7f583de0854a4cacb89837f3a379bb4a_Title">
              <a:extLst>
                <a:ext uri="{FF2B5EF4-FFF2-40B4-BE49-F238E27FC236}">
                  <a16:creationId xmlns:a16="http://schemas.microsoft.com/office/drawing/2014/main" id="{5212AA2B-449F-31B7-21CE-70045FA08849}"/>
                </a:ext>
              </a:extLst>
            </p:cNvPr>
            <p:cNvSpPr txBox="1"/>
            <p:nvPr>
              <p:custDataLst>
                <p:tags r:id="rId48"/>
              </p:custDataLst>
            </p:nvPr>
          </p:nvSpPr>
          <p:spPr>
            <a:xfrm>
              <a:off x="11069067" y="1927946"/>
              <a:ext cx="866901" cy="363600"/>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Write,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Graduate</a:t>
              </a:r>
            </a:p>
          </p:txBody>
        </p:sp>
        <p:sp>
          <p:nvSpPr>
            <p:cNvPr id="60" name="OTLSHAPE_M_7f583de0854a4cacb89837f3a379bb4a_Date">
              <a:extLst>
                <a:ext uri="{FF2B5EF4-FFF2-40B4-BE49-F238E27FC236}">
                  <a16:creationId xmlns:a16="http://schemas.microsoft.com/office/drawing/2014/main" id="{BA35AE01-F585-5E82-EF5B-51ADB80532E6}"/>
                </a:ext>
              </a:extLst>
            </p:cNvPr>
            <p:cNvSpPr txBox="1"/>
            <p:nvPr>
              <p:custDataLst>
                <p:tags r:id="rId49"/>
              </p:custDataLst>
            </p:nvPr>
          </p:nvSpPr>
          <p:spPr>
            <a:xfrm>
              <a:off x="11097768" y="2334175"/>
              <a:ext cx="637029" cy="1804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May 31</a:t>
              </a:r>
            </a:p>
          </p:txBody>
        </p:sp>
      </p:grpSp>
      <p:sp>
        <p:nvSpPr>
          <p:cNvPr id="61" name="OTLSHAPE_TB_00000000000000000000000000000000_TimescaleInterval2">
            <a:extLst>
              <a:ext uri="{FF2B5EF4-FFF2-40B4-BE49-F238E27FC236}">
                <a16:creationId xmlns:a16="http://schemas.microsoft.com/office/drawing/2014/main" id="{6EAA5F88-878F-AA2E-C8C8-7631BD9498EC}"/>
              </a:ext>
            </a:extLst>
          </p:cNvPr>
          <p:cNvSpPr txBox="1"/>
          <p:nvPr>
            <p:custDataLst>
              <p:tags r:id="rId21"/>
            </p:custDataLst>
          </p:nvPr>
        </p:nvSpPr>
        <p:spPr>
          <a:xfrm>
            <a:off x="4572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Jun 24</a:t>
            </a:r>
          </a:p>
        </p:txBody>
      </p:sp>
      <p:sp>
        <p:nvSpPr>
          <p:cNvPr id="62" name="OTLSHAPE_TB_00000000000000000000000000000000_TimescaleInterval8">
            <a:extLst>
              <a:ext uri="{FF2B5EF4-FFF2-40B4-BE49-F238E27FC236}">
                <a16:creationId xmlns:a16="http://schemas.microsoft.com/office/drawing/2014/main" id="{83C2ABA6-D4DC-4F5F-DEED-6C9FE63E0CA9}"/>
              </a:ext>
            </a:extLst>
          </p:cNvPr>
          <p:cNvSpPr txBox="1"/>
          <p:nvPr>
            <p:custDataLst>
              <p:tags r:id="rId22"/>
            </p:custDataLst>
          </p:nvPr>
        </p:nvSpPr>
        <p:spPr>
          <a:xfrm>
            <a:off x="1097280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May 25</a:t>
            </a:r>
          </a:p>
        </p:txBody>
      </p:sp>
      <p:sp>
        <p:nvSpPr>
          <p:cNvPr id="63" name="OTLSHAPE_TB_00000000000000000000000000000000_TimescaleInterval8">
            <a:extLst>
              <a:ext uri="{FF2B5EF4-FFF2-40B4-BE49-F238E27FC236}">
                <a16:creationId xmlns:a16="http://schemas.microsoft.com/office/drawing/2014/main" id="{42135DAD-D791-4012-79B3-856A58F691DC}"/>
              </a:ext>
            </a:extLst>
          </p:cNvPr>
          <p:cNvSpPr txBox="1"/>
          <p:nvPr>
            <p:custDataLst>
              <p:tags r:id="rId23"/>
            </p:custDataLst>
          </p:nvPr>
        </p:nvSpPr>
        <p:spPr>
          <a:xfrm>
            <a:off x="1001363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Apr 25</a:t>
            </a:r>
          </a:p>
        </p:txBody>
      </p:sp>
      <p:cxnSp>
        <p:nvCxnSpPr>
          <p:cNvPr id="64" name="OTLSHAPE_TB_00000000000000000000000000000000_Separator1">
            <a:extLst>
              <a:ext uri="{FF2B5EF4-FFF2-40B4-BE49-F238E27FC236}">
                <a16:creationId xmlns:a16="http://schemas.microsoft.com/office/drawing/2014/main" id="{85C86093-49C8-D486-FDE9-048ACC971C92}"/>
              </a:ext>
            </a:extLst>
          </p:cNvPr>
          <p:cNvCxnSpPr>
            <a:cxnSpLocks/>
          </p:cNvCxnSpPr>
          <p:nvPr>
            <p:custDataLst>
              <p:tags r:id="rId24"/>
            </p:custDataLst>
          </p:nvPr>
        </p:nvCxnSpPr>
        <p:spPr>
          <a:xfrm>
            <a:off x="315468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OTLSHAPE_TB_00000000000000000000000000000000_Separator1">
            <a:extLst>
              <a:ext uri="{FF2B5EF4-FFF2-40B4-BE49-F238E27FC236}">
                <a16:creationId xmlns:a16="http://schemas.microsoft.com/office/drawing/2014/main" id="{18AEB8B6-8A5D-DD9B-8BCD-9F1FB3C09727}"/>
              </a:ext>
            </a:extLst>
          </p:cNvPr>
          <p:cNvCxnSpPr>
            <a:cxnSpLocks/>
          </p:cNvCxnSpPr>
          <p:nvPr>
            <p:custDataLst>
              <p:tags r:id="rId25"/>
            </p:custDataLst>
          </p:nvPr>
        </p:nvCxnSpPr>
        <p:spPr>
          <a:xfrm>
            <a:off x="108966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D4A48F6E-2232-E1BC-BA1B-06613FFE213B}"/>
              </a:ext>
            </a:extLst>
          </p:cNvPr>
          <p:cNvGrpSpPr/>
          <p:nvPr/>
        </p:nvGrpSpPr>
        <p:grpSpPr>
          <a:xfrm>
            <a:off x="1524000" y="4746824"/>
            <a:ext cx="8912826" cy="215444"/>
            <a:chOff x="1221774" y="4867040"/>
            <a:chExt cx="8912826" cy="215444"/>
          </a:xfrm>
        </p:grpSpPr>
        <p:sp>
          <p:nvSpPr>
            <p:cNvPr id="67" name="OTLSHAPE_T_c109be9d91f84f3e99e4929ce565dd0c_Shape">
              <a:extLst>
                <a:ext uri="{FF2B5EF4-FFF2-40B4-BE49-F238E27FC236}">
                  <a16:creationId xmlns:a16="http://schemas.microsoft.com/office/drawing/2014/main" id="{0356CFC7-779B-F69F-AB4B-F8D6A0ABA049}"/>
                </a:ext>
              </a:extLst>
            </p:cNvPr>
            <p:cNvSpPr/>
            <p:nvPr>
              <p:custDataLst>
                <p:tags r:id="rId42"/>
              </p:custDataLst>
            </p:nvPr>
          </p:nvSpPr>
          <p:spPr>
            <a:xfrm>
              <a:off x="8419582" y="4897755"/>
              <a:ext cx="859536" cy="152400"/>
            </a:xfrm>
            <a:prstGeom prst="roundRect">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TLSHAPE_T_c109be9d91f84f3e99e4929ce565dd0c_Title">
              <a:extLst>
                <a:ext uri="{FF2B5EF4-FFF2-40B4-BE49-F238E27FC236}">
                  <a16:creationId xmlns:a16="http://schemas.microsoft.com/office/drawing/2014/main" id="{4EB46AA8-0105-81B2-2BA2-A08C7688F240}"/>
                </a:ext>
              </a:extLst>
            </p:cNvPr>
            <p:cNvSpPr txBox="1"/>
            <p:nvPr>
              <p:custDataLst>
                <p:tags r:id="rId43"/>
              </p:custDataLst>
            </p:nvPr>
          </p:nvSpPr>
          <p:spPr>
            <a:xfrm>
              <a:off x="1221774" y="4889500"/>
              <a:ext cx="7158735" cy="149801"/>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Incorporate uncertainty layers, autotune, train, and validate with AWAKEN data</a:t>
              </a:r>
            </a:p>
          </p:txBody>
        </p:sp>
        <p:sp>
          <p:nvSpPr>
            <p:cNvPr id="69" name="OTLSHAPE_T_c109be9d91f84f3e99e4929ce565dd0c_JoinedDate">
              <a:extLst>
                <a:ext uri="{FF2B5EF4-FFF2-40B4-BE49-F238E27FC236}">
                  <a16:creationId xmlns:a16="http://schemas.microsoft.com/office/drawing/2014/main" id="{D6C90FC3-89FC-7A19-FCFF-34914940C91E}"/>
                </a:ext>
              </a:extLst>
            </p:cNvPr>
            <p:cNvSpPr txBox="1"/>
            <p:nvPr>
              <p:custDataLst>
                <p:tags r:id="rId44"/>
              </p:custDataLst>
            </p:nvPr>
          </p:nvSpPr>
          <p:spPr>
            <a:xfrm>
              <a:off x="9321800" y="4896443"/>
              <a:ext cx="8128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Jan 25</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0" name="OTLSHAPE_T_06a6a20021ea4acdac20b41f7b37b0dd_TextPercentage">
              <a:extLst>
                <a:ext uri="{FF2B5EF4-FFF2-40B4-BE49-F238E27FC236}">
                  <a16:creationId xmlns:a16="http://schemas.microsoft.com/office/drawing/2014/main" id="{FEBFB3D6-8917-E5D9-F70C-3B2AADAF6549}"/>
                </a:ext>
              </a:extLst>
            </p:cNvPr>
            <p:cNvSpPr txBox="1"/>
            <p:nvPr>
              <p:custDataLst>
                <p:tags r:id="rId45"/>
              </p:custDataLst>
            </p:nvPr>
          </p:nvSpPr>
          <p:spPr>
            <a:xfrm>
              <a:off x="8443749" y="4867040"/>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grpSp>
        <p:nvGrpSpPr>
          <p:cNvPr id="71" name="Group 70">
            <a:extLst>
              <a:ext uri="{FF2B5EF4-FFF2-40B4-BE49-F238E27FC236}">
                <a16:creationId xmlns:a16="http://schemas.microsoft.com/office/drawing/2014/main" id="{D6293990-80CC-E431-03D1-7FFE312B2E5C}"/>
              </a:ext>
            </a:extLst>
          </p:cNvPr>
          <p:cNvGrpSpPr/>
          <p:nvPr/>
        </p:nvGrpSpPr>
        <p:grpSpPr>
          <a:xfrm>
            <a:off x="4330700" y="5167116"/>
            <a:ext cx="6908910" cy="233555"/>
            <a:chOff x="4063890" y="5115092"/>
            <a:chExt cx="6908910" cy="233555"/>
          </a:xfrm>
        </p:grpSpPr>
        <p:sp>
          <p:nvSpPr>
            <p:cNvPr id="72" name="OTLSHAPE_T_c109be9d91f84f3e99e4929ce565dd0c_Shape">
              <a:extLst>
                <a:ext uri="{FF2B5EF4-FFF2-40B4-BE49-F238E27FC236}">
                  <a16:creationId xmlns:a16="http://schemas.microsoft.com/office/drawing/2014/main" id="{ADF6CA7E-0D9F-52CC-06F4-C7399C00EC21}"/>
                </a:ext>
              </a:extLst>
            </p:cNvPr>
            <p:cNvSpPr/>
            <p:nvPr>
              <p:custDataLst>
                <p:tags r:id="rId38"/>
              </p:custDataLst>
            </p:nvPr>
          </p:nvSpPr>
          <p:spPr>
            <a:xfrm>
              <a:off x="9267436" y="5145807"/>
              <a:ext cx="859536" cy="152400"/>
            </a:xfrm>
            <a:prstGeom prst="roundRect">
              <a:avLst/>
            </a:prstGeom>
            <a:solidFill>
              <a:schemeClr val="accent6">
                <a:lumMod val="75000"/>
              </a:schemeClr>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OTLSHAPE_T_c109be9d91f84f3e99e4929ce565dd0c_Title">
              <a:extLst>
                <a:ext uri="{FF2B5EF4-FFF2-40B4-BE49-F238E27FC236}">
                  <a16:creationId xmlns:a16="http://schemas.microsoft.com/office/drawing/2014/main" id="{56B5185D-BD56-E9B9-8B84-0BE3D4A3098F}"/>
                </a:ext>
              </a:extLst>
            </p:cNvPr>
            <p:cNvSpPr txBox="1"/>
            <p:nvPr>
              <p:custDataLst>
                <p:tags r:id="rId39"/>
              </p:custDataLst>
            </p:nvPr>
          </p:nvSpPr>
          <p:spPr>
            <a:xfrm>
              <a:off x="4063890" y="5137551"/>
              <a:ext cx="5164473" cy="211096"/>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Validate with </a:t>
              </a:r>
              <a:r>
                <a:rPr lang="en-US" sz="1400" b="1" spc="-2" dirty="0">
                  <a:solidFill>
                    <a:srgbClr val="737373"/>
                  </a:solidFill>
                  <a:latin typeface="Segoe UI" panose="020B0502040204020203" pitchFamily="34" charset="0"/>
                </a:rPr>
                <a:t>forecast</a:t>
              </a: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-enabled Greedy/LUT Controllers</a:t>
              </a:r>
            </a:p>
          </p:txBody>
        </p:sp>
        <p:sp>
          <p:nvSpPr>
            <p:cNvPr id="74" name="OTLSHAPE_T_c109be9d91f84f3e99e4929ce565dd0c_JoinedDate">
              <a:extLst>
                <a:ext uri="{FF2B5EF4-FFF2-40B4-BE49-F238E27FC236}">
                  <a16:creationId xmlns:a16="http://schemas.microsoft.com/office/drawing/2014/main" id="{C6F7078C-E40D-A283-E591-A42658C3FC5C}"/>
                </a:ext>
              </a:extLst>
            </p:cNvPr>
            <p:cNvSpPr txBox="1"/>
            <p:nvPr>
              <p:custDataLst>
                <p:tags r:id="rId40"/>
              </p:custDataLst>
            </p:nvPr>
          </p:nvSpPr>
          <p:spPr>
            <a:xfrm>
              <a:off x="10160000" y="5144495"/>
              <a:ext cx="8128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Feb 25</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5" name="OTLSHAPE_T_06a6a20021ea4acdac20b41f7b37b0dd_TextPercentage">
              <a:extLst>
                <a:ext uri="{FF2B5EF4-FFF2-40B4-BE49-F238E27FC236}">
                  <a16:creationId xmlns:a16="http://schemas.microsoft.com/office/drawing/2014/main" id="{11F46EEB-EB0E-F5CE-CCB8-AF513D1D5AF4}"/>
                </a:ext>
              </a:extLst>
            </p:cNvPr>
            <p:cNvSpPr txBox="1"/>
            <p:nvPr>
              <p:custDataLst>
                <p:tags r:id="rId41"/>
              </p:custDataLst>
            </p:nvPr>
          </p:nvSpPr>
          <p:spPr>
            <a:xfrm>
              <a:off x="9291603" y="5115092"/>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grpSp>
        <p:nvGrpSpPr>
          <p:cNvPr id="76" name="Group 75">
            <a:extLst>
              <a:ext uri="{FF2B5EF4-FFF2-40B4-BE49-F238E27FC236}">
                <a16:creationId xmlns:a16="http://schemas.microsoft.com/office/drawing/2014/main" id="{D165FAB8-F271-C4E4-120D-B602F6DAC0F7}"/>
              </a:ext>
            </a:extLst>
          </p:cNvPr>
          <p:cNvGrpSpPr/>
          <p:nvPr/>
        </p:nvGrpSpPr>
        <p:grpSpPr>
          <a:xfrm>
            <a:off x="7467600" y="1591167"/>
            <a:ext cx="1086908" cy="1216464"/>
            <a:chOff x="6735848" y="1988046"/>
            <a:chExt cx="1086908" cy="1216464"/>
          </a:xfrm>
        </p:grpSpPr>
        <p:sp>
          <p:nvSpPr>
            <p:cNvPr id="77" name="OTLSHAPE_M_6a283b367375415b92b0e5fc4e16a0cc_Shape">
              <a:extLst>
                <a:ext uri="{FF2B5EF4-FFF2-40B4-BE49-F238E27FC236}">
                  <a16:creationId xmlns:a16="http://schemas.microsoft.com/office/drawing/2014/main" id="{58309B77-37D3-8E34-EE19-90B7ED568B9B}"/>
                </a:ext>
              </a:extLst>
            </p:cNvPr>
            <p:cNvSpPr/>
            <p:nvPr>
              <p:custDataLst>
                <p:tags r:id="rId34"/>
              </p:custDataLst>
            </p:nvPr>
          </p:nvSpPr>
          <p:spPr>
            <a:xfrm>
              <a:off x="7170256" y="2950510"/>
              <a:ext cx="228600" cy="254000"/>
            </a:xfrm>
            <a:prstGeom prst="diamond">
              <a:avLst/>
            </a:prstGeom>
            <a:solidFill>
              <a:srgbClr val="0072BC"/>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OTLSHAPE_M_6a283b367375415b92b0e5fc4e16a0cc_Connector1">
              <a:extLst>
                <a:ext uri="{FF2B5EF4-FFF2-40B4-BE49-F238E27FC236}">
                  <a16:creationId xmlns:a16="http://schemas.microsoft.com/office/drawing/2014/main" id="{3EA432CF-771B-68C1-9AEB-3132E796F2A7}"/>
                </a:ext>
              </a:extLst>
            </p:cNvPr>
            <p:cNvCxnSpPr/>
            <p:nvPr>
              <p:custDataLst>
                <p:tags r:id="rId35"/>
              </p:custDataLst>
            </p:nvPr>
          </p:nvCxnSpPr>
          <p:spPr>
            <a:xfrm>
              <a:off x="7283387" y="2367226"/>
              <a:ext cx="0" cy="597895"/>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TLSHAPE_M_6a283b367375415b92b0e5fc4e16a0cc_Title">
              <a:extLst>
                <a:ext uri="{FF2B5EF4-FFF2-40B4-BE49-F238E27FC236}">
                  <a16:creationId xmlns:a16="http://schemas.microsoft.com/office/drawing/2014/main" id="{661FBD4C-2FD7-6759-126B-D90CAECC4439}"/>
                </a:ext>
              </a:extLst>
            </p:cNvPr>
            <p:cNvSpPr txBox="1"/>
            <p:nvPr>
              <p:custDataLst>
                <p:tags r:id="rId36"/>
              </p:custDataLst>
            </p:nvPr>
          </p:nvSpPr>
          <p:spPr>
            <a:xfrm>
              <a:off x="6735848" y="1988046"/>
              <a:ext cx="1086908"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#4</a:t>
              </a:r>
            </a:p>
          </p:txBody>
        </p:sp>
        <p:sp>
          <p:nvSpPr>
            <p:cNvPr id="80" name="OTLSHAPE_M_6a283b367375415b92b0e5fc4e16a0cc_Date">
              <a:extLst>
                <a:ext uri="{FF2B5EF4-FFF2-40B4-BE49-F238E27FC236}">
                  <a16:creationId xmlns:a16="http://schemas.microsoft.com/office/drawing/2014/main" id="{B9400C33-AD63-3699-8468-8FC7F827DA9C}"/>
                </a:ext>
              </a:extLst>
            </p:cNvPr>
            <p:cNvSpPr txBox="1"/>
            <p:nvPr>
              <p:custDataLst>
                <p:tags r:id="rId37"/>
              </p:custDataLst>
            </p:nvPr>
          </p:nvSpPr>
          <p:spPr>
            <a:xfrm>
              <a:off x="7035652" y="2186801"/>
              <a:ext cx="558504" cy="149781"/>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Jan 31</a:t>
              </a:r>
            </a:p>
          </p:txBody>
        </p:sp>
      </p:grpSp>
      <p:sp>
        <p:nvSpPr>
          <p:cNvPr id="81" name="OTLSHAPE_TB_00000000000000000000000000000000_TimescaleInterval2">
            <a:extLst>
              <a:ext uri="{FF2B5EF4-FFF2-40B4-BE49-F238E27FC236}">
                <a16:creationId xmlns:a16="http://schemas.microsoft.com/office/drawing/2014/main" id="{3155365A-1D3C-D6C5-F400-CFF92A7A7925}"/>
              </a:ext>
            </a:extLst>
          </p:cNvPr>
          <p:cNvSpPr txBox="1"/>
          <p:nvPr>
            <p:custDataLst>
              <p:tags r:id="rId26"/>
            </p:custDataLst>
          </p:nvPr>
        </p:nvSpPr>
        <p:spPr>
          <a:xfrm>
            <a:off x="12954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Jul 24</a:t>
            </a:r>
          </a:p>
        </p:txBody>
      </p:sp>
      <p:sp>
        <p:nvSpPr>
          <p:cNvPr id="82" name="OTLSHAPE_TB_00000000000000000000000000000000_TimescaleInterval2">
            <a:extLst>
              <a:ext uri="{FF2B5EF4-FFF2-40B4-BE49-F238E27FC236}">
                <a16:creationId xmlns:a16="http://schemas.microsoft.com/office/drawing/2014/main" id="{9FDF2143-E978-8E61-7178-34E6D8F94797}"/>
              </a:ext>
            </a:extLst>
          </p:cNvPr>
          <p:cNvSpPr txBox="1"/>
          <p:nvPr>
            <p:custDataLst>
              <p:tags r:id="rId27"/>
            </p:custDataLst>
          </p:nvPr>
        </p:nvSpPr>
        <p:spPr>
          <a:xfrm>
            <a:off x="22860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Aug 24</a:t>
            </a:r>
          </a:p>
        </p:txBody>
      </p:sp>
      <p:cxnSp>
        <p:nvCxnSpPr>
          <p:cNvPr id="83" name="OTLSHAPE_TB_00000000000000000000000000000000_Separator1">
            <a:extLst>
              <a:ext uri="{FF2B5EF4-FFF2-40B4-BE49-F238E27FC236}">
                <a16:creationId xmlns:a16="http://schemas.microsoft.com/office/drawing/2014/main" id="{25A42AE4-DDB1-376E-C811-0379F1571B16}"/>
              </a:ext>
            </a:extLst>
          </p:cNvPr>
          <p:cNvCxnSpPr>
            <a:cxnSpLocks/>
          </p:cNvCxnSpPr>
          <p:nvPr>
            <p:custDataLst>
              <p:tags r:id="rId28"/>
            </p:custDataLst>
          </p:nvPr>
        </p:nvCxnSpPr>
        <p:spPr>
          <a:xfrm>
            <a:off x="218694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OTLSHAPE_TB_00000000000000000000000000000000_Separator1">
            <a:extLst>
              <a:ext uri="{FF2B5EF4-FFF2-40B4-BE49-F238E27FC236}">
                <a16:creationId xmlns:a16="http://schemas.microsoft.com/office/drawing/2014/main" id="{92A1C768-FE75-3350-1B88-1A93DAC491BB}"/>
              </a:ext>
            </a:extLst>
          </p:cNvPr>
          <p:cNvCxnSpPr>
            <a:cxnSpLocks/>
          </p:cNvCxnSpPr>
          <p:nvPr>
            <p:custDataLst>
              <p:tags r:id="rId29"/>
            </p:custDataLst>
          </p:nvPr>
        </p:nvCxnSpPr>
        <p:spPr>
          <a:xfrm>
            <a:off x="12192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76686927-EA26-6869-E3FD-A65D98EE7FE9}"/>
              </a:ext>
            </a:extLst>
          </p:cNvPr>
          <p:cNvGrpSpPr/>
          <p:nvPr/>
        </p:nvGrpSpPr>
        <p:grpSpPr>
          <a:xfrm>
            <a:off x="1524000" y="1581317"/>
            <a:ext cx="1280160" cy="1225818"/>
            <a:chOff x="6627940" y="1978692"/>
            <a:chExt cx="1280160" cy="1225818"/>
          </a:xfrm>
        </p:grpSpPr>
        <p:sp>
          <p:nvSpPr>
            <p:cNvPr id="86" name="OTLSHAPE_M_6a283b367375415b92b0e5fc4e16a0cc_Shape">
              <a:extLst>
                <a:ext uri="{FF2B5EF4-FFF2-40B4-BE49-F238E27FC236}">
                  <a16:creationId xmlns:a16="http://schemas.microsoft.com/office/drawing/2014/main" id="{03242E84-27C0-3E27-CB86-F24F98A8566E}"/>
                </a:ext>
              </a:extLst>
            </p:cNvPr>
            <p:cNvSpPr/>
            <p:nvPr>
              <p:custDataLst>
                <p:tags r:id="rId30"/>
              </p:custDataLst>
            </p:nvPr>
          </p:nvSpPr>
          <p:spPr>
            <a:xfrm>
              <a:off x="7170256" y="2950510"/>
              <a:ext cx="228600" cy="254000"/>
            </a:xfrm>
            <a:prstGeom prst="diamond">
              <a:avLst/>
            </a:prstGeom>
            <a:solidFill>
              <a:srgbClr val="1F497D"/>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7" name="OTLSHAPE_M_6a283b367375415b92b0e5fc4e16a0cc_Connector1">
              <a:extLst>
                <a:ext uri="{FF2B5EF4-FFF2-40B4-BE49-F238E27FC236}">
                  <a16:creationId xmlns:a16="http://schemas.microsoft.com/office/drawing/2014/main" id="{6D941156-ED54-8897-2583-B690C7C7AA5E}"/>
                </a:ext>
              </a:extLst>
            </p:cNvPr>
            <p:cNvCxnSpPr/>
            <p:nvPr>
              <p:custDataLst>
                <p:tags r:id="rId31"/>
              </p:custDataLst>
            </p:nvPr>
          </p:nvCxnSpPr>
          <p:spPr>
            <a:xfrm>
              <a:off x="7283387" y="2367226"/>
              <a:ext cx="0" cy="597895"/>
            </a:xfrm>
            <a:prstGeom prst="line">
              <a:avLst/>
            </a:prstGeom>
            <a:ln w="9525" cap="flat" cmpd="sng" algn="ctr">
              <a:solidFill>
                <a:srgbClr val="1F497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OTLSHAPE_M_6a283b367375415b92b0e5fc4e16a0cc_Title">
              <a:extLst>
                <a:ext uri="{FF2B5EF4-FFF2-40B4-BE49-F238E27FC236}">
                  <a16:creationId xmlns:a16="http://schemas.microsoft.com/office/drawing/2014/main" id="{7C6AC9AC-D3A3-F64B-199F-A35EB2D2F5E8}"/>
                </a:ext>
              </a:extLst>
            </p:cNvPr>
            <p:cNvSpPr txBox="1"/>
            <p:nvPr>
              <p:custDataLst>
                <p:tags r:id="rId32"/>
              </p:custDataLst>
            </p:nvPr>
          </p:nvSpPr>
          <p:spPr>
            <a:xfrm>
              <a:off x="6627940" y="1978692"/>
              <a:ext cx="1280160" cy="195409"/>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#1</a:t>
              </a:r>
            </a:p>
          </p:txBody>
        </p:sp>
        <p:sp>
          <p:nvSpPr>
            <p:cNvPr id="89" name="OTLSHAPE_M_6a283b367375415b92b0e5fc4e16a0cc_Date">
              <a:extLst>
                <a:ext uri="{FF2B5EF4-FFF2-40B4-BE49-F238E27FC236}">
                  <a16:creationId xmlns:a16="http://schemas.microsoft.com/office/drawing/2014/main" id="{082ACE39-6944-5794-2D9A-A58826DC2221}"/>
                </a:ext>
              </a:extLst>
            </p:cNvPr>
            <p:cNvSpPr txBox="1"/>
            <p:nvPr>
              <p:custDataLst>
                <p:tags r:id="rId33"/>
              </p:custDataLst>
            </p:nvPr>
          </p:nvSpPr>
          <p:spPr>
            <a:xfrm>
              <a:off x="7111970" y="2186801"/>
              <a:ext cx="482539" cy="18042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Jul 31</a:t>
              </a:r>
            </a:p>
          </p:txBody>
        </p:sp>
      </p:grpSp>
      <p:sp>
        <p:nvSpPr>
          <p:cNvPr id="91" name="TextBox 90">
            <a:extLst>
              <a:ext uri="{FF2B5EF4-FFF2-40B4-BE49-F238E27FC236}">
                <a16:creationId xmlns:a16="http://schemas.microsoft.com/office/drawing/2014/main" id="{D1787E96-1774-6720-85E8-3A9C9035AD87}"/>
              </a:ext>
            </a:extLst>
          </p:cNvPr>
          <p:cNvSpPr txBox="1"/>
          <p:nvPr/>
        </p:nvSpPr>
        <p:spPr>
          <a:xfrm>
            <a:off x="498885" y="5715000"/>
            <a:ext cx="11265408" cy="646331"/>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SPECIFIC RESEARCH QUESTION:</a:t>
            </a:r>
          </a:p>
          <a:p>
            <a:r>
              <a:rPr lang="en-US" i="1" dirty="0"/>
              <a:t>Can we improve established methods of yaw control with machine-learning-based forecasting methods?</a:t>
            </a:r>
          </a:p>
        </p:txBody>
      </p:sp>
    </p:spTree>
    <p:extLst>
      <p:ext uri="{BB962C8B-B14F-4D97-AF65-F5344CB8AC3E}">
        <p14:creationId xmlns:p14="http://schemas.microsoft.com/office/powerpoint/2010/main" val="20092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69A08-EC80-B37D-2D2C-66D40EA6244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6193D22-7B25-1566-0278-2EF33D6B6458}"/>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3D50CDC8-81A2-B257-6AFE-E3657ACE3FA9}"/>
              </a:ext>
            </a:extLst>
          </p:cNvPr>
          <p:cNvGraphicFramePr/>
          <p:nvPr>
            <p:extLst>
              <p:ext uri="{D42A27DB-BD31-4B8C-83A1-F6EECF244321}">
                <p14:modId xmlns:p14="http://schemas.microsoft.com/office/powerpoint/2010/main" val="3738735179"/>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urved Down Arrow 14">
            <a:extLst>
              <a:ext uri="{FF2B5EF4-FFF2-40B4-BE49-F238E27FC236}">
                <a16:creationId xmlns:a16="http://schemas.microsoft.com/office/drawing/2014/main" id="{AF1AA797-0C7B-CF53-E991-2C45C4A38F49}"/>
              </a:ext>
            </a:extLst>
          </p:cNvPr>
          <p:cNvSpPr/>
          <p:nvPr/>
        </p:nvSpPr>
        <p:spPr>
          <a:xfrm>
            <a:off x="914400" y="4916459"/>
            <a:ext cx="24384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7" name="Curved Down Arrow 16">
            <a:extLst>
              <a:ext uri="{FF2B5EF4-FFF2-40B4-BE49-F238E27FC236}">
                <a16:creationId xmlns:a16="http://schemas.microsoft.com/office/drawing/2014/main" id="{8A6CDCF0-E9C9-E498-609B-30671FDD88EB}"/>
              </a:ext>
            </a:extLst>
          </p:cNvPr>
          <p:cNvSpPr/>
          <p:nvPr/>
        </p:nvSpPr>
        <p:spPr>
          <a:xfrm flipH="1">
            <a:off x="1066800" y="4923085"/>
            <a:ext cx="483870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8" name="Curved Down Arrow 17">
            <a:extLst>
              <a:ext uri="{FF2B5EF4-FFF2-40B4-BE49-F238E27FC236}">
                <a16:creationId xmlns:a16="http://schemas.microsoft.com/office/drawing/2014/main" id="{462F142B-072F-1973-9321-91942785640C}"/>
              </a:ext>
            </a:extLst>
          </p:cNvPr>
          <p:cNvSpPr/>
          <p:nvPr/>
        </p:nvSpPr>
        <p:spPr>
          <a:xfrm>
            <a:off x="1524000" y="4923085"/>
            <a:ext cx="41148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urved Down Arrow 19">
            <a:extLst>
              <a:ext uri="{FF2B5EF4-FFF2-40B4-BE49-F238E27FC236}">
                <a16:creationId xmlns:a16="http://schemas.microsoft.com/office/drawing/2014/main" id="{E9131850-3607-FAFE-7885-A1609629405B}"/>
              </a:ext>
            </a:extLst>
          </p:cNvPr>
          <p:cNvSpPr/>
          <p:nvPr/>
        </p:nvSpPr>
        <p:spPr>
          <a:xfrm flipH="1">
            <a:off x="1257300" y="4916459"/>
            <a:ext cx="243840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22" name="Curved Down Arrow 21">
            <a:extLst>
              <a:ext uri="{FF2B5EF4-FFF2-40B4-BE49-F238E27FC236}">
                <a16:creationId xmlns:a16="http://schemas.microsoft.com/office/drawing/2014/main" id="{13CA9FDD-7FF8-4AD6-39A1-0C34FE7951F5}"/>
              </a:ext>
            </a:extLst>
          </p:cNvPr>
          <p:cNvSpPr/>
          <p:nvPr/>
        </p:nvSpPr>
        <p:spPr>
          <a:xfrm>
            <a:off x="5143500" y="4916459"/>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8" name="Curved Down Arrow 27">
            <a:extLst>
              <a:ext uri="{FF2B5EF4-FFF2-40B4-BE49-F238E27FC236}">
                <a16:creationId xmlns:a16="http://schemas.microsoft.com/office/drawing/2014/main" id="{1E59D74A-0298-6DD9-0AFD-C83AA6D11D2D}"/>
              </a:ext>
            </a:extLst>
          </p:cNvPr>
          <p:cNvSpPr/>
          <p:nvPr/>
        </p:nvSpPr>
        <p:spPr>
          <a:xfrm flipH="1">
            <a:off x="5638800" y="4905636"/>
            <a:ext cx="173355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29" name="Curved Down Arrow 28">
            <a:extLst>
              <a:ext uri="{FF2B5EF4-FFF2-40B4-BE49-F238E27FC236}">
                <a16:creationId xmlns:a16="http://schemas.microsoft.com/office/drawing/2014/main" id="{8D17E15E-946B-0AAE-7369-AE5C44F1BD0F}"/>
              </a:ext>
            </a:extLst>
          </p:cNvPr>
          <p:cNvSpPr/>
          <p:nvPr/>
        </p:nvSpPr>
        <p:spPr>
          <a:xfrm>
            <a:off x="6718300" y="4923085"/>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0" name="Curved Down Arrow 29">
            <a:extLst>
              <a:ext uri="{FF2B5EF4-FFF2-40B4-BE49-F238E27FC236}">
                <a16:creationId xmlns:a16="http://schemas.microsoft.com/office/drawing/2014/main" id="{71AB7462-3DD3-00E9-7551-F5F06B79CA03}"/>
              </a:ext>
            </a:extLst>
          </p:cNvPr>
          <p:cNvSpPr/>
          <p:nvPr/>
        </p:nvSpPr>
        <p:spPr>
          <a:xfrm flipH="1">
            <a:off x="914400" y="4912262"/>
            <a:ext cx="800735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1" name="Curved Down Arrow 30">
            <a:extLst>
              <a:ext uri="{FF2B5EF4-FFF2-40B4-BE49-F238E27FC236}">
                <a16:creationId xmlns:a16="http://schemas.microsoft.com/office/drawing/2014/main" id="{380204CF-C248-6174-79A0-8D7A865EC951}"/>
              </a:ext>
            </a:extLst>
          </p:cNvPr>
          <p:cNvSpPr/>
          <p:nvPr/>
        </p:nvSpPr>
        <p:spPr>
          <a:xfrm>
            <a:off x="8386871" y="4897242"/>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2" name="Curved Down Arrow 31">
            <a:extLst>
              <a:ext uri="{FF2B5EF4-FFF2-40B4-BE49-F238E27FC236}">
                <a16:creationId xmlns:a16="http://schemas.microsoft.com/office/drawing/2014/main" id="{B46272EB-6ECF-33B6-CFB3-A798985020EF}"/>
              </a:ext>
            </a:extLst>
          </p:cNvPr>
          <p:cNvSpPr/>
          <p:nvPr/>
        </p:nvSpPr>
        <p:spPr>
          <a:xfrm flipH="1">
            <a:off x="685800" y="4891564"/>
            <a:ext cx="10036175"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3" name="Curved Down Arrow 32">
            <a:extLst>
              <a:ext uri="{FF2B5EF4-FFF2-40B4-BE49-F238E27FC236}">
                <a16:creationId xmlns:a16="http://schemas.microsoft.com/office/drawing/2014/main" id="{A78CB7C2-551E-9548-1EFB-166FB82D1C35}"/>
              </a:ext>
            </a:extLst>
          </p:cNvPr>
          <p:cNvSpPr/>
          <p:nvPr/>
        </p:nvSpPr>
        <p:spPr>
          <a:xfrm flipH="1">
            <a:off x="7178437" y="4898190"/>
            <a:ext cx="393351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4" name="Curved Down Arrow 33">
            <a:extLst>
              <a:ext uri="{FF2B5EF4-FFF2-40B4-BE49-F238E27FC236}">
                <a16:creationId xmlns:a16="http://schemas.microsoft.com/office/drawing/2014/main" id="{44430214-C964-835A-79FF-FF28737311C7}"/>
              </a:ext>
            </a:extLst>
          </p:cNvPr>
          <p:cNvSpPr/>
          <p:nvPr/>
        </p:nvSpPr>
        <p:spPr>
          <a:xfrm flipH="1">
            <a:off x="3614934" y="4891564"/>
            <a:ext cx="393351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5" name="Curved Down Arrow 34">
            <a:extLst>
              <a:ext uri="{FF2B5EF4-FFF2-40B4-BE49-F238E27FC236}">
                <a16:creationId xmlns:a16="http://schemas.microsoft.com/office/drawing/2014/main" id="{5CBC64E2-82CE-7F88-F58D-4C6005C5A092}"/>
              </a:ext>
            </a:extLst>
          </p:cNvPr>
          <p:cNvSpPr/>
          <p:nvPr/>
        </p:nvSpPr>
        <p:spPr>
          <a:xfrm flipH="1">
            <a:off x="3299130" y="4926334"/>
            <a:ext cx="2758884"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pSp>
        <p:nvGrpSpPr>
          <p:cNvPr id="36" name="Group 35">
            <a:extLst>
              <a:ext uri="{FF2B5EF4-FFF2-40B4-BE49-F238E27FC236}">
                <a16:creationId xmlns:a16="http://schemas.microsoft.com/office/drawing/2014/main" id="{BBBBF062-B5A3-C5D8-5923-36B1CF09954D}"/>
              </a:ext>
            </a:extLst>
          </p:cNvPr>
          <p:cNvGrpSpPr/>
          <p:nvPr/>
        </p:nvGrpSpPr>
        <p:grpSpPr>
          <a:xfrm>
            <a:off x="6291503" y="2569399"/>
            <a:ext cx="4892193" cy="1050026"/>
            <a:chOff x="4581525" y="5099833"/>
            <a:chExt cx="2962276" cy="635802"/>
          </a:xfrm>
        </p:grpSpPr>
        <p:grpSp>
          <p:nvGrpSpPr>
            <p:cNvPr id="37" name="Group 36">
              <a:extLst>
                <a:ext uri="{FF2B5EF4-FFF2-40B4-BE49-F238E27FC236}">
                  <a16:creationId xmlns:a16="http://schemas.microsoft.com/office/drawing/2014/main" id="{64C5FA6E-6720-6ACD-28FE-2F0CD6292EA2}"/>
                </a:ext>
              </a:extLst>
            </p:cNvPr>
            <p:cNvGrpSpPr/>
            <p:nvPr/>
          </p:nvGrpSpPr>
          <p:grpSpPr>
            <a:xfrm>
              <a:off x="4581525" y="5099833"/>
              <a:ext cx="2962276" cy="442290"/>
              <a:chOff x="4581525" y="5099833"/>
              <a:chExt cx="2962276" cy="442290"/>
            </a:xfrm>
          </p:grpSpPr>
          <p:pic>
            <p:nvPicPr>
              <p:cNvPr id="39" name="Picture 38">
                <a:extLst>
                  <a:ext uri="{FF2B5EF4-FFF2-40B4-BE49-F238E27FC236}">
                    <a16:creationId xmlns:a16="http://schemas.microsoft.com/office/drawing/2014/main" id="{0DE12003-71FB-AD0E-81EB-184A64BD593C}"/>
                  </a:ext>
                </a:extLst>
              </p:cNvPr>
              <p:cNvPicPr>
                <a:picLocks noChangeAspect="1"/>
              </p:cNvPicPr>
              <p:nvPr/>
            </p:nvPicPr>
            <p:blipFill>
              <a:blip r:embed="rId8"/>
              <a:stretch>
                <a:fillRect/>
              </a:stretch>
            </p:blipFill>
            <p:spPr>
              <a:xfrm>
                <a:off x="4629225" y="5099833"/>
                <a:ext cx="2914576" cy="442290"/>
              </a:xfrm>
              <a:prstGeom prst="rect">
                <a:avLst/>
              </a:prstGeom>
            </p:spPr>
          </p:pic>
          <p:pic>
            <p:nvPicPr>
              <p:cNvPr id="40" name="Picture 39">
                <a:extLst>
                  <a:ext uri="{FF2B5EF4-FFF2-40B4-BE49-F238E27FC236}">
                    <a16:creationId xmlns:a16="http://schemas.microsoft.com/office/drawing/2014/main" id="{052726EF-0329-0383-136E-3F5DDF44F562}"/>
                  </a:ext>
                </a:extLst>
              </p:cNvPr>
              <p:cNvPicPr>
                <a:picLocks noChangeAspect="1"/>
              </p:cNvPicPr>
              <p:nvPr/>
            </p:nvPicPr>
            <p:blipFill>
              <a:blip r:embed="rId9"/>
              <a:srcRect r="86617" b="11222"/>
              <a:stretch/>
            </p:blipFill>
            <p:spPr>
              <a:xfrm>
                <a:off x="4581525" y="5100506"/>
                <a:ext cx="405340" cy="412114"/>
              </a:xfrm>
              <a:prstGeom prst="rect">
                <a:avLst/>
              </a:prstGeom>
            </p:spPr>
          </p:pic>
        </p:grpSp>
        <p:sp>
          <p:nvSpPr>
            <p:cNvPr id="38" name="TextBox 37">
              <a:extLst>
                <a:ext uri="{FF2B5EF4-FFF2-40B4-BE49-F238E27FC236}">
                  <a16:creationId xmlns:a16="http://schemas.microsoft.com/office/drawing/2014/main" id="{EDC67B7A-14D9-ECE2-9B74-22863301FA10}"/>
                </a:ext>
              </a:extLst>
            </p:cNvPr>
            <p:cNvSpPr txBox="1"/>
            <p:nvPr/>
          </p:nvSpPr>
          <p:spPr>
            <a:xfrm>
              <a:off x="5034565" y="5512001"/>
              <a:ext cx="1039745" cy="223634"/>
            </a:xfrm>
            <a:prstGeom prst="rect">
              <a:avLst/>
            </a:prstGeom>
            <a:noFill/>
          </p:spPr>
          <p:txBody>
            <a:bodyPr wrap="none" rtlCol="0">
              <a:spAutoFit/>
            </a:bodyPr>
            <a:lstStyle/>
            <a:p>
              <a:r>
                <a:rPr lang="en-US" dirty="0"/>
                <a:t>(~ 80 commits)</a:t>
              </a:r>
            </a:p>
          </p:txBody>
        </p:sp>
      </p:grpSp>
      <p:grpSp>
        <p:nvGrpSpPr>
          <p:cNvPr id="41" name="Group 40">
            <a:extLst>
              <a:ext uri="{FF2B5EF4-FFF2-40B4-BE49-F238E27FC236}">
                <a16:creationId xmlns:a16="http://schemas.microsoft.com/office/drawing/2014/main" id="{E430342C-7AF2-5CD0-CA6B-FE0FAEC615B3}"/>
              </a:ext>
            </a:extLst>
          </p:cNvPr>
          <p:cNvGrpSpPr/>
          <p:nvPr/>
        </p:nvGrpSpPr>
        <p:grpSpPr>
          <a:xfrm>
            <a:off x="481700" y="2566033"/>
            <a:ext cx="3759596" cy="979610"/>
            <a:chOff x="4581525" y="4687045"/>
            <a:chExt cx="2276475" cy="593164"/>
          </a:xfrm>
        </p:grpSpPr>
        <p:pic>
          <p:nvPicPr>
            <p:cNvPr id="42" name="Picture 41">
              <a:extLst>
                <a:ext uri="{FF2B5EF4-FFF2-40B4-BE49-F238E27FC236}">
                  <a16:creationId xmlns:a16="http://schemas.microsoft.com/office/drawing/2014/main" id="{BADF00E0-4F1F-9C18-F639-E459FD54581C}"/>
                </a:ext>
              </a:extLst>
            </p:cNvPr>
            <p:cNvPicPr>
              <a:picLocks noChangeAspect="1"/>
            </p:cNvPicPr>
            <p:nvPr/>
          </p:nvPicPr>
          <p:blipFill>
            <a:blip r:embed="rId9"/>
            <a:srcRect r="24843" b="4722"/>
            <a:stretch/>
          </p:blipFill>
          <p:spPr>
            <a:xfrm>
              <a:off x="4581525" y="4687045"/>
              <a:ext cx="2276475" cy="442291"/>
            </a:xfrm>
            <a:prstGeom prst="rect">
              <a:avLst/>
            </a:prstGeom>
          </p:spPr>
        </p:pic>
        <p:sp>
          <p:nvSpPr>
            <p:cNvPr id="43" name="TextBox 42">
              <a:extLst>
                <a:ext uri="{FF2B5EF4-FFF2-40B4-BE49-F238E27FC236}">
                  <a16:creationId xmlns:a16="http://schemas.microsoft.com/office/drawing/2014/main" id="{36EBCA48-2F31-C6E2-18A6-8928F2293DE0}"/>
                </a:ext>
              </a:extLst>
            </p:cNvPr>
            <p:cNvSpPr txBox="1"/>
            <p:nvPr/>
          </p:nvSpPr>
          <p:spPr>
            <a:xfrm>
              <a:off x="5023653" y="5056575"/>
              <a:ext cx="1195046" cy="223634"/>
            </a:xfrm>
            <a:prstGeom prst="rect">
              <a:avLst/>
            </a:prstGeom>
            <a:noFill/>
          </p:spPr>
          <p:txBody>
            <a:bodyPr wrap="none" rtlCol="0">
              <a:spAutoFit/>
            </a:bodyPr>
            <a:lstStyle/>
            <a:p>
              <a:r>
                <a:rPr lang="en-US" dirty="0"/>
                <a:t>(~ 1250 commits)</a:t>
              </a:r>
            </a:p>
          </p:txBody>
        </p:sp>
      </p:grpSp>
      <p:grpSp>
        <p:nvGrpSpPr>
          <p:cNvPr id="44" name="Group 43">
            <a:extLst>
              <a:ext uri="{FF2B5EF4-FFF2-40B4-BE49-F238E27FC236}">
                <a16:creationId xmlns:a16="http://schemas.microsoft.com/office/drawing/2014/main" id="{519D43AA-FC0E-3D44-8683-257DBEA8D7A1}"/>
              </a:ext>
            </a:extLst>
          </p:cNvPr>
          <p:cNvGrpSpPr/>
          <p:nvPr/>
        </p:nvGrpSpPr>
        <p:grpSpPr>
          <a:xfrm>
            <a:off x="6248400" y="3610415"/>
            <a:ext cx="3620249" cy="1155091"/>
            <a:chOff x="5146429" y="4078131"/>
            <a:chExt cx="2192100" cy="699420"/>
          </a:xfrm>
        </p:grpSpPr>
        <p:pic>
          <p:nvPicPr>
            <p:cNvPr id="45" name="Picture 44">
              <a:extLst>
                <a:ext uri="{FF2B5EF4-FFF2-40B4-BE49-F238E27FC236}">
                  <a16:creationId xmlns:a16="http://schemas.microsoft.com/office/drawing/2014/main" id="{FFA64656-72D7-8F91-84AB-6A9819393A85}"/>
                </a:ext>
              </a:extLst>
            </p:cNvPr>
            <p:cNvPicPr>
              <a:picLocks noChangeAspect="1"/>
            </p:cNvPicPr>
            <p:nvPr/>
          </p:nvPicPr>
          <p:blipFill>
            <a:blip r:embed="rId10"/>
            <a:srcRect r="44143" b="30556"/>
            <a:stretch/>
          </p:blipFill>
          <p:spPr>
            <a:xfrm>
              <a:off x="5146429" y="4078131"/>
              <a:ext cx="1025772" cy="442290"/>
            </a:xfrm>
            <a:prstGeom prst="rect">
              <a:avLst/>
            </a:prstGeom>
          </p:spPr>
        </p:pic>
        <p:sp>
          <p:nvSpPr>
            <p:cNvPr id="46" name="TextBox 45">
              <a:extLst>
                <a:ext uri="{FF2B5EF4-FFF2-40B4-BE49-F238E27FC236}">
                  <a16:creationId xmlns:a16="http://schemas.microsoft.com/office/drawing/2014/main" id="{3DD01FC7-C710-9A33-597B-BCE706D93E25}"/>
                </a:ext>
              </a:extLst>
            </p:cNvPr>
            <p:cNvSpPr txBox="1"/>
            <p:nvPr/>
          </p:nvSpPr>
          <p:spPr>
            <a:xfrm>
              <a:off x="5621392" y="4408219"/>
              <a:ext cx="1717137" cy="369332"/>
            </a:xfrm>
            <a:prstGeom prst="rect">
              <a:avLst/>
            </a:prstGeom>
            <a:noFill/>
          </p:spPr>
          <p:txBody>
            <a:bodyPr wrap="none" rtlCol="0">
              <a:spAutoFit/>
            </a:bodyPr>
            <a:lstStyle/>
            <a:p>
              <a:r>
                <a:rPr lang="en-US" dirty="0"/>
                <a:t>(~ 10 commits)</a:t>
              </a:r>
            </a:p>
          </p:txBody>
        </p:sp>
      </p:grpSp>
      <p:grpSp>
        <p:nvGrpSpPr>
          <p:cNvPr id="47" name="Group 46">
            <a:extLst>
              <a:ext uri="{FF2B5EF4-FFF2-40B4-BE49-F238E27FC236}">
                <a16:creationId xmlns:a16="http://schemas.microsoft.com/office/drawing/2014/main" id="{35B4640D-2CE1-56A7-5F28-D89E88798AB9}"/>
              </a:ext>
            </a:extLst>
          </p:cNvPr>
          <p:cNvGrpSpPr/>
          <p:nvPr/>
        </p:nvGrpSpPr>
        <p:grpSpPr>
          <a:xfrm>
            <a:off x="476358" y="3604096"/>
            <a:ext cx="2429095" cy="1028989"/>
            <a:chOff x="4581525" y="5527351"/>
            <a:chExt cx="1470844" cy="623064"/>
          </a:xfrm>
        </p:grpSpPr>
        <p:pic>
          <p:nvPicPr>
            <p:cNvPr id="48" name="Picture 47">
              <a:extLst>
                <a:ext uri="{FF2B5EF4-FFF2-40B4-BE49-F238E27FC236}">
                  <a16:creationId xmlns:a16="http://schemas.microsoft.com/office/drawing/2014/main" id="{0EF15F25-46AA-16D2-0DBB-0C06FF7A9CBF}"/>
                </a:ext>
              </a:extLst>
            </p:cNvPr>
            <p:cNvPicPr>
              <a:picLocks noChangeAspect="1"/>
            </p:cNvPicPr>
            <p:nvPr/>
          </p:nvPicPr>
          <p:blipFill>
            <a:blip r:embed="rId11"/>
            <a:stretch>
              <a:fillRect/>
            </a:stretch>
          </p:blipFill>
          <p:spPr>
            <a:xfrm>
              <a:off x="4581525" y="5527351"/>
              <a:ext cx="1428937" cy="442290"/>
            </a:xfrm>
            <a:prstGeom prst="rect">
              <a:avLst/>
            </a:prstGeom>
          </p:spPr>
        </p:pic>
        <p:sp>
          <p:nvSpPr>
            <p:cNvPr id="49" name="TextBox 48">
              <a:extLst>
                <a:ext uri="{FF2B5EF4-FFF2-40B4-BE49-F238E27FC236}">
                  <a16:creationId xmlns:a16="http://schemas.microsoft.com/office/drawing/2014/main" id="{6D04CDEC-FFAE-57EC-8EDF-60F00C1A3397}"/>
                </a:ext>
              </a:extLst>
            </p:cNvPr>
            <p:cNvSpPr txBox="1"/>
            <p:nvPr/>
          </p:nvSpPr>
          <p:spPr>
            <a:xfrm>
              <a:off x="5012624" y="5926781"/>
              <a:ext cx="1039745" cy="223634"/>
            </a:xfrm>
            <a:prstGeom prst="rect">
              <a:avLst/>
            </a:prstGeom>
            <a:noFill/>
          </p:spPr>
          <p:txBody>
            <a:bodyPr wrap="none" rtlCol="0">
              <a:spAutoFit/>
            </a:bodyPr>
            <a:lstStyle/>
            <a:p>
              <a:r>
                <a:rPr lang="en-US" dirty="0"/>
                <a:t>(~ 25 commits)</a:t>
              </a:r>
            </a:p>
          </p:txBody>
        </p:sp>
      </p:grpSp>
      <p:grpSp>
        <p:nvGrpSpPr>
          <p:cNvPr id="50" name="Group 49">
            <a:extLst>
              <a:ext uri="{FF2B5EF4-FFF2-40B4-BE49-F238E27FC236}">
                <a16:creationId xmlns:a16="http://schemas.microsoft.com/office/drawing/2014/main" id="{4812B962-06FE-288E-6145-C9368E72EACF}"/>
              </a:ext>
            </a:extLst>
          </p:cNvPr>
          <p:cNvGrpSpPr/>
          <p:nvPr/>
        </p:nvGrpSpPr>
        <p:grpSpPr>
          <a:xfrm>
            <a:off x="476360" y="1617519"/>
            <a:ext cx="5471895" cy="1017219"/>
            <a:chOff x="4230509" y="3366540"/>
            <a:chExt cx="3313292" cy="615937"/>
          </a:xfrm>
        </p:grpSpPr>
        <p:pic>
          <p:nvPicPr>
            <p:cNvPr id="51" name="Picture 50">
              <a:extLst>
                <a:ext uri="{FF2B5EF4-FFF2-40B4-BE49-F238E27FC236}">
                  <a16:creationId xmlns:a16="http://schemas.microsoft.com/office/drawing/2014/main" id="{E495E124-CBA4-576F-D98A-53B953AF999C}"/>
                </a:ext>
              </a:extLst>
            </p:cNvPr>
            <p:cNvPicPr>
              <a:picLocks noChangeAspect="1"/>
            </p:cNvPicPr>
            <p:nvPr/>
          </p:nvPicPr>
          <p:blipFill>
            <a:blip r:embed="rId12"/>
            <a:srcRect r="16765" b="30557"/>
            <a:stretch/>
          </p:blipFill>
          <p:spPr>
            <a:xfrm>
              <a:off x="4230509" y="3366540"/>
              <a:ext cx="3313292" cy="442290"/>
            </a:xfrm>
            <a:prstGeom prst="rect">
              <a:avLst/>
            </a:prstGeom>
          </p:spPr>
        </p:pic>
        <p:sp>
          <p:nvSpPr>
            <p:cNvPr id="52" name="TextBox 51">
              <a:extLst>
                <a:ext uri="{FF2B5EF4-FFF2-40B4-BE49-F238E27FC236}">
                  <a16:creationId xmlns:a16="http://schemas.microsoft.com/office/drawing/2014/main" id="{444F1CCC-DEEF-0782-420A-6718A90ED4B6}"/>
                </a:ext>
              </a:extLst>
            </p:cNvPr>
            <p:cNvSpPr txBox="1"/>
            <p:nvPr/>
          </p:nvSpPr>
          <p:spPr>
            <a:xfrm>
              <a:off x="4661608" y="3758843"/>
              <a:ext cx="1195047" cy="223634"/>
            </a:xfrm>
            <a:prstGeom prst="rect">
              <a:avLst/>
            </a:prstGeom>
            <a:noFill/>
          </p:spPr>
          <p:txBody>
            <a:bodyPr wrap="none" rtlCol="0">
              <a:spAutoFit/>
            </a:bodyPr>
            <a:lstStyle/>
            <a:p>
              <a:r>
                <a:rPr lang="en-US" dirty="0"/>
                <a:t>(~ 1000 commits)</a:t>
              </a:r>
            </a:p>
          </p:txBody>
        </p:sp>
      </p:grpSp>
      <p:grpSp>
        <p:nvGrpSpPr>
          <p:cNvPr id="53" name="Group 52">
            <a:extLst>
              <a:ext uri="{FF2B5EF4-FFF2-40B4-BE49-F238E27FC236}">
                <a16:creationId xmlns:a16="http://schemas.microsoft.com/office/drawing/2014/main" id="{244AD263-7A14-C1A3-F9AD-553B63EA6E8A}"/>
              </a:ext>
            </a:extLst>
          </p:cNvPr>
          <p:cNvGrpSpPr/>
          <p:nvPr/>
        </p:nvGrpSpPr>
        <p:grpSpPr>
          <a:xfrm>
            <a:off x="6323496" y="1619618"/>
            <a:ext cx="2339621" cy="982689"/>
            <a:chOff x="4294495" y="3730617"/>
            <a:chExt cx="1416667" cy="595029"/>
          </a:xfrm>
        </p:grpSpPr>
        <p:pic>
          <p:nvPicPr>
            <p:cNvPr id="54" name="Picture 53">
              <a:extLst>
                <a:ext uri="{FF2B5EF4-FFF2-40B4-BE49-F238E27FC236}">
                  <a16:creationId xmlns:a16="http://schemas.microsoft.com/office/drawing/2014/main" id="{323A04C6-098A-58BC-FCD7-FFC74FA5E692}"/>
                </a:ext>
              </a:extLst>
            </p:cNvPr>
            <p:cNvPicPr>
              <a:picLocks noChangeAspect="1"/>
            </p:cNvPicPr>
            <p:nvPr/>
          </p:nvPicPr>
          <p:blipFill>
            <a:blip r:embed="rId13"/>
            <a:stretch>
              <a:fillRect/>
            </a:stretch>
          </p:blipFill>
          <p:spPr>
            <a:xfrm>
              <a:off x="4294495" y="3730617"/>
              <a:ext cx="1285901" cy="432329"/>
            </a:xfrm>
            <a:prstGeom prst="rect">
              <a:avLst/>
            </a:prstGeom>
          </p:spPr>
        </p:pic>
        <p:sp>
          <p:nvSpPr>
            <p:cNvPr id="55" name="TextBox 54">
              <a:extLst>
                <a:ext uri="{FF2B5EF4-FFF2-40B4-BE49-F238E27FC236}">
                  <a16:creationId xmlns:a16="http://schemas.microsoft.com/office/drawing/2014/main" id="{E0AD4C62-2B5A-3052-51B9-9705610FB924}"/>
                </a:ext>
              </a:extLst>
            </p:cNvPr>
            <p:cNvSpPr txBox="1"/>
            <p:nvPr/>
          </p:nvSpPr>
          <p:spPr>
            <a:xfrm>
              <a:off x="4671416" y="4102011"/>
              <a:ext cx="1039746" cy="223635"/>
            </a:xfrm>
            <a:prstGeom prst="rect">
              <a:avLst/>
            </a:prstGeom>
            <a:noFill/>
          </p:spPr>
          <p:txBody>
            <a:bodyPr wrap="none" rtlCol="0">
              <a:spAutoFit/>
            </a:bodyPr>
            <a:lstStyle/>
            <a:p>
              <a:r>
                <a:rPr lang="en-US" dirty="0"/>
                <a:t>(~ 35 commits)</a:t>
              </a:r>
            </a:p>
          </p:txBody>
        </p:sp>
      </p:grpSp>
      <p:sp>
        <p:nvSpPr>
          <p:cNvPr id="56" name="Slide Number Placeholder 3">
            <a:extLst>
              <a:ext uri="{FF2B5EF4-FFF2-40B4-BE49-F238E27FC236}">
                <a16:creationId xmlns:a16="http://schemas.microsoft.com/office/drawing/2014/main" id="{291A6C43-CFD8-F9EA-672C-867F28536C44}"/>
              </a:ext>
            </a:extLst>
          </p:cNvPr>
          <p:cNvSpPr txBox="1">
            <a:spLocks/>
          </p:cNvSpPr>
          <p:nvPr/>
        </p:nvSpPr>
        <p:spPr>
          <a:xfrm>
            <a:off x="9201149" y="48454"/>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3EFB43-BEAF-4970-A06C-24B01B76FA99}" type="slidenum">
              <a:rPr lang="en-US" smtClean="0"/>
              <a:pPr/>
              <a:t>24</a:t>
            </a:fld>
            <a:endParaRPr lang="en-US" dirty="0"/>
          </a:p>
        </p:txBody>
      </p:sp>
      <p:sp>
        <p:nvSpPr>
          <p:cNvPr id="57" name="TextBox 56">
            <a:extLst>
              <a:ext uri="{FF2B5EF4-FFF2-40B4-BE49-F238E27FC236}">
                <a16:creationId xmlns:a16="http://schemas.microsoft.com/office/drawing/2014/main" id="{F725A487-854E-9760-6969-951A063C25F8}"/>
              </a:ext>
            </a:extLst>
          </p:cNvPr>
          <p:cNvSpPr txBox="1"/>
          <p:nvPr/>
        </p:nvSpPr>
        <p:spPr>
          <a:xfrm>
            <a:off x="304800" y="0"/>
            <a:ext cx="11887200" cy="1292662"/>
          </a:xfrm>
          <a:prstGeom prst="rect">
            <a:avLst/>
          </a:prstGeom>
          <a:noFill/>
        </p:spPr>
        <p:txBody>
          <a:bodyPr wrap="square" rtlCol="0">
            <a:spAutoFit/>
          </a:bodyPr>
          <a:lstStyle/>
          <a:p>
            <a:r>
              <a:rPr lang="en-US" sz="2700" b="1" dirty="0"/>
              <a:t>What I </a:t>
            </a:r>
            <a:r>
              <a:rPr lang="en-US" sz="2700" b="1" i="1" dirty="0"/>
              <a:t>We</a:t>
            </a:r>
            <a:r>
              <a:rPr lang="en-US" sz="2700" b="1" dirty="0"/>
              <a:t> Did</a:t>
            </a:r>
          </a:p>
          <a:p>
            <a:pPr lvl="1"/>
            <a:r>
              <a:rPr lang="en-US" sz="2400" dirty="0"/>
              <a:t>Ultra-Short-Term Probabilistic </a:t>
            </a:r>
            <a:r>
              <a:rPr lang="en-US" sz="2400" dirty="0" err="1"/>
              <a:t>Spatio</a:t>
            </a:r>
            <a:r>
              <a:rPr lang="en-US" sz="2400" dirty="0"/>
              <a:t>-Temporal Modeling of Wind Farm Dynamics and Disturbances for Controls</a:t>
            </a:r>
          </a:p>
        </p:txBody>
      </p:sp>
      <p:cxnSp>
        <p:nvCxnSpPr>
          <p:cNvPr id="58" name="Straight Connector 57">
            <a:extLst>
              <a:ext uri="{FF2B5EF4-FFF2-40B4-BE49-F238E27FC236}">
                <a16:creationId xmlns:a16="http://schemas.microsoft.com/office/drawing/2014/main" id="{2231F924-0964-3503-90BB-1BC9AACE2D16}"/>
              </a:ext>
            </a:extLst>
          </p:cNvPr>
          <p:cNvCxnSpPr>
            <a:cxnSpLocks/>
          </p:cNvCxnSpPr>
          <p:nvPr/>
        </p:nvCxnSpPr>
        <p:spPr>
          <a:xfrm>
            <a:off x="1295400" y="217625"/>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B5B43A-B5D4-E0F0-24A3-5DF0BB9F781F}"/>
              </a:ext>
            </a:extLst>
          </p:cNvPr>
          <p:cNvCxnSpPr>
            <a:cxnSpLocks/>
          </p:cNvCxnSpPr>
          <p:nvPr/>
        </p:nvCxnSpPr>
        <p:spPr>
          <a:xfrm>
            <a:off x="1295400" y="304800"/>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989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A8C19-1F37-89DB-8CF4-5B5EA058014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5341F52-4DE7-8C23-C443-00F53F2DD46B}"/>
              </a:ext>
            </a:extLst>
          </p:cNvPr>
          <p:cNvSpPr txBox="1"/>
          <p:nvPr/>
        </p:nvSpPr>
        <p:spPr>
          <a:xfrm>
            <a:off x="304800" y="0"/>
            <a:ext cx="11887200" cy="1292662"/>
          </a:xfrm>
          <a:prstGeom prst="rect">
            <a:avLst/>
          </a:prstGeom>
          <a:noFill/>
        </p:spPr>
        <p:txBody>
          <a:bodyPr wrap="square" rtlCol="0">
            <a:spAutoFit/>
          </a:bodyPr>
          <a:lstStyle/>
          <a:p>
            <a:r>
              <a:rPr lang="en-US" sz="2700" b="1" dirty="0"/>
              <a:t>What I </a:t>
            </a:r>
            <a:r>
              <a:rPr lang="en-US" sz="2700" b="1" i="1" dirty="0"/>
              <a:t>We</a:t>
            </a:r>
            <a:r>
              <a:rPr lang="en-US" sz="2700" b="1" dirty="0"/>
              <a:t> Did</a:t>
            </a:r>
          </a:p>
          <a:p>
            <a:pPr lvl="1"/>
            <a:r>
              <a:rPr lang="en-US" sz="2400" dirty="0"/>
              <a:t>Ultra-Short-Term Probabilistic </a:t>
            </a:r>
            <a:r>
              <a:rPr lang="en-US" sz="2400" dirty="0" err="1"/>
              <a:t>Spatio</a:t>
            </a:r>
            <a:r>
              <a:rPr lang="en-US" sz="2400" dirty="0"/>
              <a:t>-Temporal Modeling of Wind Farm Dynamics and Disturbances for Controls</a:t>
            </a:r>
          </a:p>
        </p:txBody>
      </p:sp>
      <p:sp>
        <p:nvSpPr>
          <p:cNvPr id="3" name="Rectangle 2">
            <a:extLst>
              <a:ext uri="{FF2B5EF4-FFF2-40B4-BE49-F238E27FC236}">
                <a16:creationId xmlns:a16="http://schemas.microsoft.com/office/drawing/2014/main" id="{2D86DBD3-C6C9-6529-7588-5B451F5D2F60}"/>
              </a:ext>
            </a:extLst>
          </p:cNvPr>
          <p:cNvSpPr/>
          <p:nvPr/>
        </p:nvSpPr>
        <p:spPr>
          <a:xfrm>
            <a:off x="-60562" y="5900046"/>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2588ABEA-011D-DADE-E632-B1E0EECFB5D2}"/>
              </a:ext>
            </a:extLst>
          </p:cNvPr>
          <p:cNvGraphicFramePr/>
          <p:nvPr>
            <p:extLst>
              <p:ext uri="{D42A27DB-BD31-4B8C-83A1-F6EECF244321}">
                <p14:modId xmlns:p14="http://schemas.microsoft.com/office/powerpoint/2010/main" val="351887213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7F67ECA-30D6-0B07-49AB-645F6780067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25</a:t>
            </a:fld>
            <a:endParaRPr lang="en-US" dirty="0"/>
          </a:p>
        </p:txBody>
      </p:sp>
      <p:pic>
        <p:nvPicPr>
          <p:cNvPr id="7" name="Picture 6">
            <a:extLst>
              <a:ext uri="{FF2B5EF4-FFF2-40B4-BE49-F238E27FC236}">
                <a16:creationId xmlns:a16="http://schemas.microsoft.com/office/drawing/2014/main" id="{5C16E8FA-4027-277E-5ADF-070E76425D17}"/>
              </a:ext>
            </a:extLst>
          </p:cNvPr>
          <p:cNvPicPr>
            <a:picLocks noChangeAspect="1"/>
          </p:cNvPicPr>
          <p:nvPr/>
        </p:nvPicPr>
        <p:blipFill>
          <a:blip r:embed="rId8"/>
          <a:srcRect l="-605" t="-500" r="818" b="492"/>
          <a:stretch/>
        </p:blipFill>
        <p:spPr>
          <a:xfrm>
            <a:off x="3868368" y="1747025"/>
            <a:ext cx="1628315" cy="1628315"/>
          </a:xfrm>
          <a:prstGeom prst="ellipse">
            <a:avLst/>
          </a:prstGeom>
        </p:spPr>
      </p:pic>
      <p:pic>
        <p:nvPicPr>
          <p:cNvPr id="9" name="Picture 10" descr="Juan Manuel Boullosa Novo - Short-Term Scholar - University of Colorado  Boulder | LinkedIn">
            <a:extLst>
              <a:ext uri="{FF2B5EF4-FFF2-40B4-BE49-F238E27FC236}">
                <a16:creationId xmlns:a16="http://schemas.microsoft.com/office/drawing/2014/main" id="{C5323445-244E-57EB-EEA9-96E3B243BC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1199" y="1738296"/>
            <a:ext cx="1645771" cy="1645771"/>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67D33A-3D8A-FC10-B3E9-68C991739AF0}"/>
              </a:ext>
            </a:extLst>
          </p:cNvPr>
          <p:cNvPicPr>
            <a:picLocks noChangeAspect="1"/>
          </p:cNvPicPr>
          <p:nvPr/>
        </p:nvPicPr>
        <p:blipFill>
          <a:blip r:embed="rId10"/>
          <a:stretch>
            <a:fillRect/>
          </a:stretch>
        </p:blipFill>
        <p:spPr>
          <a:xfrm>
            <a:off x="5588626" y="3928618"/>
            <a:ext cx="1631950" cy="1628316"/>
          </a:xfrm>
          <a:prstGeom prst="ellipse">
            <a:avLst/>
          </a:prstGeom>
        </p:spPr>
      </p:pic>
      <p:pic>
        <p:nvPicPr>
          <p:cNvPr id="12" name="Picture 11">
            <a:extLst>
              <a:ext uri="{FF2B5EF4-FFF2-40B4-BE49-F238E27FC236}">
                <a16:creationId xmlns:a16="http://schemas.microsoft.com/office/drawing/2014/main" id="{321B55D6-51F2-70AF-D110-ADC2BFD16176}"/>
              </a:ext>
            </a:extLst>
          </p:cNvPr>
          <p:cNvPicPr>
            <a:picLocks noChangeAspect="1"/>
          </p:cNvPicPr>
          <p:nvPr/>
        </p:nvPicPr>
        <p:blipFill>
          <a:blip r:embed="rId11"/>
          <a:stretch>
            <a:fillRect/>
          </a:stretch>
        </p:blipFill>
        <p:spPr>
          <a:xfrm>
            <a:off x="427852" y="3928618"/>
            <a:ext cx="1631951" cy="1628316"/>
          </a:xfrm>
          <a:prstGeom prst="ellipse">
            <a:avLst/>
          </a:prstGeom>
        </p:spPr>
      </p:pic>
      <p:pic>
        <p:nvPicPr>
          <p:cNvPr id="13" name="Picture 12">
            <a:extLst>
              <a:ext uri="{FF2B5EF4-FFF2-40B4-BE49-F238E27FC236}">
                <a16:creationId xmlns:a16="http://schemas.microsoft.com/office/drawing/2014/main" id="{93B47032-4AF0-9448-E21E-50F8F945FAC7}"/>
              </a:ext>
            </a:extLst>
          </p:cNvPr>
          <p:cNvPicPr>
            <a:picLocks noChangeAspect="1"/>
          </p:cNvPicPr>
          <p:nvPr/>
        </p:nvPicPr>
        <p:blipFill>
          <a:blip r:embed="rId12"/>
          <a:stretch>
            <a:fillRect/>
          </a:stretch>
        </p:blipFill>
        <p:spPr>
          <a:xfrm>
            <a:off x="3868368" y="3928619"/>
            <a:ext cx="1631950" cy="1628315"/>
          </a:xfrm>
          <a:prstGeom prst="ellipse">
            <a:avLst/>
          </a:prstGeom>
        </p:spPr>
      </p:pic>
      <p:pic>
        <p:nvPicPr>
          <p:cNvPr id="14" name="Picture 13">
            <a:extLst>
              <a:ext uri="{FF2B5EF4-FFF2-40B4-BE49-F238E27FC236}">
                <a16:creationId xmlns:a16="http://schemas.microsoft.com/office/drawing/2014/main" id="{B254A1B4-891B-30B6-08A5-DD0E7596C7D2}"/>
              </a:ext>
            </a:extLst>
          </p:cNvPr>
          <p:cNvPicPr>
            <a:picLocks noChangeAspect="1"/>
          </p:cNvPicPr>
          <p:nvPr/>
        </p:nvPicPr>
        <p:blipFill>
          <a:blip r:embed="rId13"/>
          <a:stretch>
            <a:fillRect/>
          </a:stretch>
        </p:blipFill>
        <p:spPr>
          <a:xfrm>
            <a:off x="2148111" y="3928619"/>
            <a:ext cx="1631949" cy="1628315"/>
          </a:xfrm>
          <a:prstGeom prst="ellipse">
            <a:avLst/>
          </a:prstGeom>
        </p:spPr>
      </p:pic>
      <p:pic>
        <p:nvPicPr>
          <p:cNvPr id="16" name="Picture 4" descr="Michael Sinner - Research Engineer - National Renewable Energy Laboratory |  LinkedIn">
            <a:extLst>
              <a:ext uri="{FF2B5EF4-FFF2-40B4-BE49-F238E27FC236}">
                <a16:creationId xmlns:a16="http://schemas.microsoft.com/office/drawing/2014/main" id="{C387D4BA-3CC2-244F-57FC-0143AADDEE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22229" y="1724589"/>
            <a:ext cx="1645771" cy="1645771"/>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6" descr="Eric Simley — National Renewable Energy Laboratory">
            <a:extLst>
              <a:ext uri="{FF2B5EF4-FFF2-40B4-BE49-F238E27FC236}">
                <a16:creationId xmlns:a16="http://schemas.microsoft.com/office/drawing/2014/main" id="{219C324A-1CF7-85A7-F672-89D1836705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17095" y="1724514"/>
            <a:ext cx="1355463"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F243391-281B-53A2-EFD6-0BAF0F5780E9}"/>
              </a:ext>
            </a:extLst>
          </p:cNvPr>
          <p:cNvSpPr txBox="1"/>
          <p:nvPr/>
        </p:nvSpPr>
        <p:spPr>
          <a:xfrm>
            <a:off x="398035" y="1295400"/>
            <a:ext cx="2886239" cy="369332"/>
          </a:xfrm>
          <a:prstGeom prst="rect">
            <a:avLst/>
          </a:prstGeom>
          <a:noFill/>
        </p:spPr>
        <p:txBody>
          <a:bodyPr wrap="none" rtlCol="0">
            <a:spAutoFit/>
          </a:bodyPr>
          <a:lstStyle/>
          <a:p>
            <a:r>
              <a:rPr lang="en-US" b="1" dirty="0"/>
              <a:t>Core Software Dev Team</a:t>
            </a:r>
          </a:p>
        </p:txBody>
      </p:sp>
      <p:pic>
        <p:nvPicPr>
          <p:cNvPr id="23" name="Picture 22" descr="A person smiling for the camera&#10;&#10;AI-generated content may be incorrect.">
            <a:extLst>
              <a:ext uri="{FF2B5EF4-FFF2-40B4-BE49-F238E27FC236}">
                <a16:creationId xmlns:a16="http://schemas.microsoft.com/office/drawing/2014/main" id="{83CD5DDC-B579-2274-3325-97E1510F628C}"/>
              </a:ext>
            </a:extLst>
          </p:cNvPr>
          <p:cNvPicPr>
            <a:picLocks noChangeAspect="1"/>
          </p:cNvPicPr>
          <p:nvPr/>
        </p:nvPicPr>
        <p:blipFill>
          <a:blip r:embed="rId16">
            <a:extLst>
              <a:ext uri="{28A0092B-C50C-407E-A947-70E740481C1C}">
                <a14:useLocalDpi xmlns:a14="http://schemas.microsoft.com/office/drawing/2010/main" val="0"/>
              </a:ext>
            </a:extLst>
          </a:blip>
          <a:srcRect l="11057" r="10549"/>
          <a:stretch/>
        </p:blipFill>
        <p:spPr>
          <a:xfrm>
            <a:off x="493431" y="1763971"/>
            <a:ext cx="1609821" cy="1577738"/>
          </a:xfrm>
          <a:prstGeom prst="ellipse">
            <a:avLst/>
          </a:prstGeom>
        </p:spPr>
      </p:pic>
      <p:sp>
        <p:nvSpPr>
          <p:cNvPr id="24" name="TextBox 23">
            <a:extLst>
              <a:ext uri="{FF2B5EF4-FFF2-40B4-BE49-F238E27FC236}">
                <a16:creationId xmlns:a16="http://schemas.microsoft.com/office/drawing/2014/main" id="{77B2EB14-0706-9D31-47C7-C9B8BDF00CC6}"/>
              </a:ext>
            </a:extLst>
          </p:cNvPr>
          <p:cNvSpPr txBox="1"/>
          <p:nvPr/>
        </p:nvSpPr>
        <p:spPr>
          <a:xfrm>
            <a:off x="7310968" y="1302120"/>
            <a:ext cx="1582484" cy="369332"/>
          </a:xfrm>
          <a:prstGeom prst="rect">
            <a:avLst/>
          </a:prstGeom>
          <a:noFill/>
        </p:spPr>
        <p:txBody>
          <a:bodyPr wrap="none" rtlCol="0">
            <a:spAutoFit/>
          </a:bodyPr>
          <a:lstStyle/>
          <a:p>
            <a:r>
              <a:rPr lang="en-US" b="1" dirty="0"/>
              <a:t>Contributors</a:t>
            </a:r>
          </a:p>
        </p:txBody>
      </p:sp>
      <p:sp>
        <p:nvSpPr>
          <p:cNvPr id="25" name="TextBox 24">
            <a:extLst>
              <a:ext uri="{FF2B5EF4-FFF2-40B4-BE49-F238E27FC236}">
                <a16:creationId xmlns:a16="http://schemas.microsoft.com/office/drawing/2014/main" id="{0D5EE944-308F-2332-E868-7C98AD8E9B53}"/>
              </a:ext>
            </a:extLst>
          </p:cNvPr>
          <p:cNvSpPr txBox="1"/>
          <p:nvPr/>
        </p:nvSpPr>
        <p:spPr>
          <a:xfrm>
            <a:off x="398035" y="3520755"/>
            <a:ext cx="2138149" cy="369332"/>
          </a:xfrm>
          <a:prstGeom prst="rect">
            <a:avLst/>
          </a:prstGeom>
          <a:noFill/>
        </p:spPr>
        <p:txBody>
          <a:bodyPr wrap="none" rtlCol="0">
            <a:spAutoFit/>
          </a:bodyPr>
          <a:lstStyle/>
          <a:p>
            <a:r>
              <a:rPr lang="en-US" b="1" dirty="0"/>
              <a:t>External Advisors</a:t>
            </a:r>
          </a:p>
        </p:txBody>
      </p:sp>
      <p:pic>
        <p:nvPicPr>
          <p:cNvPr id="26" name="Picture 25">
            <a:extLst>
              <a:ext uri="{FF2B5EF4-FFF2-40B4-BE49-F238E27FC236}">
                <a16:creationId xmlns:a16="http://schemas.microsoft.com/office/drawing/2014/main" id="{A5186511-4C3B-6048-E732-F8C779C92927}"/>
              </a:ext>
            </a:extLst>
          </p:cNvPr>
          <p:cNvPicPr>
            <a:picLocks noChangeAspect="1"/>
          </p:cNvPicPr>
          <p:nvPr/>
        </p:nvPicPr>
        <p:blipFill>
          <a:blip r:embed="rId17"/>
          <a:stretch>
            <a:fillRect/>
          </a:stretch>
        </p:blipFill>
        <p:spPr>
          <a:xfrm>
            <a:off x="7308884" y="3930428"/>
            <a:ext cx="1631949" cy="1624696"/>
          </a:xfrm>
          <a:prstGeom prst="ellipse">
            <a:avLst/>
          </a:prstGeom>
        </p:spPr>
      </p:pic>
      <p:pic>
        <p:nvPicPr>
          <p:cNvPr id="27" name="Picture 26">
            <a:extLst>
              <a:ext uri="{FF2B5EF4-FFF2-40B4-BE49-F238E27FC236}">
                <a16:creationId xmlns:a16="http://schemas.microsoft.com/office/drawing/2014/main" id="{948B5058-28A9-0822-C5B7-099E07711D8E}"/>
              </a:ext>
            </a:extLst>
          </p:cNvPr>
          <p:cNvPicPr>
            <a:picLocks noChangeAspect="1"/>
          </p:cNvPicPr>
          <p:nvPr/>
        </p:nvPicPr>
        <p:blipFill>
          <a:blip r:embed="rId18"/>
          <a:stretch>
            <a:fillRect/>
          </a:stretch>
        </p:blipFill>
        <p:spPr>
          <a:xfrm>
            <a:off x="9029140" y="3930428"/>
            <a:ext cx="1631949" cy="1624696"/>
          </a:xfrm>
          <a:prstGeom prst="ellipse">
            <a:avLst/>
          </a:prstGeom>
        </p:spPr>
      </p:pic>
      <p:cxnSp>
        <p:nvCxnSpPr>
          <p:cNvPr id="29" name="Straight Connector 28">
            <a:extLst>
              <a:ext uri="{FF2B5EF4-FFF2-40B4-BE49-F238E27FC236}">
                <a16:creationId xmlns:a16="http://schemas.microsoft.com/office/drawing/2014/main" id="{C0E8F99F-E84C-D888-97C0-B299C5552BF7}"/>
              </a:ext>
            </a:extLst>
          </p:cNvPr>
          <p:cNvCxnSpPr>
            <a:cxnSpLocks/>
          </p:cNvCxnSpPr>
          <p:nvPr/>
        </p:nvCxnSpPr>
        <p:spPr>
          <a:xfrm>
            <a:off x="1295400" y="217625"/>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247BD6-C4CB-DAE6-4772-48A6B5226CB3}"/>
              </a:ext>
            </a:extLst>
          </p:cNvPr>
          <p:cNvCxnSpPr>
            <a:cxnSpLocks/>
          </p:cNvCxnSpPr>
          <p:nvPr/>
        </p:nvCxnSpPr>
        <p:spPr>
          <a:xfrm>
            <a:off x="1295400" y="304800"/>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991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EA27DF-3BF6-3185-E645-855F85D6F95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FAF252B7-4E09-B551-CD61-61F488DE2B43}"/>
              </a:ext>
            </a:extLst>
          </p:cNvPr>
          <p:cNvGraphicFramePr/>
          <p:nvPr>
            <p:extLst>
              <p:ext uri="{D42A27DB-BD31-4B8C-83A1-F6EECF244321}">
                <p14:modId xmlns:p14="http://schemas.microsoft.com/office/powerpoint/2010/main" val="398341705"/>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ight Arrow 33">
            <a:extLst>
              <a:ext uri="{FF2B5EF4-FFF2-40B4-BE49-F238E27FC236}">
                <a16:creationId xmlns:a16="http://schemas.microsoft.com/office/drawing/2014/main" id="{27CE5B26-659C-0461-AA3C-1C7EA59FDADC}"/>
              </a:ext>
            </a:extLst>
          </p:cNvPr>
          <p:cNvSpPr/>
          <p:nvPr/>
        </p:nvSpPr>
        <p:spPr>
          <a:xfrm rot="4347142" flipV="1">
            <a:off x="11246331" y="4553009"/>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Right Arrow 32">
            <a:extLst>
              <a:ext uri="{FF2B5EF4-FFF2-40B4-BE49-F238E27FC236}">
                <a16:creationId xmlns:a16="http://schemas.microsoft.com/office/drawing/2014/main" id="{92579D98-6042-9B69-9D4D-C0FE9E6F9341}"/>
              </a:ext>
            </a:extLst>
          </p:cNvPr>
          <p:cNvSpPr/>
          <p:nvPr/>
        </p:nvSpPr>
        <p:spPr>
          <a:xfrm rot="4347142" flipV="1">
            <a:off x="10778752" y="4561150"/>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Right Arrow 29">
            <a:extLst>
              <a:ext uri="{FF2B5EF4-FFF2-40B4-BE49-F238E27FC236}">
                <a16:creationId xmlns:a16="http://schemas.microsoft.com/office/drawing/2014/main" id="{2DAEFF89-2B10-E181-8F50-962F41D9E3EA}"/>
              </a:ext>
            </a:extLst>
          </p:cNvPr>
          <p:cNvSpPr/>
          <p:nvPr/>
        </p:nvSpPr>
        <p:spPr>
          <a:xfrm rot="6792669" flipV="1">
            <a:off x="9949948" y="4569860"/>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9BB2756A-9446-9CF9-58F6-A3C4435F4C80}"/>
              </a:ext>
            </a:extLst>
          </p:cNvPr>
          <p:cNvPicPr>
            <a:picLocks noGrp="1" noChangeAspect="1"/>
          </p:cNvPicPr>
          <p:nvPr>
            <p:ph idx="1"/>
          </p:nvPr>
        </p:nvPicPr>
        <p:blipFill>
          <a:blip r:embed="rId8">
            <a:extLst>
              <a:ext uri="{28A0092B-C50C-407E-A947-70E740481C1C}">
                <a14:useLocalDpi xmlns:a14="http://schemas.microsoft.com/office/drawing/2010/main" val="0"/>
              </a:ext>
            </a:extLst>
          </a:blip>
          <a:srcRect/>
          <a:stretch/>
        </p:blipFill>
        <p:spPr>
          <a:xfrm>
            <a:off x="5118122" y="2104978"/>
            <a:ext cx="6913952" cy="2919224"/>
          </a:xfrm>
        </p:spPr>
      </p:pic>
      <p:cxnSp>
        <p:nvCxnSpPr>
          <p:cNvPr id="9" name="Curved Connector 8">
            <a:extLst>
              <a:ext uri="{FF2B5EF4-FFF2-40B4-BE49-F238E27FC236}">
                <a16:creationId xmlns:a16="http://schemas.microsoft.com/office/drawing/2014/main" id="{57A4EC46-2CE2-40D9-1579-FD9E0F2BF89D}"/>
              </a:ext>
            </a:extLst>
          </p:cNvPr>
          <p:cNvCxnSpPr>
            <a:cxnSpLocks/>
          </p:cNvCxnSpPr>
          <p:nvPr/>
        </p:nvCxnSpPr>
        <p:spPr>
          <a:xfrm flipV="1">
            <a:off x="3810000" y="2362200"/>
            <a:ext cx="1447800" cy="45893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5867E14-7880-9A81-CB77-D9C3A417F5BE}"/>
              </a:ext>
            </a:extLst>
          </p:cNvPr>
          <p:cNvGrpSpPr/>
          <p:nvPr/>
        </p:nvGrpSpPr>
        <p:grpSpPr>
          <a:xfrm>
            <a:off x="304800" y="2331806"/>
            <a:ext cx="4170950" cy="2442997"/>
            <a:chOff x="-226787" y="3015601"/>
            <a:chExt cx="4170950" cy="2442997"/>
          </a:xfrm>
        </p:grpSpPr>
        <p:grpSp>
          <p:nvGrpSpPr>
            <p:cNvPr id="17" name="Group 16">
              <a:extLst>
                <a:ext uri="{FF2B5EF4-FFF2-40B4-BE49-F238E27FC236}">
                  <a16:creationId xmlns:a16="http://schemas.microsoft.com/office/drawing/2014/main" id="{85616D4A-1EFC-E88B-E374-DCC95B6AB533}"/>
                </a:ext>
              </a:extLst>
            </p:cNvPr>
            <p:cNvGrpSpPr/>
            <p:nvPr/>
          </p:nvGrpSpPr>
          <p:grpSpPr>
            <a:xfrm>
              <a:off x="-152400" y="3015601"/>
              <a:ext cx="3894159" cy="2165999"/>
              <a:chOff x="-261960" y="1045076"/>
              <a:chExt cx="5218373" cy="2902550"/>
            </a:xfrm>
          </p:grpSpPr>
          <p:pic>
            <p:nvPicPr>
              <p:cNvPr id="22" name="Graphic 21" descr="Wind Turbines with solid fill">
                <a:extLst>
                  <a:ext uri="{FF2B5EF4-FFF2-40B4-BE49-F238E27FC236}">
                    <a16:creationId xmlns:a16="http://schemas.microsoft.com/office/drawing/2014/main" id="{9B4C1FC0-3F2C-0EEE-7DF6-42C4BC9B149C}"/>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936"/>
              <a:stretch/>
            </p:blipFill>
            <p:spPr>
              <a:xfrm>
                <a:off x="-261960" y="1045077"/>
                <a:ext cx="2875358" cy="2902549"/>
              </a:xfrm>
              <a:prstGeom prst="rect">
                <a:avLst/>
              </a:prstGeom>
            </p:spPr>
          </p:pic>
          <p:pic>
            <p:nvPicPr>
              <p:cNvPr id="23" name="Graphic 22" descr="Wind Turbines with solid fill">
                <a:extLst>
                  <a:ext uri="{FF2B5EF4-FFF2-40B4-BE49-F238E27FC236}">
                    <a16:creationId xmlns:a16="http://schemas.microsoft.com/office/drawing/2014/main" id="{3C277DC5-9674-D3FC-EE97-12FA410260F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936"/>
              <a:stretch/>
            </p:blipFill>
            <p:spPr>
              <a:xfrm>
                <a:off x="2081055" y="1045076"/>
                <a:ext cx="2875358" cy="2902549"/>
              </a:xfrm>
              <a:prstGeom prst="rect">
                <a:avLst/>
              </a:prstGeom>
            </p:spPr>
          </p:pic>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17D3047-F5D7-49B1-396E-F88E8D11B271}"/>
                    </a:ext>
                  </a:extLst>
                </p:cNvPr>
                <p:cNvSpPr txBox="1"/>
                <p:nvPr/>
              </p:nvSpPr>
              <p:spPr>
                <a:xfrm>
                  <a:off x="-226787" y="5181599"/>
                  <a:ext cx="15129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𝑠</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𝑐</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𝑐</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𝑠</m:t>
                            </m:r>
                          </m:sup>
                        </m:sSup>
                      </m:oMath>
                    </m:oMathPara>
                  </a14:m>
                  <a:endParaRPr lang="en-US" b="0" dirty="0"/>
                </a:p>
              </p:txBody>
            </p:sp>
          </mc:Choice>
          <mc:Fallback xmlns="">
            <p:sp>
              <p:nvSpPr>
                <p:cNvPr id="18" name="TextBox 17">
                  <a:extLst>
                    <a:ext uri="{FF2B5EF4-FFF2-40B4-BE49-F238E27FC236}">
                      <a16:creationId xmlns:a16="http://schemas.microsoft.com/office/drawing/2014/main" id="{117D3047-F5D7-49B1-396E-F88E8D11B271}"/>
                    </a:ext>
                  </a:extLst>
                </p:cNvPr>
                <p:cNvSpPr txBox="1">
                  <a:spLocks noRot="1" noChangeAspect="1" noMove="1" noResize="1" noEditPoints="1" noAdjustHandles="1" noChangeArrowheads="1" noChangeShapeType="1" noTextEdit="1"/>
                </p:cNvSpPr>
                <p:nvPr/>
              </p:nvSpPr>
              <p:spPr>
                <a:xfrm>
                  <a:off x="-226787" y="5181599"/>
                  <a:ext cx="1512963" cy="276999"/>
                </a:xfrm>
                <a:prstGeom prst="rect">
                  <a:avLst/>
                </a:prstGeom>
                <a:blipFill>
                  <a:blip r:embed="rId11"/>
                  <a:stretch>
                    <a:fillRect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1037FE-D5D7-43EF-4162-9B888914F94F}"/>
                    </a:ext>
                  </a:extLst>
                </p:cNvPr>
                <p:cNvSpPr txBox="1"/>
                <p:nvPr/>
              </p:nvSpPr>
              <p:spPr>
                <a:xfrm>
                  <a:off x="729038" y="4716185"/>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19" name="TextBox 18">
                  <a:extLst>
                    <a:ext uri="{FF2B5EF4-FFF2-40B4-BE49-F238E27FC236}">
                      <a16:creationId xmlns:a16="http://schemas.microsoft.com/office/drawing/2014/main" id="{501037FE-D5D7-43EF-4162-9B888914F94F}"/>
                    </a:ext>
                  </a:extLst>
                </p:cNvPr>
                <p:cNvSpPr txBox="1">
                  <a:spLocks noRot="1" noChangeAspect="1" noMove="1" noResize="1" noEditPoints="1" noAdjustHandles="1" noChangeArrowheads="1" noChangeShapeType="1" noTextEdit="1"/>
                </p:cNvSpPr>
                <p:nvPr/>
              </p:nvSpPr>
              <p:spPr>
                <a:xfrm>
                  <a:off x="729038" y="4716185"/>
                  <a:ext cx="1512963" cy="281937"/>
                </a:xfrm>
                <a:prstGeom prst="rect">
                  <a:avLst/>
                </a:prstGeom>
                <a:blipFill>
                  <a:blip r:embed="rId12"/>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552E0A-7F27-ACA6-AD5E-33DCD3906226}"/>
                    </a:ext>
                  </a:extLst>
                </p:cNvPr>
                <p:cNvSpPr txBox="1"/>
                <p:nvPr/>
              </p:nvSpPr>
              <p:spPr>
                <a:xfrm>
                  <a:off x="1596052" y="5128090"/>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20" name="TextBox 19">
                  <a:extLst>
                    <a:ext uri="{FF2B5EF4-FFF2-40B4-BE49-F238E27FC236}">
                      <a16:creationId xmlns:a16="http://schemas.microsoft.com/office/drawing/2014/main" id="{FB552E0A-7F27-ACA6-AD5E-33DCD3906226}"/>
                    </a:ext>
                  </a:extLst>
                </p:cNvPr>
                <p:cNvSpPr txBox="1">
                  <a:spLocks noRot="1" noChangeAspect="1" noMove="1" noResize="1" noEditPoints="1" noAdjustHandles="1" noChangeArrowheads="1" noChangeShapeType="1" noTextEdit="1"/>
                </p:cNvSpPr>
                <p:nvPr/>
              </p:nvSpPr>
              <p:spPr>
                <a:xfrm>
                  <a:off x="1596052" y="5128090"/>
                  <a:ext cx="1512963" cy="281937"/>
                </a:xfrm>
                <a:prstGeom prst="rect">
                  <a:avLst/>
                </a:prstGeom>
                <a:blipFill>
                  <a:blip r:embed="rId13"/>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F9EB3C9-11E9-C2BC-E356-878A37F3B5FD}"/>
                    </a:ext>
                  </a:extLst>
                </p:cNvPr>
                <p:cNvSpPr txBox="1"/>
                <p:nvPr/>
              </p:nvSpPr>
              <p:spPr>
                <a:xfrm>
                  <a:off x="2431200" y="4720665"/>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21" name="TextBox 20">
                  <a:extLst>
                    <a:ext uri="{FF2B5EF4-FFF2-40B4-BE49-F238E27FC236}">
                      <a16:creationId xmlns:a16="http://schemas.microsoft.com/office/drawing/2014/main" id="{5F9EB3C9-11E9-C2BC-E356-878A37F3B5FD}"/>
                    </a:ext>
                  </a:extLst>
                </p:cNvPr>
                <p:cNvSpPr txBox="1">
                  <a:spLocks noRot="1" noChangeAspect="1" noMove="1" noResize="1" noEditPoints="1" noAdjustHandles="1" noChangeArrowheads="1" noChangeShapeType="1" noTextEdit="1"/>
                </p:cNvSpPr>
                <p:nvPr/>
              </p:nvSpPr>
              <p:spPr>
                <a:xfrm>
                  <a:off x="2431200" y="4720665"/>
                  <a:ext cx="1512963" cy="281937"/>
                </a:xfrm>
                <a:prstGeom prst="rect">
                  <a:avLst/>
                </a:prstGeom>
                <a:blipFill>
                  <a:blip r:embed="rId14"/>
                  <a:stretch>
                    <a:fillRect b="-30435"/>
                  </a:stretch>
                </a:blipFill>
              </p:spPr>
              <p:txBody>
                <a:bodyPr/>
                <a:lstStyle/>
                <a:p>
                  <a:r>
                    <a:rPr lang="en-US">
                      <a:noFill/>
                    </a:rPr>
                    <a:t> </a:t>
                  </a:r>
                </a:p>
              </p:txBody>
            </p:sp>
          </mc:Fallback>
        </mc:AlternateContent>
      </p:grpSp>
      <p:sp>
        <p:nvSpPr>
          <p:cNvPr id="8" name="Title 1">
            <a:extLst>
              <a:ext uri="{FF2B5EF4-FFF2-40B4-BE49-F238E27FC236}">
                <a16:creationId xmlns:a16="http://schemas.microsoft.com/office/drawing/2014/main" id="{5CE782F6-EBDE-183D-C2CF-9306DCFCE93A}"/>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cxnSp>
        <p:nvCxnSpPr>
          <p:cNvPr id="10" name="Curved Connector 9">
            <a:extLst>
              <a:ext uri="{FF2B5EF4-FFF2-40B4-BE49-F238E27FC236}">
                <a16:creationId xmlns:a16="http://schemas.microsoft.com/office/drawing/2014/main" id="{09D4AD74-E491-2BC4-825A-977A261D4659}"/>
              </a:ext>
            </a:extLst>
          </p:cNvPr>
          <p:cNvCxnSpPr>
            <a:cxnSpLocks/>
          </p:cNvCxnSpPr>
          <p:nvPr/>
        </p:nvCxnSpPr>
        <p:spPr>
          <a:xfrm flipV="1">
            <a:off x="2962787" y="2331806"/>
            <a:ext cx="2295013" cy="63999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98312199-A400-F64B-C44C-5F48CE502602}"/>
              </a:ext>
            </a:extLst>
          </p:cNvPr>
          <p:cNvCxnSpPr>
            <a:cxnSpLocks/>
          </p:cNvCxnSpPr>
          <p:nvPr/>
        </p:nvCxnSpPr>
        <p:spPr>
          <a:xfrm flipV="1">
            <a:off x="2127639" y="2331806"/>
            <a:ext cx="3130161" cy="48932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A4D7AEF-CF27-78D9-AF4A-35B0D0D103D7}"/>
              </a:ext>
            </a:extLst>
          </p:cNvPr>
          <p:cNvCxnSpPr>
            <a:cxnSpLocks/>
          </p:cNvCxnSpPr>
          <p:nvPr/>
        </p:nvCxnSpPr>
        <p:spPr>
          <a:xfrm flipV="1">
            <a:off x="1260625" y="2362200"/>
            <a:ext cx="3997175" cy="60960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8C59344B-0EB7-BFF7-3A97-531332E1998D}"/>
              </a:ext>
            </a:extLst>
          </p:cNvPr>
          <p:cNvSpPr/>
          <p:nvPr/>
        </p:nvSpPr>
        <p:spPr>
          <a:xfrm>
            <a:off x="8991600" y="5101819"/>
            <a:ext cx="224028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Training</a:t>
            </a:r>
            <a:endParaRPr lang="en-US" dirty="0">
              <a:latin typeface="Modern No. 20" panose="02070704070505020303" pitchFamily="18" charset="77"/>
            </a:endParaRPr>
          </a:p>
        </p:txBody>
      </p:sp>
      <p:sp>
        <p:nvSpPr>
          <p:cNvPr id="31" name="Parallelogram 30">
            <a:extLst>
              <a:ext uri="{FF2B5EF4-FFF2-40B4-BE49-F238E27FC236}">
                <a16:creationId xmlns:a16="http://schemas.microsoft.com/office/drawing/2014/main" id="{3E9A94E5-8956-457D-609C-9560675A1A9F}"/>
              </a:ext>
            </a:extLst>
          </p:cNvPr>
          <p:cNvSpPr/>
          <p:nvPr/>
        </p:nvSpPr>
        <p:spPr>
          <a:xfrm>
            <a:off x="11231880" y="5118956"/>
            <a:ext cx="32004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V</a:t>
            </a:r>
            <a:endParaRPr lang="en-US" dirty="0">
              <a:latin typeface="Modern No. 20" panose="02070704070505020303" pitchFamily="18" charset="77"/>
            </a:endParaRPr>
          </a:p>
        </p:txBody>
      </p:sp>
      <p:sp>
        <p:nvSpPr>
          <p:cNvPr id="32" name="Parallelogram 31">
            <a:extLst>
              <a:ext uri="{FF2B5EF4-FFF2-40B4-BE49-F238E27FC236}">
                <a16:creationId xmlns:a16="http://schemas.microsoft.com/office/drawing/2014/main" id="{418D64FF-8503-3060-DFB1-CBF39BEC982F}"/>
              </a:ext>
            </a:extLst>
          </p:cNvPr>
          <p:cNvSpPr/>
          <p:nvPr/>
        </p:nvSpPr>
        <p:spPr>
          <a:xfrm>
            <a:off x="11551920" y="5101819"/>
            <a:ext cx="64008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Ts</a:t>
            </a:r>
            <a:endParaRPr lang="en-US" dirty="0">
              <a:latin typeface="Modern No. 20" panose="02070704070505020303" pitchFamily="18" charset="77"/>
            </a:endParaRPr>
          </a:p>
        </p:txBody>
      </p:sp>
      <p:sp>
        <p:nvSpPr>
          <p:cNvPr id="35" name="Slide Number Placeholder 3">
            <a:extLst>
              <a:ext uri="{FF2B5EF4-FFF2-40B4-BE49-F238E27FC236}">
                <a16:creationId xmlns:a16="http://schemas.microsoft.com/office/drawing/2014/main" id="{90AE2DBA-5F16-9E80-2642-8FA0FBA5243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26</a:t>
            </a:fld>
            <a:endParaRPr lang="en-US" dirty="0"/>
          </a:p>
        </p:txBody>
      </p:sp>
    </p:spTree>
    <p:extLst>
      <p:ext uri="{BB962C8B-B14F-4D97-AF65-F5344CB8AC3E}">
        <p14:creationId xmlns:p14="http://schemas.microsoft.com/office/powerpoint/2010/main" val="9153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C3DA0-E830-EAC2-5937-34CAB9C8D13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E5F14B0-D823-2F7A-9E29-2BDB63CF93A4}"/>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Diagram 9">
            <a:extLst>
              <a:ext uri="{FF2B5EF4-FFF2-40B4-BE49-F238E27FC236}">
                <a16:creationId xmlns:a16="http://schemas.microsoft.com/office/drawing/2014/main" id="{7B564E6F-076F-452B-BB06-750E185DEF6E}"/>
              </a:ext>
            </a:extLst>
          </p:cNvPr>
          <p:cNvGraphicFramePr/>
          <p:nvPr>
            <p:extLst>
              <p:ext uri="{D42A27DB-BD31-4B8C-83A1-F6EECF244321}">
                <p14:modId xmlns:p14="http://schemas.microsoft.com/office/powerpoint/2010/main" val="660861133"/>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167DA15-56B7-EF0E-3B04-55CE7E95373F}"/>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grpSp>
        <p:nvGrpSpPr>
          <p:cNvPr id="16" name="Group 15">
            <a:extLst>
              <a:ext uri="{FF2B5EF4-FFF2-40B4-BE49-F238E27FC236}">
                <a16:creationId xmlns:a16="http://schemas.microsoft.com/office/drawing/2014/main" id="{149BC34F-581F-4253-EB28-48C679CA7B8F}"/>
              </a:ext>
            </a:extLst>
          </p:cNvPr>
          <p:cNvGrpSpPr/>
          <p:nvPr/>
        </p:nvGrpSpPr>
        <p:grpSpPr>
          <a:xfrm>
            <a:off x="5969496" y="1056696"/>
            <a:ext cx="6298704" cy="4849615"/>
            <a:chOff x="31967" y="1044962"/>
            <a:chExt cx="6298704" cy="4849615"/>
          </a:xfrm>
        </p:grpSpPr>
        <p:pic>
          <p:nvPicPr>
            <p:cNvPr id="12" name="Picture 11">
              <a:extLst>
                <a:ext uri="{FF2B5EF4-FFF2-40B4-BE49-F238E27FC236}">
                  <a16:creationId xmlns:a16="http://schemas.microsoft.com/office/drawing/2014/main" id="{1F705BDB-FB83-57E9-DA3A-DDA9ED40115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967" y="1044962"/>
              <a:ext cx="6298704" cy="4849615"/>
            </a:xfrm>
            <a:prstGeom prst="rect">
              <a:avLst/>
            </a:prstGeom>
          </p:spPr>
        </p:pic>
        <p:sp>
          <p:nvSpPr>
            <p:cNvPr id="14" name="TextBox 13">
              <a:extLst>
                <a:ext uri="{FF2B5EF4-FFF2-40B4-BE49-F238E27FC236}">
                  <a16:creationId xmlns:a16="http://schemas.microsoft.com/office/drawing/2014/main" id="{05EE863C-1316-F42D-BC9C-8C2B1D696354}"/>
                </a:ext>
              </a:extLst>
            </p:cNvPr>
            <p:cNvSpPr txBox="1"/>
            <p:nvPr/>
          </p:nvSpPr>
          <p:spPr>
            <a:xfrm>
              <a:off x="304800" y="1103357"/>
              <a:ext cx="1986313" cy="338554"/>
            </a:xfrm>
            <a:prstGeom prst="rect">
              <a:avLst/>
            </a:prstGeom>
            <a:noFill/>
          </p:spPr>
          <p:txBody>
            <a:bodyPr wrap="none" rtlCol="0">
              <a:spAutoFit/>
            </a:bodyPr>
            <a:lstStyle/>
            <a:p>
              <a:r>
                <a:rPr lang="en-US" sz="1600" b="1" dirty="0"/>
                <a:t>Feature Transform</a:t>
              </a:r>
            </a:p>
          </p:txBody>
        </p:sp>
      </p:grpSp>
      <p:grpSp>
        <p:nvGrpSpPr>
          <p:cNvPr id="17" name="Group 16">
            <a:extLst>
              <a:ext uri="{FF2B5EF4-FFF2-40B4-BE49-F238E27FC236}">
                <a16:creationId xmlns:a16="http://schemas.microsoft.com/office/drawing/2014/main" id="{D580091A-3120-3625-16E3-A48F49763BF8}"/>
              </a:ext>
            </a:extLst>
          </p:cNvPr>
          <p:cNvGrpSpPr/>
          <p:nvPr/>
        </p:nvGrpSpPr>
        <p:grpSpPr>
          <a:xfrm>
            <a:off x="140651" y="1115091"/>
            <a:ext cx="5430846" cy="4676109"/>
            <a:chOff x="6330671" y="1103357"/>
            <a:chExt cx="5430846" cy="4676109"/>
          </a:xfrm>
        </p:grpSpPr>
        <p:pic>
          <p:nvPicPr>
            <p:cNvPr id="13" name="Picture 12" descr="Chart&#10;&#10;AI-generated content may be incorrect.">
              <a:extLst>
                <a:ext uri="{FF2B5EF4-FFF2-40B4-BE49-F238E27FC236}">
                  <a16:creationId xmlns:a16="http://schemas.microsoft.com/office/drawing/2014/main" id="{8454D3AD-E430-AA00-B48B-EBF031A2C6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0671" y="1466735"/>
              <a:ext cx="5430846" cy="4312731"/>
            </a:xfrm>
            <a:prstGeom prst="rect">
              <a:avLst/>
            </a:prstGeom>
          </p:spPr>
        </p:pic>
        <p:sp>
          <p:nvSpPr>
            <p:cNvPr id="15" name="TextBox 14">
              <a:extLst>
                <a:ext uri="{FF2B5EF4-FFF2-40B4-BE49-F238E27FC236}">
                  <a16:creationId xmlns:a16="http://schemas.microsoft.com/office/drawing/2014/main" id="{EC499A7A-951C-2E58-20A9-5BC88D7AF65A}"/>
                </a:ext>
              </a:extLst>
            </p:cNvPr>
            <p:cNvSpPr txBox="1"/>
            <p:nvPr/>
          </p:nvSpPr>
          <p:spPr>
            <a:xfrm>
              <a:off x="6957270" y="1103357"/>
              <a:ext cx="1999265" cy="338554"/>
            </a:xfrm>
            <a:prstGeom prst="rect">
              <a:avLst/>
            </a:prstGeom>
            <a:noFill/>
          </p:spPr>
          <p:txBody>
            <a:bodyPr wrap="none" rtlCol="0">
              <a:spAutoFit/>
            </a:bodyPr>
            <a:lstStyle/>
            <a:p>
              <a:r>
                <a:rPr lang="en-US" sz="1600" b="1" dirty="0"/>
                <a:t>Power Curve Filter</a:t>
              </a:r>
            </a:p>
          </p:txBody>
        </p:sp>
      </p:grpSp>
      <p:sp>
        <p:nvSpPr>
          <p:cNvPr id="18" name="Slide Number Placeholder 3">
            <a:extLst>
              <a:ext uri="{FF2B5EF4-FFF2-40B4-BE49-F238E27FC236}">
                <a16:creationId xmlns:a16="http://schemas.microsoft.com/office/drawing/2014/main" id="{7B4C3645-00EC-CCF7-5CDD-C0D823E53ED3}"/>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27</a:t>
            </a:fld>
            <a:endParaRPr lang="en-US" dirty="0"/>
          </a:p>
        </p:txBody>
      </p:sp>
    </p:spTree>
    <p:extLst>
      <p:ext uri="{BB962C8B-B14F-4D97-AF65-F5344CB8AC3E}">
        <p14:creationId xmlns:p14="http://schemas.microsoft.com/office/powerpoint/2010/main" val="80675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05578-4E2E-65E4-73A1-28C13991CDF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0DE5A4E-A665-CA31-0460-ADF4AE792CB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7EE63897-6E57-1AD0-0BF0-CB455BD1B580}"/>
              </a:ext>
            </a:extLst>
          </p:cNvPr>
          <p:cNvGraphicFramePr/>
          <p:nvPr>
            <p:extLst>
              <p:ext uri="{D42A27DB-BD31-4B8C-83A1-F6EECF244321}">
                <p14:modId xmlns:p14="http://schemas.microsoft.com/office/powerpoint/2010/main" val="21752883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A79C5CA1-3228-0CA3-BF31-B5CE00CA51BD}"/>
              </a:ext>
            </a:extLst>
          </p:cNvPr>
          <p:cNvSpPr/>
          <p:nvPr/>
        </p:nvSpPr>
        <p:spPr>
          <a:xfrm>
            <a:off x="6705600" y="5835491"/>
            <a:ext cx="5502038"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0BD72C-D0E9-793D-FFC4-704574A87F8E}"/>
              </a:ext>
            </a:extLst>
          </p:cNvPr>
          <p:cNvSpPr>
            <a:spLocks noGrp="1"/>
          </p:cNvSpPr>
          <p:nvPr>
            <p:ph type="title"/>
          </p:nvPr>
        </p:nvSpPr>
        <p:spPr>
          <a:xfrm>
            <a:off x="609600" y="274638"/>
            <a:ext cx="10972800" cy="1143000"/>
          </a:xfrm>
        </p:spPr>
        <p:txBody>
          <a:bodyPr>
            <a:normAutofit/>
          </a:bodyPr>
          <a:lstStyle/>
          <a:p>
            <a:r>
              <a:rPr lang="en-US" sz="2700" b="1" dirty="0"/>
              <a:t>Transformer-Based ML Models for Forecasting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62C998-A9FC-4501-DC28-768A33BFABE9}"/>
                  </a:ext>
                </a:extLst>
              </p:cNvPr>
              <p:cNvSpPr txBox="1"/>
              <p:nvPr/>
            </p:nvSpPr>
            <p:spPr>
              <a:xfrm>
                <a:off x="293172" y="1143000"/>
                <a:ext cx="6939541" cy="4545732"/>
              </a:xfrm>
              <a:prstGeom prst="rect">
                <a:avLst/>
              </a:prstGeom>
              <a:noFill/>
            </p:spPr>
            <p:txBody>
              <a:bodyPr wrap="square" rtlCol="0">
                <a:spAutoFit/>
              </a:bodyPr>
              <a:lstStyle/>
              <a:p>
                <a:pPr marL="285750" indent="-285750">
                  <a:buFont typeface="Arial" panose="020B0604020202020204" pitchFamily="34" charset="0"/>
                  <a:buChar char="•"/>
                </a:pPr>
                <a:r>
                  <a:rPr lang="en-US" b="1" i="1" dirty="0"/>
                  <a:t>Embed</a:t>
                </a:r>
                <a:r>
                  <a:rPr lang="en-US" dirty="0"/>
                  <a:t> the context/prediction sequence into model dimension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a:t>
                </a:r>
              </a:p>
              <a:p>
                <a:pPr marL="285750" indent="-285750">
                  <a:buFont typeface="Arial" panose="020B0604020202020204" pitchFamily="34" charset="0"/>
                  <a:buChar char="•"/>
                </a:pPr>
                <a:r>
                  <a:rPr lang="en-US" b="1" i="1" dirty="0"/>
                  <a:t>Encode</a:t>
                </a:r>
                <a:r>
                  <a:rPr lang="en-US" i="1" dirty="0"/>
                  <a:t> </a:t>
                </a:r>
                <a:r>
                  <a:rPr lang="en-US" dirty="0"/>
                  <a:t>the context sequence and </a:t>
                </a:r>
                <a:r>
                  <a:rPr lang="en-US" b="1" i="1" dirty="0"/>
                  <a:t>decode</a:t>
                </a:r>
                <a:r>
                  <a:rPr lang="en-US" i="1" dirty="0"/>
                  <a:t> </a:t>
                </a:r>
                <a:r>
                  <a:rPr lang="en-US" dirty="0"/>
                  <a:t>the prediction sequence into a fixed dimension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with different lengths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𝜏</m:t>
                        </m:r>
                      </m:e>
                      <m:sub>
                        <m:r>
                          <a:rPr lang="en-US" b="0" i="1" dirty="0" smtClean="0">
                            <a:latin typeface="Cambria Math" panose="02040503050406030204" pitchFamily="18" charset="0"/>
                          </a:rPr>
                          <m:t>𝑐</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𝜏</m:t>
                        </m:r>
                      </m:e>
                      <m:sub>
                        <m:r>
                          <a:rPr lang="en-US" b="0" i="1" dirty="0" smtClean="0">
                            <a:latin typeface="Cambria Math" panose="02040503050406030204" pitchFamily="18" charset="0"/>
                          </a:rPr>
                          <m:t>𝑝</m:t>
                        </m:r>
                      </m:sub>
                    </m:sSub>
                  </m:oMath>
                </a14:m>
                <a:endParaRPr lang="en-US" dirty="0"/>
              </a:p>
              <a:p>
                <a:pPr marL="285750" indent="-285750">
                  <a:buFont typeface="Arial" panose="020B0604020202020204" pitchFamily="34" charset="0"/>
                  <a:buChar char="•"/>
                </a:pPr>
                <a:r>
                  <a:rPr lang="en-US" b="1" i="1" dirty="0"/>
                  <a:t>Self-Attention</a:t>
                </a:r>
                <a:r>
                  <a:rPr lang="en-US" i="1" dirty="0"/>
                  <a:t> </a:t>
                </a:r>
                <a:r>
                  <a:rPr lang="en-US" dirty="0"/>
                  <a:t>highlights the importance of each variable in sequence in predicting the other variables in the same sequence</a:t>
                </a:r>
              </a:p>
              <a:p>
                <a:pPr marL="285750" indent="-285750">
                  <a:buFont typeface="Arial" panose="020B0604020202020204" pitchFamily="34" charset="0"/>
                  <a:buChar char="•"/>
                </a:pPr>
                <a:r>
                  <a:rPr lang="en-US" b="1" i="1" dirty="0"/>
                  <a:t>Cross-Attention</a:t>
                </a:r>
                <a:r>
                  <a:rPr lang="en-US" i="1" dirty="0"/>
                  <a:t> </a:t>
                </a:r>
                <a:r>
                  <a:rPr lang="en-US" dirty="0"/>
                  <a:t>highlights the importance of each variable in an input sequence in predicting the other variables in a different output sequence</a:t>
                </a:r>
              </a:p>
              <a:p>
                <a:pPr marL="285750" indent="-285750">
                  <a:buFont typeface="Arial" panose="020B0604020202020204" pitchFamily="34" charset="0"/>
                  <a:buChar char="•"/>
                </a:pPr>
                <a:r>
                  <a:rPr lang="en-US" b="1" i="1" dirty="0"/>
                  <a:t>Multi-Head Attention </a:t>
                </a:r>
                <a:r>
                  <a:rPr lang="en-US" dirty="0"/>
                  <a:t>applied attention to multiple subsets of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in parallel</a:t>
                </a:r>
              </a:p>
              <a:p>
                <a:pPr marL="285750" indent="-285750">
                  <a:buFont typeface="Arial" panose="020B0604020202020204" pitchFamily="34" charset="0"/>
                  <a:buChar char="•"/>
                </a:pPr>
                <a:r>
                  <a:rPr lang="en-US" b="1" i="1" dirty="0"/>
                  <a:t>Masked Multi-Head Attention</a:t>
                </a:r>
                <a:r>
                  <a:rPr lang="en-US" dirty="0"/>
                  <a:t> hides the future values from the decoder</a:t>
                </a:r>
              </a:p>
              <a:p>
                <a:pPr marL="285750" indent="-285750">
                  <a:buFont typeface="Arial" panose="020B0604020202020204" pitchFamily="34" charset="0"/>
                  <a:buChar char="•"/>
                </a:pPr>
                <a:r>
                  <a:rPr lang="en-US" b="1" i="1" dirty="0"/>
                  <a:t>Output Layer</a:t>
                </a:r>
                <a:r>
                  <a:rPr lang="en-US" dirty="0"/>
                  <a:t> projects fixed dimension into distribution parameters</a:t>
                </a:r>
                <a:endParaRPr lang="en-US" b="1" i="1" dirty="0"/>
              </a:p>
            </p:txBody>
          </p:sp>
        </mc:Choice>
        <mc:Fallback xmlns="">
          <p:sp>
            <p:nvSpPr>
              <p:cNvPr id="6" name="TextBox 5">
                <a:extLst>
                  <a:ext uri="{FF2B5EF4-FFF2-40B4-BE49-F238E27FC236}">
                    <a16:creationId xmlns:a16="http://schemas.microsoft.com/office/drawing/2014/main" id="{2E62C998-A9FC-4501-DC28-768A33BFABE9}"/>
                  </a:ext>
                </a:extLst>
              </p:cNvPr>
              <p:cNvSpPr txBox="1">
                <a:spLocks noRot="1" noChangeAspect="1" noMove="1" noResize="1" noEditPoints="1" noAdjustHandles="1" noChangeArrowheads="1" noChangeShapeType="1" noTextEdit="1"/>
              </p:cNvSpPr>
              <p:nvPr/>
            </p:nvSpPr>
            <p:spPr>
              <a:xfrm>
                <a:off x="293172" y="1143000"/>
                <a:ext cx="6939541" cy="4545732"/>
              </a:xfrm>
              <a:prstGeom prst="rect">
                <a:avLst/>
              </a:prstGeom>
              <a:blipFill>
                <a:blip r:embed="rId8"/>
                <a:stretch>
                  <a:fillRect l="-548" t="-838" r="-914" b="-1117"/>
                </a:stretch>
              </a:blipFill>
            </p:spPr>
            <p:txBody>
              <a:bodyPr/>
              <a:lstStyle/>
              <a:p>
                <a:r>
                  <a:rPr lang="en-US">
                    <a:noFill/>
                  </a:rPr>
                  <a:t> </a:t>
                </a:r>
              </a:p>
            </p:txBody>
          </p:sp>
        </mc:Fallback>
      </mc:AlternateContent>
      <p:sp>
        <p:nvSpPr>
          <p:cNvPr id="10" name="Slide Number Placeholder 3">
            <a:extLst>
              <a:ext uri="{FF2B5EF4-FFF2-40B4-BE49-F238E27FC236}">
                <a16:creationId xmlns:a16="http://schemas.microsoft.com/office/drawing/2014/main" id="{05580CDA-94C9-76C0-9016-DF0ECC8E47E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28</a:t>
            </a:fld>
            <a:endParaRPr lang="en-US" dirty="0"/>
          </a:p>
        </p:txBody>
      </p:sp>
      <p:pic>
        <p:nvPicPr>
          <p:cNvPr id="8" name="Content Placeholder 7" descr="Graphical user interface&#10;&#10;AI-generated content may be incorrect.">
            <a:extLst>
              <a:ext uri="{FF2B5EF4-FFF2-40B4-BE49-F238E27FC236}">
                <a16:creationId xmlns:a16="http://schemas.microsoft.com/office/drawing/2014/main" id="{0AA231A3-3322-9C10-4311-8EBC37BE552F}"/>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7232713" y="81540"/>
            <a:ext cx="4267200" cy="6776460"/>
          </a:xfrm>
        </p:spPr>
      </p:pic>
    </p:spTree>
    <p:extLst>
      <p:ext uri="{BB962C8B-B14F-4D97-AF65-F5344CB8AC3E}">
        <p14:creationId xmlns:p14="http://schemas.microsoft.com/office/powerpoint/2010/main" val="3955881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181095-91A1-22E9-2386-7E7B94FA7FA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0FCA5C86-85CD-A8DA-B451-37D6046398EE}"/>
              </a:ext>
            </a:extLst>
          </p:cNvPr>
          <p:cNvGraphicFramePr/>
          <p:nvPr>
            <p:extLst>
              <p:ext uri="{D42A27DB-BD31-4B8C-83A1-F6EECF244321}">
                <p14:modId xmlns:p14="http://schemas.microsoft.com/office/powerpoint/2010/main" val="214034417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B5C0CFE3-5D3D-0CAA-2B5C-F28F3B195604}"/>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Informer</a:t>
            </a:r>
          </a:p>
        </p:txBody>
      </p:sp>
      <p:sp>
        <p:nvSpPr>
          <p:cNvPr id="8" name="TextBox 7">
            <a:extLst>
              <a:ext uri="{FF2B5EF4-FFF2-40B4-BE49-F238E27FC236}">
                <a16:creationId xmlns:a16="http://schemas.microsoft.com/office/drawing/2014/main" id="{6F07837C-9EAF-25DA-26BB-DCEDCCA8FD25}"/>
              </a:ext>
            </a:extLst>
          </p:cNvPr>
          <p:cNvSpPr txBox="1"/>
          <p:nvPr/>
        </p:nvSpPr>
        <p:spPr>
          <a:xfrm>
            <a:off x="293172" y="1610736"/>
            <a:ext cx="504082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err="1"/>
              <a:t>ProbSparse</a:t>
            </a:r>
            <a:r>
              <a:rPr lang="en-US" dirty="0"/>
              <a:t> attention</a:t>
            </a:r>
          </a:p>
          <a:p>
            <a:endParaRPr lang="en-US" dirty="0"/>
          </a:p>
          <a:p>
            <a:pPr marL="285750" indent="-285750">
              <a:buFont typeface="Arial" panose="020B0604020202020204" pitchFamily="34" charset="0"/>
              <a:buChar char="•"/>
            </a:pPr>
            <a:r>
              <a:rPr lang="en-US" dirty="0"/>
              <a:t>Self-attention distilling</a:t>
            </a:r>
          </a:p>
          <a:p>
            <a:endParaRPr lang="en-US" dirty="0"/>
          </a:p>
          <a:p>
            <a:pPr marL="285750" indent="-285750">
              <a:buFont typeface="Arial" panose="020B0604020202020204" pitchFamily="34" charset="0"/>
              <a:buChar char="•"/>
            </a:pPr>
            <a:r>
              <a:rPr lang="en-US" dirty="0"/>
              <a:t>Attention finds correlations between time-steps, not between different variables</a:t>
            </a:r>
          </a:p>
        </p:txBody>
      </p:sp>
      <p:sp>
        <p:nvSpPr>
          <p:cNvPr id="9" name="TextBox 8">
            <a:extLst>
              <a:ext uri="{FF2B5EF4-FFF2-40B4-BE49-F238E27FC236}">
                <a16:creationId xmlns:a16="http://schemas.microsoft.com/office/drawing/2014/main" id="{F323748B-5954-C82C-A58F-3DC655D6D15F}"/>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pic>
        <p:nvPicPr>
          <p:cNvPr id="11" name="Picture 10">
            <a:extLst>
              <a:ext uri="{FF2B5EF4-FFF2-40B4-BE49-F238E27FC236}">
                <a16:creationId xmlns:a16="http://schemas.microsoft.com/office/drawing/2014/main" id="{8CAA9B33-C92E-A42E-DEF0-B5008DC01FB6}"/>
              </a:ext>
            </a:extLst>
          </p:cNvPr>
          <p:cNvPicPr>
            <a:picLocks noChangeAspect="1"/>
          </p:cNvPicPr>
          <p:nvPr/>
        </p:nvPicPr>
        <p:blipFill>
          <a:blip r:embed="rId8"/>
          <a:stretch>
            <a:fillRect/>
          </a:stretch>
        </p:blipFill>
        <p:spPr>
          <a:xfrm>
            <a:off x="5562600" y="1581846"/>
            <a:ext cx="5588000" cy="3263900"/>
          </a:xfrm>
          <a:prstGeom prst="rect">
            <a:avLst/>
          </a:prstGeom>
        </p:spPr>
      </p:pic>
      <p:sp>
        <p:nvSpPr>
          <p:cNvPr id="12" name="Slide Number Placeholder 3">
            <a:extLst>
              <a:ext uri="{FF2B5EF4-FFF2-40B4-BE49-F238E27FC236}">
                <a16:creationId xmlns:a16="http://schemas.microsoft.com/office/drawing/2014/main" id="{BF03D59D-45C4-DE36-CCE1-6878E7CA124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29</a:t>
            </a:fld>
            <a:endParaRPr lang="en-US" dirty="0"/>
          </a:p>
        </p:txBody>
      </p:sp>
    </p:spTree>
    <p:extLst>
      <p:ext uri="{BB962C8B-B14F-4D97-AF65-F5344CB8AC3E}">
        <p14:creationId xmlns:p14="http://schemas.microsoft.com/office/powerpoint/2010/main" val="2881977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2BD4F30A-5F2D-0710-AAB2-005323D6C1D4}"/>
              </a:ext>
            </a:extLst>
          </p:cNvPr>
          <p:cNvSpPr>
            <a:spLocks noGrp="1"/>
          </p:cNvSpPr>
          <p:nvPr>
            <p:ph type="sldNum" sz="quarter" idx="12"/>
          </p:nvPr>
        </p:nvSpPr>
        <p:spPr/>
        <p:txBody>
          <a:bodyPr/>
          <a:lstStyle/>
          <a:p>
            <a:fld id="{9E3EFB43-BEAF-4970-A06C-24B01B76FA99}" type="slidenum">
              <a:rPr lang="en-US" smtClean="0"/>
              <a:pPr/>
              <a:t>3</a:t>
            </a:fld>
            <a:endParaRPr lang="en-US"/>
          </a:p>
        </p:txBody>
      </p:sp>
      <p:grpSp>
        <p:nvGrpSpPr>
          <p:cNvPr id="3" name="Group 2">
            <a:extLst>
              <a:ext uri="{FF2B5EF4-FFF2-40B4-BE49-F238E27FC236}">
                <a16:creationId xmlns:a16="http://schemas.microsoft.com/office/drawing/2014/main" id="{C8509A8E-FC52-598B-155D-D995AD2DB653}"/>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F968F748-B18A-2410-9A7E-A45F6DA98CCE}"/>
                </a:ext>
              </a:extLst>
            </p:cNvPr>
            <p:cNvSpPr txBox="1"/>
            <p:nvPr/>
          </p:nvSpPr>
          <p:spPr>
            <a:xfrm>
              <a:off x="1676400" y="1143000"/>
              <a:ext cx="9982200" cy="3970318"/>
            </a:xfrm>
            <a:prstGeom prst="rect">
              <a:avLst/>
            </a:prstGeom>
            <a:noFill/>
          </p:spPr>
          <p:txBody>
            <a:bodyPr wrap="square" rtlCol="0">
              <a:spAutoFit/>
            </a:bodyPr>
            <a:lstStyle/>
            <a:p>
              <a:r>
                <a:rPr lang="en-US" dirty="0"/>
                <a:t>Motivation for my research</a:t>
              </a:r>
            </a:p>
            <a:p>
              <a:pPr marL="742950" lvl="1" indent="-285750">
                <a:buFont typeface="Arial" panose="020B0604020202020204" pitchFamily="34" charset="0"/>
                <a:buChar char="•"/>
              </a:pPr>
              <a:r>
                <a:rPr lang="en-US" dirty="0"/>
                <a:t>developing the components of a “dream” ML-augmented wind farm controller ... </a:t>
              </a:r>
            </a:p>
            <a:p>
              <a:pPr marL="742950" lvl="1" indent="-285750">
                <a:buFont typeface="Arial" panose="020B0604020202020204" pitchFamily="34" charset="0"/>
                <a:buChar char="•"/>
              </a:pPr>
              <a:r>
                <a:rPr lang="en-US" dirty="0"/>
                <a:t>that are implementable in practice …</a:t>
              </a:r>
            </a:p>
            <a:p>
              <a:pPr marL="742950" lvl="1" indent="-285750">
                <a:buFont typeface="Arial" panose="020B0604020202020204" pitchFamily="34" charset="0"/>
                <a:buChar char="•"/>
              </a:pPr>
              <a:r>
                <a:rPr lang="en-US" dirty="0"/>
                <a:t>and professionally coded as open-source software.</a:t>
              </a:r>
            </a:p>
            <a:p>
              <a:endParaRPr lang="en-US" dirty="0"/>
            </a:p>
            <a:p>
              <a:r>
                <a:rPr lang="en-US" dirty="0">
                  <a:solidFill>
                    <a:schemeClr val="bg1">
                      <a:lumMod val="50000"/>
                    </a:schemeClr>
                  </a:solidFill>
                </a:rPr>
                <a:t>Research completed</a:t>
              </a:r>
            </a:p>
            <a:p>
              <a:pPr marL="742950" lvl="1" indent="-285750">
                <a:buFont typeface="Arial" panose="020B0604020202020204" pitchFamily="34" charset="0"/>
                <a:buChar char="•"/>
              </a:pPr>
              <a:r>
                <a:rPr lang="en-US" dirty="0">
                  <a:solidFill>
                    <a:schemeClr val="bg1">
                      <a:lumMod val="50000"/>
                    </a:schemeClr>
                  </a:solidFill>
                </a:rPr>
                <a:t>statistical and machine learning algorithms </a:t>
              </a:r>
            </a:p>
            <a:p>
              <a:pPr marL="742950" lvl="1" indent="-285750">
                <a:buFont typeface="Arial" panose="020B0604020202020204" pitchFamily="34" charset="0"/>
                <a:buChar char="•"/>
              </a:pPr>
              <a:r>
                <a:rPr lang="en-US" dirty="0">
                  <a:solidFill>
                    <a:schemeClr val="bg1">
                      <a:lumMod val="50000"/>
                    </a:schemeClr>
                  </a:solidFill>
                </a:rPr>
                <a:t>… for turbine-level multivariate multistep probabilistic wind speed/direction forecasting </a:t>
              </a:r>
            </a:p>
            <a:p>
              <a:pPr marL="742950" lvl="1" indent="-285750">
                <a:buFont typeface="Arial" panose="020B0604020202020204" pitchFamily="34" charset="0"/>
                <a:buChar char="•"/>
              </a:pPr>
              <a:r>
                <a:rPr lang="en-US" dirty="0">
                  <a:solidFill>
                    <a:schemeClr val="bg1">
                      <a:lumMod val="50000"/>
                    </a:schemeClr>
                  </a:solidFill>
                </a:rPr>
                <a:t>… integrated with greedy and lookup table control</a:t>
              </a:r>
            </a:p>
            <a:p>
              <a:pPr lvl="1"/>
              <a:endParaRPr lang="en-US" dirty="0"/>
            </a:p>
            <a:p>
              <a:r>
                <a:rPr lang="en-US" dirty="0">
                  <a:solidFill>
                    <a:schemeClr val="bg1">
                      <a:lumMod val="50000"/>
                    </a:schemeClr>
                  </a:solidFill>
                </a:rPr>
                <a:t>Future outlook</a:t>
              </a:r>
            </a:p>
            <a:p>
              <a:pPr marL="742950" lvl="1" indent="-285750">
                <a:buFont typeface="Arial" panose="020B0604020202020204" pitchFamily="34" charset="0"/>
                <a:buChar char="•"/>
              </a:pPr>
              <a:r>
                <a:rPr lang="en-US" dirty="0">
                  <a:solidFill>
                    <a:schemeClr val="bg1">
                      <a:lumMod val="50000"/>
                    </a:schemeClr>
                  </a:solidFill>
                </a:rPr>
                <a:t>realizing the full potential of established methods of wind farm control with ML</a:t>
              </a:r>
            </a:p>
            <a:p>
              <a:pPr marL="742950" lvl="1" indent="-285750">
                <a:buFont typeface="Arial" panose="020B0604020202020204" pitchFamily="34" charset="0"/>
                <a:buChar char="•"/>
              </a:pPr>
              <a:r>
                <a:rPr lang="en-US" dirty="0">
                  <a:solidFill>
                    <a:schemeClr val="bg1">
                      <a:lumMod val="50000"/>
                    </a:schemeClr>
                  </a:solidFill>
                </a:rPr>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BE7356FF-6D78-38AF-5E0D-45AEE27405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40B1C029-24FA-2EC6-24F7-57B7D5BDA7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0857CA59-BFC3-0103-A7B2-ECCD87A104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362922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3002C-4A8C-3C88-48EE-59D1C3AD4C2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64B33B0-A549-CD61-9201-8B54ABA9A8B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D2941F5D-805F-93C8-4B41-50A8C6F6D793}"/>
              </a:ext>
            </a:extLst>
          </p:cNvPr>
          <p:cNvGraphicFramePr/>
          <p:nvPr>
            <p:extLst>
              <p:ext uri="{D42A27DB-BD31-4B8C-83A1-F6EECF244321}">
                <p14:modId xmlns:p14="http://schemas.microsoft.com/office/powerpoint/2010/main" val="20697792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ABC791AE-D963-30C9-7DD7-84A838DB1A3B}"/>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Autoformer</a:t>
            </a:r>
            <a:endParaRPr lang="en-US" sz="2400" dirty="0"/>
          </a:p>
        </p:txBody>
      </p:sp>
      <p:sp>
        <p:nvSpPr>
          <p:cNvPr id="9" name="TextBox 8">
            <a:extLst>
              <a:ext uri="{FF2B5EF4-FFF2-40B4-BE49-F238E27FC236}">
                <a16:creationId xmlns:a16="http://schemas.microsoft.com/office/drawing/2014/main" id="{60C0B58D-6058-5076-2AB3-F5968AFC07BB}"/>
              </a:ext>
            </a:extLst>
          </p:cNvPr>
          <p:cNvSpPr txBox="1"/>
          <p:nvPr/>
        </p:nvSpPr>
        <p:spPr>
          <a:xfrm>
            <a:off x="293172" y="1610736"/>
            <a:ext cx="38114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a:t>Autocorrelation in place of self-attention weights time-delayed sub-series by their autocorrelation coefficient</a:t>
            </a:r>
          </a:p>
          <a:p>
            <a:endParaRPr lang="en-US" dirty="0"/>
          </a:p>
          <a:p>
            <a:pPr marL="285750" indent="-285750">
              <a:buFont typeface="Arial" panose="020B0604020202020204" pitchFamily="34" charset="0"/>
              <a:buChar char="•"/>
            </a:pPr>
            <a:r>
              <a:rPr lang="en-US" dirty="0"/>
              <a:t>Series Decomposition extracts the seasonal (i.e. short-term fluctuations) and the trend-cyclical (i.e. long-term trend) components</a:t>
            </a:r>
          </a:p>
        </p:txBody>
      </p:sp>
      <p:sp>
        <p:nvSpPr>
          <p:cNvPr id="10" name="TextBox 9">
            <a:extLst>
              <a:ext uri="{FF2B5EF4-FFF2-40B4-BE49-F238E27FC236}">
                <a16:creationId xmlns:a16="http://schemas.microsoft.com/office/drawing/2014/main" id="{2608BC96-7EB3-0E91-3BF7-4F96ADFA5D56}"/>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Wu, </a:t>
            </a:r>
            <a:r>
              <a:rPr lang="en-US" sz="1200" b="0" i="0" u="none" strike="noStrike" dirty="0" err="1">
                <a:solidFill>
                  <a:srgbClr val="222222"/>
                </a:solidFill>
                <a:effectLst/>
                <a:latin typeface="Arial" panose="020B0604020202020204" pitchFamily="34" charset="0"/>
              </a:rPr>
              <a:t>Haixu</a:t>
            </a:r>
            <a:r>
              <a:rPr lang="en-US" sz="1200" b="0" i="0" u="none" strike="noStrike" dirty="0">
                <a:solidFill>
                  <a:srgbClr val="222222"/>
                </a:solidFill>
                <a:effectLst/>
                <a:latin typeface="Arial" panose="020B0604020202020204" pitchFamily="34" charset="0"/>
              </a:rPr>
              <a:t>, et al. "</a:t>
            </a:r>
            <a:r>
              <a:rPr lang="en-US" sz="1200" b="0" i="0" u="none" strike="noStrike" dirty="0" err="1">
                <a:solidFill>
                  <a:srgbClr val="222222"/>
                </a:solidFill>
                <a:effectLst/>
                <a:latin typeface="Arial" panose="020B0604020202020204" pitchFamily="34" charset="0"/>
              </a:rPr>
              <a:t>Autoformer</a:t>
            </a:r>
            <a:r>
              <a:rPr lang="en-US" sz="1200" b="0" i="0" u="none" strike="noStrike" dirty="0">
                <a:solidFill>
                  <a:srgbClr val="222222"/>
                </a:solidFill>
                <a:effectLst/>
                <a:latin typeface="Arial" panose="020B0604020202020204" pitchFamily="34" charset="0"/>
              </a:rPr>
              <a:t>: Decomposition transformers with auto-correlation for long-term series forecasting."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34 (2021): 22419-22430.</a:t>
            </a:r>
            <a:endParaRPr lang="en-US" sz="1200" dirty="0"/>
          </a:p>
        </p:txBody>
      </p:sp>
      <p:pic>
        <p:nvPicPr>
          <p:cNvPr id="11" name="Picture 10">
            <a:extLst>
              <a:ext uri="{FF2B5EF4-FFF2-40B4-BE49-F238E27FC236}">
                <a16:creationId xmlns:a16="http://schemas.microsoft.com/office/drawing/2014/main" id="{A8937005-CF26-7B48-DDE7-B8B34A094804}"/>
              </a:ext>
            </a:extLst>
          </p:cNvPr>
          <p:cNvPicPr>
            <a:picLocks noChangeAspect="1"/>
          </p:cNvPicPr>
          <p:nvPr/>
        </p:nvPicPr>
        <p:blipFill>
          <a:blip r:embed="rId8"/>
          <a:stretch>
            <a:fillRect/>
          </a:stretch>
        </p:blipFill>
        <p:spPr>
          <a:xfrm>
            <a:off x="4118545" y="1803379"/>
            <a:ext cx="7927404" cy="3309006"/>
          </a:xfrm>
          <a:prstGeom prst="rect">
            <a:avLst/>
          </a:prstGeom>
        </p:spPr>
      </p:pic>
      <p:sp>
        <p:nvSpPr>
          <p:cNvPr id="12" name="Slide Number Placeholder 3">
            <a:extLst>
              <a:ext uri="{FF2B5EF4-FFF2-40B4-BE49-F238E27FC236}">
                <a16:creationId xmlns:a16="http://schemas.microsoft.com/office/drawing/2014/main" id="{E44707E7-337B-8A05-36DD-3E9D89D17DE0}"/>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30</a:t>
            </a:fld>
            <a:endParaRPr lang="en-US" dirty="0"/>
          </a:p>
        </p:txBody>
      </p:sp>
    </p:spTree>
    <p:extLst>
      <p:ext uri="{BB962C8B-B14F-4D97-AF65-F5344CB8AC3E}">
        <p14:creationId xmlns:p14="http://schemas.microsoft.com/office/powerpoint/2010/main" val="202021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AD29F-843A-CE7B-3AF2-6F48E42565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F611304-CFFE-8F5C-B991-3A814196EB6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6D76FB2-A266-F879-C842-AD679569E853}"/>
              </a:ext>
            </a:extLst>
          </p:cNvPr>
          <p:cNvGraphicFramePr/>
          <p:nvPr>
            <p:extLst>
              <p:ext uri="{D42A27DB-BD31-4B8C-83A1-F6EECF244321}">
                <p14:modId xmlns:p14="http://schemas.microsoft.com/office/powerpoint/2010/main" val="2528299532"/>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22E185F-F26E-CA18-D8AE-B1F37CDB2646}"/>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Spacetimeformer</a:t>
            </a:r>
            <a:endParaRPr lang="en-US" sz="2400" dirty="0"/>
          </a:p>
        </p:txBody>
      </p:sp>
      <p:sp>
        <p:nvSpPr>
          <p:cNvPr id="8" name="TextBox 7">
            <a:extLst>
              <a:ext uri="{FF2B5EF4-FFF2-40B4-BE49-F238E27FC236}">
                <a16:creationId xmlns:a16="http://schemas.microsoft.com/office/drawing/2014/main" id="{61882A6A-2068-3732-CCE8-061FF7AF95E7}"/>
              </a:ext>
            </a:extLst>
          </p:cNvPr>
          <p:cNvSpPr txBox="1"/>
          <p:nvPr/>
        </p:nvSpPr>
        <p:spPr>
          <a:xfrm>
            <a:off x="293172" y="1610736"/>
            <a:ext cx="626002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Attention mechanism finds correlations between time-steps AND between different variables</a:t>
            </a:r>
          </a:p>
          <a:p>
            <a:endParaRPr lang="en-US" dirty="0"/>
          </a:p>
          <a:p>
            <a:pPr marL="285750" indent="-285750">
              <a:buFont typeface="Arial" panose="020B0604020202020204" pitchFamily="34" charset="0"/>
              <a:buChar char="•"/>
            </a:pPr>
            <a:r>
              <a:rPr lang="en-US" dirty="0"/>
              <a:t>More parameters as a result, less efficient</a:t>
            </a:r>
          </a:p>
          <a:p>
            <a:endParaRPr lang="en-US" dirty="0"/>
          </a:p>
          <a:p>
            <a:pPr marL="285750" indent="-285750">
              <a:buFont typeface="Arial" panose="020B0604020202020204" pitchFamily="34" charset="0"/>
              <a:buChar char="•"/>
            </a:pPr>
            <a:r>
              <a:rPr lang="en-US" dirty="0"/>
              <a:t>Performer attention mechanism</a:t>
            </a:r>
          </a:p>
          <a:p>
            <a:endParaRPr lang="en-US" dirty="0"/>
          </a:p>
          <a:p>
            <a:pPr marL="285750" indent="-285750">
              <a:buFont typeface="Arial" panose="020B0604020202020204" pitchFamily="34" charset="0"/>
              <a:buChar char="•"/>
            </a:pPr>
            <a:r>
              <a:rPr lang="en-US" dirty="0"/>
              <a:t>Local attention biased toward each feature’s own time series</a:t>
            </a:r>
          </a:p>
          <a:p>
            <a:endParaRPr lang="en-US" dirty="0"/>
          </a:p>
          <a:p>
            <a:pPr marL="285750" indent="-285750">
              <a:buFont typeface="Arial" panose="020B0604020202020204" pitchFamily="34" charset="0"/>
              <a:buChar char="•"/>
            </a:pPr>
            <a:r>
              <a:rPr lang="en-US" dirty="0"/>
              <a:t>Global attention captures correlations between all features and time</a:t>
            </a:r>
          </a:p>
        </p:txBody>
      </p:sp>
      <p:sp>
        <p:nvSpPr>
          <p:cNvPr id="9" name="TextBox 8">
            <a:extLst>
              <a:ext uri="{FF2B5EF4-FFF2-40B4-BE49-F238E27FC236}">
                <a16:creationId xmlns:a16="http://schemas.microsoft.com/office/drawing/2014/main" id="{E8268745-FC53-245E-E2B0-7E05E6C7E708}"/>
              </a:ext>
            </a:extLst>
          </p:cNvPr>
          <p:cNvSpPr txBox="1"/>
          <p:nvPr/>
        </p:nvSpPr>
        <p:spPr>
          <a:xfrm>
            <a:off x="0" y="5466693"/>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Grigsby, Jake, et al. "Long-range transformers for dynamic spatiotemporal forecasting."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arXiv:2109.12218</a:t>
            </a:r>
            <a:r>
              <a:rPr lang="en-US" sz="1200" b="0" i="0" u="none" strike="noStrike" dirty="0">
                <a:solidFill>
                  <a:srgbClr val="222222"/>
                </a:solidFill>
                <a:effectLst/>
                <a:latin typeface="Arial" panose="020B0604020202020204" pitchFamily="34" charset="0"/>
              </a:rPr>
              <a:t>(2021).</a:t>
            </a:r>
            <a:endParaRPr lang="en-US" sz="1200" dirty="0"/>
          </a:p>
        </p:txBody>
      </p:sp>
      <p:pic>
        <p:nvPicPr>
          <p:cNvPr id="10" name="Picture 9">
            <a:extLst>
              <a:ext uri="{FF2B5EF4-FFF2-40B4-BE49-F238E27FC236}">
                <a16:creationId xmlns:a16="http://schemas.microsoft.com/office/drawing/2014/main" id="{C4B5A616-BF69-E804-942D-899E1680C9FD}"/>
              </a:ext>
            </a:extLst>
          </p:cNvPr>
          <p:cNvPicPr>
            <a:picLocks noChangeAspect="1"/>
          </p:cNvPicPr>
          <p:nvPr/>
        </p:nvPicPr>
        <p:blipFill>
          <a:blip r:embed="rId8"/>
          <a:srcRect l="15870" t="8933" b="19053"/>
          <a:stretch/>
        </p:blipFill>
        <p:spPr>
          <a:xfrm>
            <a:off x="6243654" y="354538"/>
            <a:ext cx="5655174" cy="4938713"/>
          </a:xfrm>
          <a:prstGeom prst="rect">
            <a:avLst/>
          </a:prstGeom>
        </p:spPr>
      </p:pic>
      <p:sp>
        <p:nvSpPr>
          <p:cNvPr id="11" name="Slide Number Placeholder 3">
            <a:extLst>
              <a:ext uri="{FF2B5EF4-FFF2-40B4-BE49-F238E27FC236}">
                <a16:creationId xmlns:a16="http://schemas.microsoft.com/office/drawing/2014/main" id="{B818B62D-5351-4D76-D8D8-05255E0838B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31</a:t>
            </a:fld>
            <a:endParaRPr lang="en-US" dirty="0"/>
          </a:p>
        </p:txBody>
      </p:sp>
    </p:spTree>
    <p:extLst>
      <p:ext uri="{BB962C8B-B14F-4D97-AF65-F5344CB8AC3E}">
        <p14:creationId xmlns:p14="http://schemas.microsoft.com/office/powerpoint/2010/main" val="2714099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E61C8-6191-B8BE-F5AB-68728D330AA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21D2A20-6375-FF6D-81DF-6D8F1A181820}"/>
              </a:ext>
            </a:extLst>
          </p:cNvPr>
          <p:cNvPicPr>
            <a:picLocks noChangeAspect="1"/>
          </p:cNvPicPr>
          <p:nvPr/>
        </p:nvPicPr>
        <p:blipFill>
          <a:blip r:embed="rId3"/>
          <a:stretch>
            <a:fillRect/>
          </a:stretch>
        </p:blipFill>
        <p:spPr>
          <a:xfrm>
            <a:off x="5514275" y="770819"/>
            <a:ext cx="6610047" cy="4808789"/>
          </a:xfrm>
          <a:prstGeom prst="rect">
            <a:avLst/>
          </a:prstGeom>
        </p:spPr>
      </p:pic>
      <p:sp>
        <p:nvSpPr>
          <p:cNvPr id="2" name="Rectangle 1">
            <a:extLst>
              <a:ext uri="{FF2B5EF4-FFF2-40B4-BE49-F238E27FC236}">
                <a16:creationId xmlns:a16="http://schemas.microsoft.com/office/drawing/2014/main" id="{E0B29655-5E7E-7A86-C899-6A15247B4E4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51B2A89D-D315-EFB4-8219-767E5196E9CC}"/>
              </a:ext>
            </a:extLst>
          </p:cNvPr>
          <p:cNvGraphicFramePr/>
          <p:nvPr>
            <p:extLst>
              <p:ext uri="{D42A27DB-BD31-4B8C-83A1-F6EECF244321}">
                <p14:modId xmlns:p14="http://schemas.microsoft.com/office/powerpoint/2010/main" val="774174482"/>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219B0B63-85C7-9E6E-D371-392CB795B644}"/>
              </a:ext>
            </a:extLst>
          </p:cNvPr>
          <p:cNvSpPr>
            <a:spLocks noGrp="1"/>
          </p:cNvSpPr>
          <p:nvPr>
            <p:ph type="title"/>
          </p:nvPr>
        </p:nvSpPr>
        <p:spPr>
          <a:xfrm>
            <a:off x="609600" y="274638"/>
            <a:ext cx="5254557" cy="1143000"/>
          </a:xfrm>
        </p:spPr>
        <p:txBody>
          <a:bodyPr>
            <a:normAutofit/>
          </a:bodyPr>
          <a:lstStyle/>
          <a:p>
            <a:r>
              <a:rPr lang="en-US" sz="2700" b="1" dirty="0"/>
              <a:t>Transformer-Based ML Models</a:t>
            </a:r>
            <a:br>
              <a:rPr lang="en-US" sz="2700" b="1" dirty="0"/>
            </a:br>
            <a:r>
              <a:rPr lang="en-US" sz="2400" dirty="0"/>
              <a:t>TACTiS2</a:t>
            </a:r>
          </a:p>
        </p:txBody>
      </p:sp>
      <p:sp>
        <p:nvSpPr>
          <p:cNvPr id="8" name="TextBox 7">
            <a:extLst>
              <a:ext uri="{FF2B5EF4-FFF2-40B4-BE49-F238E27FC236}">
                <a16:creationId xmlns:a16="http://schemas.microsoft.com/office/drawing/2014/main" id="{D6ED8C9B-EEE4-74AA-5245-5FEDF894D148}"/>
              </a:ext>
            </a:extLst>
          </p:cNvPr>
          <p:cNvSpPr txBox="1"/>
          <p:nvPr/>
        </p:nvSpPr>
        <p:spPr>
          <a:xfrm>
            <a:off x="293172" y="1610736"/>
            <a:ext cx="525455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Designed for multivariate, probabilistic forecasting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Simpler training procedure with faster convergence to better solutions compared to original </a:t>
            </a:r>
            <a:r>
              <a:rPr lang="en-US" dirty="0" err="1"/>
              <a:t>TACTiS</a:t>
            </a:r>
            <a:endParaRPr lang="en-US" dirty="0"/>
          </a:p>
          <a:p>
            <a:endParaRPr lang="en-US" dirty="0"/>
          </a:p>
          <a:p>
            <a:pPr marL="285750" indent="-285750">
              <a:buFont typeface="Arial" panose="020B0604020202020204" pitchFamily="34" charset="0"/>
              <a:buChar char="•"/>
            </a:pPr>
            <a:r>
              <a:rPr lang="en-US" dirty="0"/>
              <a:t>Decomposes the joint predictive distribution into univariate marginal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encoders: Marginal CDF, Attention Copula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decoder: Marginal CDF, Attention Copula</a:t>
            </a:r>
          </a:p>
        </p:txBody>
      </p:sp>
      <p:sp>
        <p:nvSpPr>
          <p:cNvPr id="9" name="TextBox 8">
            <a:extLst>
              <a:ext uri="{FF2B5EF4-FFF2-40B4-BE49-F238E27FC236}">
                <a16:creationId xmlns:a16="http://schemas.microsoft.com/office/drawing/2014/main" id="{A23FF0FB-9848-DB66-E8EF-E3BBC7D5EF30}"/>
              </a:ext>
            </a:extLst>
          </p:cNvPr>
          <p:cNvSpPr txBox="1"/>
          <p:nvPr/>
        </p:nvSpPr>
        <p:spPr>
          <a:xfrm>
            <a:off x="0" y="5466693"/>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Ashok, Arjun, et al. "Tactis-2: Better, faster, simpler attentional copulas for multivariate time series."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arXiv:2310.01327</a:t>
            </a:r>
            <a:r>
              <a:rPr lang="en-US" sz="1200" b="0" i="0" u="none" strike="noStrike" dirty="0">
                <a:solidFill>
                  <a:srgbClr val="222222"/>
                </a:solidFill>
                <a:effectLst/>
                <a:latin typeface="Arial" panose="020B0604020202020204" pitchFamily="34" charset="0"/>
              </a:rPr>
              <a:t> (2023).</a:t>
            </a:r>
            <a:endParaRPr lang="en-US" sz="1200" dirty="0"/>
          </a:p>
        </p:txBody>
      </p:sp>
      <p:sp>
        <p:nvSpPr>
          <p:cNvPr id="10" name="Slide Number Placeholder 3">
            <a:extLst>
              <a:ext uri="{FF2B5EF4-FFF2-40B4-BE49-F238E27FC236}">
                <a16:creationId xmlns:a16="http://schemas.microsoft.com/office/drawing/2014/main" id="{6742B4D5-919B-A491-0486-03251AD931E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32</a:t>
            </a:fld>
            <a:endParaRPr lang="en-US" dirty="0"/>
          </a:p>
        </p:txBody>
      </p:sp>
    </p:spTree>
    <p:extLst>
      <p:ext uri="{BB962C8B-B14F-4D97-AF65-F5344CB8AC3E}">
        <p14:creationId xmlns:p14="http://schemas.microsoft.com/office/powerpoint/2010/main" val="1786600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9A8FC-5682-9D68-3CE9-201FC2240F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936AD44-88F4-8B85-2D60-2A26B960DD16}"/>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9E9C8EB1-81E0-61D5-FDBF-0471CE15EC4F}"/>
              </a:ext>
            </a:extLst>
          </p:cNvPr>
          <p:cNvGraphicFramePr/>
          <p:nvPr>
            <p:extLst>
              <p:ext uri="{D42A27DB-BD31-4B8C-83A1-F6EECF244321}">
                <p14:modId xmlns:p14="http://schemas.microsoft.com/office/powerpoint/2010/main" val="346393190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FDDCA3C-5170-B111-BF99-DBDC85A23100}"/>
              </a:ext>
            </a:extLst>
          </p:cNvPr>
          <p:cNvSpPr>
            <a:spLocks noGrp="1"/>
          </p:cNvSpPr>
          <p:nvPr>
            <p:ph type="title"/>
          </p:nvPr>
        </p:nvSpPr>
        <p:spPr>
          <a:xfrm>
            <a:off x="609600" y="274638"/>
            <a:ext cx="10972800" cy="1143000"/>
          </a:xfrm>
        </p:spPr>
        <p:txBody>
          <a:bodyPr>
            <a:normAutofit/>
          </a:bodyPr>
          <a:lstStyle/>
          <a:p>
            <a:r>
              <a:rPr lang="en-US" sz="2700" b="1" dirty="0"/>
              <a:t>Shallow Learning Model</a:t>
            </a:r>
            <a:br>
              <a:rPr lang="en-US" sz="2700" b="1" dirty="0"/>
            </a:br>
            <a:r>
              <a:rPr lang="en-US" sz="2700" dirty="0"/>
              <a:t>Support Vector Regression (</a:t>
            </a:r>
            <a:r>
              <a:rPr lang="en-US" sz="2400" dirty="0"/>
              <a:t>SVR)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54AE17-5AB3-493E-E630-4181A4373920}"/>
                  </a:ext>
                </a:extLst>
              </p:cNvPr>
              <p:cNvSpPr txBox="1"/>
              <p:nvPr/>
            </p:nvSpPr>
            <p:spPr>
              <a:xfrm>
                <a:off x="293172" y="1610736"/>
                <a:ext cx="6857054" cy="9233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𝜖</m:t>
                    </m:r>
                  </m:oMath>
                </a14:m>
                <a:r>
                  <a:rPr lang="en-US" dirty="0"/>
                  <a:t>-SVR maximizes the </a:t>
                </a:r>
                <a:r>
                  <a:rPr lang="en-US" dirty="0">
                    <a:solidFill>
                      <a:srgbClr val="028001"/>
                    </a:solidFill>
                  </a:rPr>
                  <a:t>separation</a:t>
                </a:r>
                <a:r>
                  <a:rPr lang="en-US" dirty="0"/>
                  <a:t> to the nearest training data point that is not within some margin </a:t>
                </a:r>
                <a14:m>
                  <m:oMath xmlns:m="http://schemas.openxmlformats.org/officeDocument/2006/math">
                    <m:r>
                      <a:rPr lang="en-US" b="0" i="1" dirty="0" smtClean="0">
                        <a:solidFill>
                          <a:srgbClr val="FF942A"/>
                        </a:solidFill>
                        <a:latin typeface="Cambria Math" panose="02040503050406030204" pitchFamily="18" charset="0"/>
                      </a:rPr>
                      <m:t>𝜖</m:t>
                    </m:r>
                    <m:r>
                      <a:rPr lang="el-GR" i="1" dirty="0" smtClean="0">
                        <a:solidFill>
                          <a:srgbClr val="7030A0"/>
                        </a:solidFill>
                        <a:latin typeface="Cambria Math" panose="02040503050406030204" pitchFamily="18" charset="0"/>
                      </a:rPr>
                      <m:t> </m:t>
                    </m:r>
                    <m:r>
                      <a:rPr lang="el-GR" i="1" dirty="0" smtClean="0">
                        <a:latin typeface="Cambria Math" panose="02040503050406030204" pitchFamily="18" charset="0"/>
                      </a:rPr>
                      <m:t>&gt; 0 </m:t>
                    </m:r>
                  </m:oMath>
                </a14:m>
                <a:r>
                  <a:rPr lang="en-US" dirty="0"/>
                  <a:t>of the </a:t>
                </a:r>
                <a:r>
                  <a:rPr lang="en-US" dirty="0">
                    <a:solidFill>
                      <a:srgbClr val="C00000"/>
                    </a:solidFill>
                  </a:rPr>
                  <a:t>hyperplane </a:t>
                </a:r>
                <a:r>
                  <a:rPr lang="en-US" dirty="0"/>
                  <a:t>parameterized by </a:t>
                </a:r>
                <a14:m>
                  <m:oMath xmlns:m="http://schemas.openxmlformats.org/officeDocument/2006/math">
                    <m:d>
                      <m:dPr>
                        <m:begChr m:val="⟨"/>
                        <m:endChr m:val="⟩"/>
                        <m:ctrlPr>
                          <a:rPr lang="en-US" b="1" i="1" smtClean="0">
                            <a:solidFill>
                              <a:srgbClr val="C00000"/>
                            </a:solidFill>
                            <a:latin typeface="Cambria Math" panose="02040503050406030204" pitchFamily="18" charset="0"/>
                          </a:rPr>
                        </m:ctrlPr>
                      </m:dPr>
                      <m:e>
                        <m:r>
                          <a:rPr lang="en-US" b="1" i="1" smtClean="0">
                            <a:solidFill>
                              <a:srgbClr val="C00000"/>
                            </a:solidFill>
                            <a:latin typeface="Cambria Math" panose="02040503050406030204" pitchFamily="18" charset="0"/>
                          </a:rPr>
                          <m:t>𝒘</m:t>
                        </m:r>
                        <m:r>
                          <a:rPr lang="en-US" b="1"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𝜙</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𝒙</m:t>
                        </m:r>
                        <m:r>
                          <a:rPr lang="en-US" b="1" i="1" smtClean="0">
                            <a:solidFill>
                              <a:srgbClr val="C00000"/>
                            </a:solidFill>
                            <a:latin typeface="Cambria Math" panose="02040503050406030204" pitchFamily="18" charset="0"/>
                          </a:rPr>
                          <m:t>)</m:t>
                        </m:r>
                      </m:e>
                    </m:d>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𝑏</m:t>
                    </m:r>
                  </m:oMath>
                </a14:m>
                <a:r>
                  <a:rPr lang="en-US" dirty="0">
                    <a:solidFill>
                      <a:srgbClr val="C00000"/>
                    </a:solidFill>
                  </a:rPr>
                  <a:t>.</a:t>
                </a:r>
              </a:p>
            </p:txBody>
          </p:sp>
        </mc:Choice>
        <mc:Fallback xmlns="">
          <p:sp>
            <p:nvSpPr>
              <p:cNvPr id="8" name="TextBox 7">
                <a:extLst>
                  <a:ext uri="{FF2B5EF4-FFF2-40B4-BE49-F238E27FC236}">
                    <a16:creationId xmlns:a16="http://schemas.microsoft.com/office/drawing/2014/main" id="{5554AE17-5AB3-493E-E630-4181A4373920}"/>
                  </a:ext>
                </a:extLst>
              </p:cNvPr>
              <p:cNvSpPr txBox="1">
                <a:spLocks noRot="1" noChangeAspect="1" noMove="1" noResize="1" noEditPoints="1" noAdjustHandles="1" noChangeArrowheads="1" noChangeShapeType="1" noTextEdit="1"/>
              </p:cNvSpPr>
              <p:nvPr/>
            </p:nvSpPr>
            <p:spPr>
              <a:xfrm>
                <a:off x="293172" y="1610736"/>
                <a:ext cx="6857054" cy="923330"/>
              </a:xfrm>
              <a:prstGeom prst="rect">
                <a:avLst/>
              </a:prstGeom>
              <a:blipFill>
                <a:blip r:embed="rId8"/>
                <a:stretch>
                  <a:fillRect l="-555" t="-2703" b="-9459"/>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C1F32620-E326-91A3-CE49-98E57FB1E32A}"/>
              </a:ext>
            </a:extLst>
          </p:cNvPr>
          <p:cNvGrpSpPr/>
          <p:nvPr/>
        </p:nvGrpSpPr>
        <p:grpSpPr>
          <a:xfrm>
            <a:off x="7019913" y="79362"/>
            <a:ext cx="5098837" cy="3525853"/>
            <a:chOff x="6801586" y="2169785"/>
            <a:chExt cx="5098837" cy="3525853"/>
          </a:xfrm>
        </p:grpSpPr>
        <p:cxnSp>
          <p:nvCxnSpPr>
            <p:cNvPr id="11" name="Curved Connector 10">
              <a:extLst>
                <a:ext uri="{FF2B5EF4-FFF2-40B4-BE49-F238E27FC236}">
                  <a16:creationId xmlns:a16="http://schemas.microsoft.com/office/drawing/2014/main" id="{F642F4D1-4C09-0295-52B7-E4D9DCEFEE4A}"/>
                </a:ext>
              </a:extLst>
            </p:cNvPr>
            <p:cNvCxnSpPr/>
            <p:nvPr/>
          </p:nvCxnSpPr>
          <p:spPr>
            <a:xfrm flipV="1">
              <a:off x="7391400" y="2895600"/>
              <a:ext cx="3200400" cy="1982333"/>
            </a:xfrm>
            <a:prstGeom prst="curvedConnector3">
              <a:avLst/>
            </a:prstGeom>
            <a:ln w="38100"/>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E3CD79FE-08D2-4AAE-D2DC-F986D899793E}"/>
                </a:ext>
              </a:extLst>
            </p:cNvPr>
            <p:cNvSpPr txBox="1"/>
            <p:nvPr/>
          </p:nvSpPr>
          <p:spPr>
            <a:xfrm>
              <a:off x="10535337" y="2539117"/>
              <a:ext cx="1365086" cy="646331"/>
            </a:xfrm>
            <a:prstGeom prst="rect">
              <a:avLst/>
            </a:prstGeom>
            <a:noFill/>
          </p:spPr>
          <p:txBody>
            <a:bodyPr wrap="square" rtlCol="0">
              <a:spAutoFit/>
            </a:bodyPr>
            <a:lstStyle/>
            <a:p>
              <a:r>
                <a:rPr lang="en-US" b="1" dirty="0">
                  <a:solidFill>
                    <a:srgbClr val="C00000"/>
                  </a:solidFill>
                </a:rPr>
                <a:t>Decision Boundary</a:t>
              </a:r>
            </a:p>
          </p:txBody>
        </p:sp>
        <p:cxnSp>
          <p:nvCxnSpPr>
            <p:cNvPr id="13" name="Curved Connector 12">
              <a:extLst>
                <a:ext uri="{FF2B5EF4-FFF2-40B4-BE49-F238E27FC236}">
                  <a16:creationId xmlns:a16="http://schemas.microsoft.com/office/drawing/2014/main" id="{61805687-DC19-04B5-6F90-B85D373CC174}"/>
                </a:ext>
              </a:extLst>
            </p:cNvPr>
            <p:cNvCxnSpPr/>
            <p:nvPr/>
          </p:nvCxnSpPr>
          <p:spPr>
            <a:xfrm flipV="1">
              <a:off x="7847697" y="3222151"/>
              <a:ext cx="3200400" cy="1982333"/>
            </a:xfrm>
            <a:prstGeom prst="curvedConnector3">
              <a:avLst/>
            </a:prstGeom>
            <a:ln w="38100">
              <a:solidFill>
                <a:schemeClr val="accent6"/>
              </a:solidFill>
              <a:prstDash val="dash"/>
            </a:ln>
          </p:spPr>
          <p:style>
            <a:lnRef idx="1">
              <a:schemeClr val="accent2"/>
            </a:lnRef>
            <a:fillRef idx="0">
              <a:schemeClr val="accent2"/>
            </a:fillRef>
            <a:effectRef idx="0">
              <a:schemeClr val="accent2"/>
            </a:effectRef>
            <a:fontRef idx="minor">
              <a:schemeClr val="tx1"/>
            </a:fontRef>
          </p:style>
        </p:cxnSp>
        <p:cxnSp>
          <p:nvCxnSpPr>
            <p:cNvPr id="14" name="Curved Connector 13">
              <a:extLst>
                <a:ext uri="{FF2B5EF4-FFF2-40B4-BE49-F238E27FC236}">
                  <a16:creationId xmlns:a16="http://schemas.microsoft.com/office/drawing/2014/main" id="{3DC04651-8BE9-335E-DB45-B5544BEE7423}"/>
                </a:ext>
              </a:extLst>
            </p:cNvPr>
            <p:cNvCxnSpPr/>
            <p:nvPr/>
          </p:nvCxnSpPr>
          <p:spPr>
            <a:xfrm flipV="1">
              <a:off x="6878640" y="2569049"/>
              <a:ext cx="3200400" cy="1982333"/>
            </a:xfrm>
            <a:prstGeom prst="curvedConnector3">
              <a:avLst/>
            </a:prstGeom>
            <a:ln w="38100">
              <a:solidFill>
                <a:schemeClr val="accent6"/>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5599D432-8190-4495-85F9-C23DE5BFA92F}"/>
                </a:ext>
              </a:extLst>
            </p:cNvPr>
            <p:cNvCxnSpPr>
              <a:cxnSpLocks/>
            </p:cNvCxnSpPr>
            <p:nvPr/>
          </p:nvCxnSpPr>
          <p:spPr>
            <a:xfrm flipH="1" flipV="1">
              <a:off x="8478840" y="4558989"/>
              <a:ext cx="385368" cy="431610"/>
            </a:xfrm>
            <a:prstGeom prst="straightConnector1">
              <a:avLst/>
            </a:prstGeom>
            <a:ln w="31750">
              <a:solidFill>
                <a:srgbClr val="FF942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4EEF81-0821-DE3A-6879-C22062FA02BC}"/>
                </a:ext>
              </a:extLst>
            </p:cNvPr>
            <p:cNvCxnSpPr>
              <a:cxnSpLocks/>
            </p:cNvCxnSpPr>
            <p:nvPr/>
          </p:nvCxnSpPr>
          <p:spPr>
            <a:xfrm flipH="1" flipV="1">
              <a:off x="8117199" y="4158472"/>
              <a:ext cx="385368" cy="431610"/>
            </a:xfrm>
            <a:prstGeom prst="straightConnector1">
              <a:avLst/>
            </a:prstGeom>
            <a:ln w="31750">
              <a:solidFill>
                <a:srgbClr val="FF942A"/>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106E2AA-4648-A77C-A287-8E7A9303C44D}"/>
                    </a:ext>
                  </a:extLst>
                </p:cNvPr>
                <p:cNvSpPr txBox="1"/>
                <p:nvPr/>
              </p:nvSpPr>
              <p:spPr>
                <a:xfrm>
                  <a:off x="8213703" y="4075030"/>
                  <a:ext cx="36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942A"/>
                            </a:solidFill>
                            <a:latin typeface="Cambria Math" panose="02040503050406030204" pitchFamily="18" charset="0"/>
                          </a:rPr>
                          <m:t>𝜖</m:t>
                        </m:r>
                      </m:oMath>
                    </m:oMathPara>
                  </a14:m>
                  <a:endParaRPr lang="en-US" dirty="0">
                    <a:solidFill>
                      <a:srgbClr val="FF942A"/>
                    </a:solidFill>
                  </a:endParaRPr>
                </a:p>
              </p:txBody>
            </p:sp>
          </mc:Choice>
          <mc:Fallback xmlns="">
            <p:sp>
              <p:nvSpPr>
                <p:cNvPr id="20" name="TextBox 19">
                  <a:extLst>
                    <a:ext uri="{FF2B5EF4-FFF2-40B4-BE49-F238E27FC236}">
                      <a16:creationId xmlns:a16="http://schemas.microsoft.com/office/drawing/2014/main" id="{3106E2AA-4648-A77C-A287-8E7A9303C44D}"/>
                    </a:ext>
                  </a:extLst>
                </p:cNvPr>
                <p:cNvSpPr txBox="1">
                  <a:spLocks noRot="1" noChangeAspect="1" noMove="1" noResize="1" noEditPoints="1" noAdjustHandles="1" noChangeArrowheads="1" noChangeShapeType="1" noTextEdit="1"/>
                </p:cNvSpPr>
                <p:nvPr/>
              </p:nvSpPr>
              <p:spPr>
                <a:xfrm>
                  <a:off x="8213703" y="4075030"/>
                  <a:ext cx="36349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10AD36-9547-43C6-AEAB-5372332A1749}"/>
                    </a:ext>
                  </a:extLst>
                </p:cNvPr>
                <p:cNvSpPr txBox="1"/>
                <p:nvPr/>
              </p:nvSpPr>
              <p:spPr>
                <a:xfrm>
                  <a:off x="8586230" y="4508601"/>
                  <a:ext cx="36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942A"/>
                            </a:solidFill>
                            <a:latin typeface="Cambria Math" panose="02040503050406030204" pitchFamily="18" charset="0"/>
                          </a:rPr>
                          <m:t>𝜖</m:t>
                        </m:r>
                      </m:oMath>
                    </m:oMathPara>
                  </a14:m>
                  <a:endParaRPr lang="en-US" dirty="0">
                    <a:solidFill>
                      <a:srgbClr val="7030A0"/>
                    </a:solidFill>
                  </a:endParaRPr>
                </a:p>
              </p:txBody>
            </p:sp>
          </mc:Choice>
          <mc:Fallback xmlns="">
            <p:sp>
              <p:nvSpPr>
                <p:cNvPr id="22" name="TextBox 21">
                  <a:extLst>
                    <a:ext uri="{FF2B5EF4-FFF2-40B4-BE49-F238E27FC236}">
                      <a16:creationId xmlns:a16="http://schemas.microsoft.com/office/drawing/2014/main" id="{5B10AD36-9547-43C6-AEAB-5372332A1749}"/>
                    </a:ext>
                  </a:extLst>
                </p:cNvPr>
                <p:cNvSpPr txBox="1">
                  <a:spLocks noRot="1" noChangeAspect="1" noMove="1" noResize="1" noEditPoints="1" noAdjustHandles="1" noChangeArrowheads="1" noChangeShapeType="1" noTextEdit="1"/>
                </p:cNvSpPr>
                <p:nvPr/>
              </p:nvSpPr>
              <p:spPr>
                <a:xfrm>
                  <a:off x="8586230" y="4508601"/>
                  <a:ext cx="363496" cy="369332"/>
                </a:xfrm>
                <a:prstGeom prst="rect">
                  <a:avLst/>
                </a:prstGeom>
                <a:blipFill>
                  <a:blip r:embed="rId10"/>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5C50B68-FA01-B368-3C0B-935A650590BA}"/>
                </a:ext>
              </a:extLst>
            </p:cNvPr>
            <p:cNvSpPr/>
            <p:nvPr/>
          </p:nvSpPr>
          <p:spPr>
            <a:xfrm>
              <a:off x="9263185" y="2628914"/>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8C078CD-5517-4602-5D29-A8B447A9CC6E}"/>
                </a:ext>
              </a:extLst>
            </p:cNvPr>
            <p:cNvSpPr/>
            <p:nvPr/>
          </p:nvSpPr>
          <p:spPr>
            <a:xfrm>
              <a:off x="10350625" y="3221307"/>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C5B3664-D7AF-D858-FA15-5541825DBE9A}"/>
                </a:ext>
              </a:extLst>
            </p:cNvPr>
            <p:cNvSpPr/>
            <p:nvPr/>
          </p:nvSpPr>
          <p:spPr>
            <a:xfrm>
              <a:off x="9305880" y="4405217"/>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C80DD97-D144-FCA0-7FBA-ED357676C632}"/>
                </a:ext>
              </a:extLst>
            </p:cNvPr>
            <p:cNvSpPr/>
            <p:nvPr/>
          </p:nvSpPr>
          <p:spPr>
            <a:xfrm>
              <a:off x="7520848" y="4313589"/>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BECFE03-FB56-0124-4901-1E136F1F86FE}"/>
                </a:ext>
              </a:extLst>
            </p:cNvPr>
            <p:cNvSpPr/>
            <p:nvPr/>
          </p:nvSpPr>
          <p:spPr>
            <a:xfrm>
              <a:off x="8173370" y="4867551"/>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E8C9208-81E7-043A-0CA3-1886D798B1E2}"/>
                </a:ext>
              </a:extLst>
            </p:cNvPr>
            <p:cNvSpPr/>
            <p:nvPr/>
          </p:nvSpPr>
          <p:spPr>
            <a:xfrm>
              <a:off x="9811838" y="2730997"/>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EAC5D5F-3738-5AED-F25B-0414BB5E63B7}"/>
                </a:ext>
              </a:extLst>
            </p:cNvPr>
            <p:cNvSpPr txBox="1"/>
            <p:nvPr/>
          </p:nvSpPr>
          <p:spPr>
            <a:xfrm>
              <a:off x="8666712" y="2169785"/>
              <a:ext cx="1633781" cy="369332"/>
            </a:xfrm>
            <a:prstGeom prst="rect">
              <a:avLst/>
            </a:prstGeom>
            <a:noFill/>
          </p:spPr>
          <p:txBody>
            <a:bodyPr wrap="none" rtlCol="0">
              <a:spAutoFit/>
            </a:bodyPr>
            <a:lstStyle/>
            <a:p>
              <a:r>
                <a:rPr lang="en-US" b="1" dirty="0">
                  <a:solidFill>
                    <a:schemeClr val="accent6"/>
                  </a:solidFill>
                </a:rPr>
                <a:t>Marginal SVs</a:t>
              </a:r>
            </a:p>
          </p:txBody>
        </p:sp>
        <p:sp>
          <p:nvSpPr>
            <p:cNvPr id="32" name="Oval 31">
              <a:extLst>
                <a:ext uri="{FF2B5EF4-FFF2-40B4-BE49-F238E27FC236}">
                  <a16:creationId xmlns:a16="http://schemas.microsoft.com/office/drawing/2014/main" id="{170C83DD-EB9F-17F4-AE2B-16AFE2BB94BD}"/>
                </a:ext>
              </a:extLst>
            </p:cNvPr>
            <p:cNvSpPr/>
            <p:nvPr/>
          </p:nvSpPr>
          <p:spPr>
            <a:xfrm>
              <a:off x="10399436" y="3809362"/>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DFC06B1-E175-CF7C-631B-4ADB77718DBD}"/>
                </a:ext>
              </a:extLst>
            </p:cNvPr>
            <p:cNvSpPr/>
            <p:nvPr/>
          </p:nvSpPr>
          <p:spPr>
            <a:xfrm>
              <a:off x="9263185" y="3536616"/>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5D67DDA-BE58-2135-B21D-1A4A53C1FE25}"/>
                </a:ext>
              </a:extLst>
            </p:cNvPr>
            <p:cNvSpPr/>
            <p:nvPr/>
          </p:nvSpPr>
          <p:spPr>
            <a:xfrm>
              <a:off x="8697982" y="3946193"/>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92CE90-EA7D-5882-DABB-238B1163DE1D}"/>
                </a:ext>
              </a:extLst>
            </p:cNvPr>
            <p:cNvSpPr/>
            <p:nvPr/>
          </p:nvSpPr>
          <p:spPr>
            <a:xfrm>
              <a:off x="8732157" y="3247376"/>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71E238-D142-9854-1805-3ACF4B4064F3}"/>
                </a:ext>
              </a:extLst>
            </p:cNvPr>
            <p:cNvSpPr/>
            <p:nvPr/>
          </p:nvSpPr>
          <p:spPr>
            <a:xfrm>
              <a:off x="7013728" y="3925555"/>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CF8A80E-DC13-BBB0-69E8-529F49B8E6A1}"/>
                </a:ext>
              </a:extLst>
            </p:cNvPr>
            <p:cNvSpPr/>
            <p:nvPr/>
          </p:nvSpPr>
          <p:spPr>
            <a:xfrm>
              <a:off x="10576496" y="4621380"/>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0B53909-8F02-3715-B52A-B1A4B30E234B}"/>
                </a:ext>
              </a:extLst>
            </p:cNvPr>
            <p:cNvSpPr/>
            <p:nvPr/>
          </p:nvSpPr>
          <p:spPr>
            <a:xfrm>
              <a:off x="9447897" y="5510926"/>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EB9AF6-A656-55DD-0B3A-5AEF76E72A80}"/>
                </a:ext>
              </a:extLst>
            </p:cNvPr>
            <p:cNvSpPr/>
            <p:nvPr/>
          </p:nvSpPr>
          <p:spPr>
            <a:xfrm>
              <a:off x="7887025" y="2949495"/>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4E31ECB-9D37-A88D-89EA-9C786ABFA40A}"/>
                </a:ext>
              </a:extLst>
            </p:cNvPr>
            <p:cNvSpPr txBox="1"/>
            <p:nvPr/>
          </p:nvSpPr>
          <p:spPr>
            <a:xfrm>
              <a:off x="9632609" y="4999709"/>
              <a:ext cx="1249060" cy="369332"/>
            </a:xfrm>
            <a:prstGeom prst="rect">
              <a:avLst/>
            </a:prstGeom>
            <a:noFill/>
          </p:spPr>
          <p:txBody>
            <a:bodyPr wrap="none" rtlCol="0">
              <a:spAutoFit/>
            </a:bodyPr>
            <a:lstStyle/>
            <a:p>
              <a:r>
                <a:rPr lang="en-US" b="1" dirty="0">
                  <a:solidFill>
                    <a:srgbClr val="028001"/>
                  </a:solidFill>
                </a:rPr>
                <a:t>Error SVs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40DA7ED-6563-C76C-3DAC-308694383E5B}"/>
                    </a:ext>
                  </a:extLst>
                </p:cNvPr>
                <p:cNvSpPr txBox="1"/>
                <p:nvPr/>
              </p:nvSpPr>
              <p:spPr>
                <a:xfrm>
                  <a:off x="6801586" y="4102851"/>
                  <a:ext cx="4661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28001"/>
                                </a:solidFill>
                                <a:latin typeface="Cambria Math" panose="02040503050406030204" pitchFamily="18" charset="0"/>
                              </a:rPr>
                            </m:ctrlPr>
                          </m:sSubPr>
                          <m:e>
                            <m:r>
                              <a:rPr lang="en-US" b="0" i="1" smtClean="0">
                                <a:solidFill>
                                  <a:srgbClr val="028001"/>
                                </a:solidFill>
                                <a:latin typeface="Cambria Math" panose="02040503050406030204" pitchFamily="18" charset="0"/>
                              </a:rPr>
                              <m:t>𝜁</m:t>
                            </m:r>
                          </m:e>
                          <m:sub>
                            <m:r>
                              <a:rPr lang="en-US" b="0" i="1" smtClean="0">
                                <a:solidFill>
                                  <a:srgbClr val="028001"/>
                                </a:solidFill>
                                <a:latin typeface="Cambria Math" panose="02040503050406030204" pitchFamily="18" charset="0"/>
                              </a:rPr>
                              <m:t>𝑛</m:t>
                            </m:r>
                          </m:sub>
                        </m:sSub>
                      </m:oMath>
                    </m:oMathPara>
                  </a14:m>
                  <a:endParaRPr lang="en-US" dirty="0">
                    <a:solidFill>
                      <a:srgbClr val="028001"/>
                    </a:solidFill>
                  </a:endParaRPr>
                </a:p>
              </p:txBody>
            </p:sp>
          </mc:Choice>
          <mc:Fallback xmlns="">
            <p:sp>
              <p:nvSpPr>
                <p:cNvPr id="45" name="TextBox 44">
                  <a:extLst>
                    <a:ext uri="{FF2B5EF4-FFF2-40B4-BE49-F238E27FC236}">
                      <a16:creationId xmlns:a16="http://schemas.microsoft.com/office/drawing/2014/main" id="{240DA7ED-6563-C76C-3DAC-308694383E5B}"/>
                    </a:ext>
                  </a:extLst>
                </p:cNvPr>
                <p:cNvSpPr txBox="1">
                  <a:spLocks noRot="1" noChangeAspect="1" noMove="1" noResize="1" noEditPoints="1" noAdjustHandles="1" noChangeArrowheads="1" noChangeShapeType="1" noTextEdit="1"/>
                </p:cNvSpPr>
                <p:nvPr/>
              </p:nvSpPr>
              <p:spPr>
                <a:xfrm>
                  <a:off x="6801586" y="4102851"/>
                  <a:ext cx="466153" cy="369332"/>
                </a:xfrm>
                <a:prstGeom prst="rect">
                  <a:avLst/>
                </a:prstGeom>
                <a:blipFill>
                  <a:blip r:embed="rId11"/>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88EBE6D-88FD-68A8-3CEF-8CCD9F130457}"/>
                    </a:ext>
                  </a:extLst>
                </p:cNvPr>
                <p:cNvSpPr txBox="1"/>
                <p:nvPr/>
              </p:nvSpPr>
              <p:spPr>
                <a:xfrm>
                  <a:off x="9923017" y="3585129"/>
                  <a:ext cx="4661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28001"/>
                                </a:solidFill>
                                <a:latin typeface="Cambria Math" panose="02040503050406030204" pitchFamily="18" charset="0"/>
                              </a:rPr>
                            </m:ctrlPr>
                          </m:sSubSupPr>
                          <m:e>
                            <m:r>
                              <a:rPr lang="en-US" b="0" i="1" smtClean="0">
                                <a:solidFill>
                                  <a:srgbClr val="028001"/>
                                </a:solidFill>
                                <a:latin typeface="Cambria Math" panose="02040503050406030204" pitchFamily="18" charset="0"/>
                              </a:rPr>
                              <m:t>𝜁</m:t>
                            </m:r>
                          </m:e>
                          <m:sub>
                            <m:r>
                              <a:rPr lang="en-US" b="0" i="1" smtClean="0">
                                <a:solidFill>
                                  <a:srgbClr val="028001"/>
                                </a:solidFill>
                                <a:latin typeface="Cambria Math" panose="02040503050406030204" pitchFamily="18" charset="0"/>
                              </a:rPr>
                              <m:t>𝑛</m:t>
                            </m:r>
                          </m:sub>
                          <m:sup>
                            <m:r>
                              <a:rPr lang="en-US" b="0" i="1" smtClean="0">
                                <a:solidFill>
                                  <a:srgbClr val="028001"/>
                                </a:solidFill>
                                <a:latin typeface="Cambria Math" panose="02040503050406030204" pitchFamily="18" charset="0"/>
                              </a:rPr>
                              <m:t>⋆</m:t>
                            </m:r>
                          </m:sup>
                        </m:sSubSup>
                      </m:oMath>
                    </m:oMathPara>
                  </a14:m>
                  <a:endParaRPr lang="en-US" dirty="0">
                    <a:solidFill>
                      <a:srgbClr val="028001"/>
                    </a:solidFill>
                  </a:endParaRPr>
                </a:p>
              </p:txBody>
            </p:sp>
          </mc:Choice>
          <mc:Fallback xmlns="">
            <p:sp>
              <p:nvSpPr>
                <p:cNvPr id="46" name="TextBox 45">
                  <a:extLst>
                    <a:ext uri="{FF2B5EF4-FFF2-40B4-BE49-F238E27FC236}">
                      <a16:creationId xmlns:a16="http://schemas.microsoft.com/office/drawing/2014/main" id="{288EBE6D-88FD-68A8-3CEF-8CCD9F130457}"/>
                    </a:ext>
                  </a:extLst>
                </p:cNvPr>
                <p:cNvSpPr txBox="1">
                  <a:spLocks noRot="1" noChangeAspect="1" noMove="1" noResize="1" noEditPoints="1" noAdjustHandles="1" noChangeArrowheads="1" noChangeShapeType="1" noTextEdit="1"/>
                </p:cNvSpPr>
                <p:nvPr/>
              </p:nvSpPr>
              <p:spPr>
                <a:xfrm>
                  <a:off x="9923017" y="3585129"/>
                  <a:ext cx="466153" cy="369332"/>
                </a:xfrm>
                <a:prstGeom prst="rect">
                  <a:avLst/>
                </a:prstGeom>
                <a:blipFill>
                  <a:blip r:embed="rId12"/>
                  <a:stretch>
                    <a:fillRect b="-16667"/>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AB6CB8CD-F5DD-43FB-B539-57F6906B0145}"/>
                </a:ext>
              </a:extLst>
            </p:cNvPr>
            <p:cNvCxnSpPr>
              <a:cxnSpLocks/>
              <a:stCxn id="32" idx="1"/>
            </p:cNvCxnSpPr>
            <p:nvPr/>
          </p:nvCxnSpPr>
          <p:spPr>
            <a:xfrm flipH="1" flipV="1">
              <a:off x="10120824" y="3470108"/>
              <a:ext cx="305662" cy="366304"/>
            </a:xfrm>
            <a:prstGeom prst="straightConnector1">
              <a:avLst/>
            </a:prstGeom>
            <a:ln w="31750">
              <a:solidFill>
                <a:srgbClr val="02800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67FDF3E-AD52-26B2-095B-A9EE5E220849}"/>
                </a:ext>
              </a:extLst>
            </p:cNvPr>
            <p:cNvCxnSpPr>
              <a:cxnSpLocks/>
            </p:cNvCxnSpPr>
            <p:nvPr/>
          </p:nvCxnSpPr>
          <p:spPr>
            <a:xfrm flipH="1" flipV="1">
              <a:off x="7145161" y="4123576"/>
              <a:ext cx="135741" cy="385025"/>
            </a:xfrm>
            <a:prstGeom prst="straightConnector1">
              <a:avLst/>
            </a:prstGeom>
            <a:ln w="31750">
              <a:solidFill>
                <a:srgbClr val="02800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3" name="Slide Number Placeholder 3">
            <a:extLst>
              <a:ext uri="{FF2B5EF4-FFF2-40B4-BE49-F238E27FC236}">
                <a16:creationId xmlns:a16="http://schemas.microsoft.com/office/drawing/2014/main" id="{8BA31E7C-E69F-8860-F765-877B1A81BD6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33</a:t>
            </a:fld>
            <a:endParaRPr lang="en-US" dirty="0"/>
          </a:p>
        </p:txBody>
      </p:sp>
      <p:grpSp>
        <p:nvGrpSpPr>
          <p:cNvPr id="87" name="Group 86">
            <a:extLst>
              <a:ext uri="{FF2B5EF4-FFF2-40B4-BE49-F238E27FC236}">
                <a16:creationId xmlns:a16="http://schemas.microsoft.com/office/drawing/2014/main" id="{11CF71B4-262C-8787-21F4-D87F51EAF0F8}"/>
              </a:ext>
            </a:extLst>
          </p:cNvPr>
          <p:cNvGrpSpPr/>
          <p:nvPr/>
        </p:nvGrpSpPr>
        <p:grpSpPr>
          <a:xfrm>
            <a:off x="6942437" y="3290419"/>
            <a:ext cx="4328740" cy="2409426"/>
            <a:chOff x="6942437" y="3290419"/>
            <a:chExt cx="4328740" cy="2409426"/>
          </a:xfrm>
        </p:grpSpPr>
        <p:grpSp>
          <p:nvGrpSpPr>
            <p:cNvPr id="83" name="Group 82">
              <a:extLst>
                <a:ext uri="{FF2B5EF4-FFF2-40B4-BE49-F238E27FC236}">
                  <a16:creationId xmlns:a16="http://schemas.microsoft.com/office/drawing/2014/main" id="{F5F4C04E-7C77-7767-4243-B4B823C31535}"/>
                </a:ext>
              </a:extLst>
            </p:cNvPr>
            <p:cNvGrpSpPr/>
            <p:nvPr/>
          </p:nvGrpSpPr>
          <p:grpSpPr>
            <a:xfrm>
              <a:off x="10092878" y="3770332"/>
              <a:ext cx="1178299" cy="1137789"/>
              <a:chOff x="7927741" y="2479463"/>
              <a:chExt cx="1178299" cy="1137789"/>
            </a:xfrm>
          </p:grpSpPr>
          <p:grpSp>
            <p:nvGrpSpPr>
              <p:cNvPr id="58" name="Group 57">
                <a:extLst>
                  <a:ext uri="{FF2B5EF4-FFF2-40B4-BE49-F238E27FC236}">
                    <a16:creationId xmlns:a16="http://schemas.microsoft.com/office/drawing/2014/main" id="{77D07277-C827-F90C-7577-A562AFB4B9D3}"/>
                  </a:ext>
                </a:extLst>
              </p:cNvPr>
              <p:cNvGrpSpPr/>
              <p:nvPr/>
            </p:nvGrpSpPr>
            <p:grpSpPr>
              <a:xfrm>
                <a:off x="7927741" y="2479463"/>
                <a:ext cx="571285" cy="1137789"/>
                <a:chOff x="5892481" y="359341"/>
                <a:chExt cx="2719914" cy="5417060"/>
              </a:xfrm>
            </p:grpSpPr>
            <p:sp>
              <p:nvSpPr>
                <p:cNvPr id="80" name="Rounded Rectangle 79">
                  <a:extLst>
                    <a:ext uri="{FF2B5EF4-FFF2-40B4-BE49-F238E27FC236}">
                      <a16:creationId xmlns:a16="http://schemas.microsoft.com/office/drawing/2014/main" id="{C392AEB2-2FD6-8DA1-1BD0-04E8F37FF9FE}"/>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1" name="Triangle 80">
                  <a:extLst>
                    <a:ext uri="{FF2B5EF4-FFF2-40B4-BE49-F238E27FC236}">
                      <a16:creationId xmlns:a16="http://schemas.microsoft.com/office/drawing/2014/main" id="{2B7ED15B-0793-EAB9-2CE9-3345159EEF3E}"/>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Triangle 81">
                  <a:extLst>
                    <a:ext uri="{FF2B5EF4-FFF2-40B4-BE49-F238E27FC236}">
                      <a16:creationId xmlns:a16="http://schemas.microsoft.com/office/drawing/2014/main" id="{AF49F751-10E0-2C19-7609-1AF578F9B075}"/>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0E8A53E-5C53-8FAF-714D-0E6EFFE0CAC7}"/>
                      </a:ext>
                    </a:extLst>
                  </p:cNvPr>
                  <p:cNvSpPr txBox="1"/>
                  <p:nvPr/>
                </p:nvSpPr>
                <p:spPr>
                  <a:xfrm>
                    <a:off x="8117762" y="2938762"/>
                    <a:ext cx="98827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rgbClr val="FF0000"/>
                      </a:solidFill>
                    </a:endParaRPr>
                  </a:p>
                </p:txBody>
              </p:sp>
            </mc:Choice>
            <mc:Fallback xmlns="">
              <p:sp>
                <p:nvSpPr>
                  <p:cNvPr id="61" name="TextBox 60">
                    <a:extLst>
                      <a:ext uri="{FF2B5EF4-FFF2-40B4-BE49-F238E27FC236}">
                        <a16:creationId xmlns:a16="http://schemas.microsoft.com/office/drawing/2014/main" id="{E0E8A53E-5C53-8FAF-714D-0E6EFFE0CAC7}"/>
                      </a:ext>
                    </a:extLst>
                  </p:cNvPr>
                  <p:cNvSpPr txBox="1">
                    <a:spLocks noRot="1" noChangeAspect="1" noMove="1" noResize="1" noEditPoints="1" noAdjustHandles="1" noChangeArrowheads="1" noChangeShapeType="1" noTextEdit="1"/>
                  </p:cNvSpPr>
                  <p:nvPr/>
                </p:nvSpPr>
                <p:spPr>
                  <a:xfrm>
                    <a:off x="8117762" y="2938762"/>
                    <a:ext cx="988278" cy="400110"/>
                  </a:xfrm>
                  <a:prstGeom prst="rect">
                    <a:avLst/>
                  </a:prstGeom>
                  <a:blipFill>
                    <a:blip r:embed="rId13"/>
                    <a:stretch>
                      <a:fillRect/>
                    </a:stretch>
                  </a:blipFill>
                </p:spPr>
                <p:txBody>
                  <a:bodyPr/>
                  <a:lstStyle/>
                  <a:p>
                    <a:r>
                      <a:rPr lang="en-US">
                        <a:noFill/>
                      </a:rPr>
                      <a:t> </a:t>
                    </a:r>
                  </a:p>
                </p:txBody>
              </p:sp>
            </mc:Fallback>
          </mc:AlternateContent>
        </p:grpSp>
        <p:grpSp>
          <p:nvGrpSpPr>
            <p:cNvPr id="62" name="Group 61">
              <a:extLst>
                <a:ext uri="{FF2B5EF4-FFF2-40B4-BE49-F238E27FC236}">
                  <a16:creationId xmlns:a16="http://schemas.microsoft.com/office/drawing/2014/main" id="{7EA85CD8-7665-A316-81F8-B8F4592F4993}"/>
                </a:ext>
              </a:extLst>
            </p:cNvPr>
            <p:cNvGrpSpPr/>
            <p:nvPr/>
          </p:nvGrpSpPr>
          <p:grpSpPr>
            <a:xfrm>
              <a:off x="7964944" y="3290419"/>
              <a:ext cx="1204803" cy="1137789"/>
              <a:chOff x="7469746" y="1497911"/>
              <a:chExt cx="836054" cy="789550"/>
            </a:xfrm>
          </p:grpSpPr>
          <p:grpSp>
            <p:nvGrpSpPr>
              <p:cNvPr id="75" name="Group 74">
                <a:extLst>
                  <a:ext uri="{FF2B5EF4-FFF2-40B4-BE49-F238E27FC236}">
                    <a16:creationId xmlns:a16="http://schemas.microsoft.com/office/drawing/2014/main" id="{DA0B26AD-25B8-3BAA-59C3-3C7FD910E1B2}"/>
                  </a:ext>
                </a:extLst>
              </p:cNvPr>
              <p:cNvGrpSpPr/>
              <p:nvPr/>
            </p:nvGrpSpPr>
            <p:grpSpPr>
              <a:xfrm>
                <a:off x="7469746" y="1497911"/>
                <a:ext cx="396434" cy="789550"/>
                <a:chOff x="5892481" y="359341"/>
                <a:chExt cx="2719914" cy="5417060"/>
              </a:xfrm>
            </p:grpSpPr>
            <p:sp>
              <p:nvSpPr>
                <p:cNvPr id="77" name="Rounded Rectangle 76">
                  <a:extLst>
                    <a:ext uri="{FF2B5EF4-FFF2-40B4-BE49-F238E27FC236}">
                      <a16:creationId xmlns:a16="http://schemas.microsoft.com/office/drawing/2014/main" id="{B6E12C8D-972E-BF78-C2A1-E780A908D5FA}"/>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8" name="Triangle 77">
                  <a:extLst>
                    <a:ext uri="{FF2B5EF4-FFF2-40B4-BE49-F238E27FC236}">
                      <a16:creationId xmlns:a16="http://schemas.microsoft.com/office/drawing/2014/main" id="{C2FBD6F7-8A40-28FB-F080-0FA93365100C}"/>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Triangle 78">
                  <a:extLst>
                    <a:ext uri="{FF2B5EF4-FFF2-40B4-BE49-F238E27FC236}">
                      <a16:creationId xmlns:a16="http://schemas.microsoft.com/office/drawing/2014/main" id="{C611522B-1C57-F4FB-9E3F-18F85AFF2BFE}"/>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8337E35-433A-F06D-98FC-1A69FA240652}"/>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𝑗</m:t>
                          </m:r>
                        </m:oMath>
                      </m:oMathPara>
                    </a14:m>
                    <a:endParaRPr lang="en-US" sz="2000" dirty="0">
                      <a:solidFill>
                        <a:schemeClr val="tx1"/>
                      </a:solidFill>
                    </a:endParaRPr>
                  </a:p>
                </p:txBody>
              </p:sp>
            </mc:Choice>
            <mc:Fallback xmlns="">
              <p:sp>
                <p:nvSpPr>
                  <p:cNvPr id="76" name="TextBox 75">
                    <a:extLst>
                      <a:ext uri="{FF2B5EF4-FFF2-40B4-BE49-F238E27FC236}">
                        <a16:creationId xmlns:a16="http://schemas.microsoft.com/office/drawing/2014/main" id="{08337E35-433A-F06D-98FC-1A69FA240652}"/>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4"/>
                    <a:stretch>
                      <a:fillRect b="-12500"/>
                    </a:stretch>
                  </a:blipFill>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C6D0FB28-88FA-3CFD-D051-2EB4B38814D0}"/>
                </a:ext>
              </a:extLst>
            </p:cNvPr>
            <p:cNvGrpSpPr/>
            <p:nvPr/>
          </p:nvGrpSpPr>
          <p:grpSpPr>
            <a:xfrm>
              <a:off x="8946984" y="4562056"/>
              <a:ext cx="1204587" cy="1137789"/>
              <a:chOff x="10810663" y="2287787"/>
              <a:chExt cx="835904" cy="789550"/>
            </a:xfrm>
          </p:grpSpPr>
          <p:grpSp>
            <p:nvGrpSpPr>
              <p:cNvPr id="70" name="Group 69">
                <a:extLst>
                  <a:ext uri="{FF2B5EF4-FFF2-40B4-BE49-F238E27FC236}">
                    <a16:creationId xmlns:a16="http://schemas.microsoft.com/office/drawing/2014/main" id="{AB67106F-F1F2-83BF-6C67-13C7BE5BAEAA}"/>
                  </a:ext>
                </a:extLst>
              </p:cNvPr>
              <p:cNvGrpSpPr/>
              <p:nvPr/>
            </p:nvGrpSpPr>
            <p:grpSpPr>
              <a:xfrm>
                <a:off x="10810663" y="2287787"/>
                <a:ext cx="396434" cy="789550"/>
                <a:chOff x="5892481" y="359341"/>
                <a:chExt cx="2719914" cy="5417060"/>
              </a:xfrm>
            </p:grpSpPr>
            <p:sp>
              <p:nvSpPr>
                <p:cNvPr id="72" name="Rounded Rectangle 71">
                  <a:extLst>
                    <a:ext uri="{FF2B5EF4-FFF2-40B4-BE49-F238E27FC236}">
                      <a16:creationId xmlns:a16="http://schemas.microsoft.com/office/drawing/2014/main" id="{79E73EF5-EC1E-478C-2EBF-F9E38795BA96}"/>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Triangle 72">
                  <a:extLst>
                    <a:ext uri="{FF2B5EF4-FFF2-40B4-BE49-F238E27FC236}">
                      <a16:creationId xmlns:a16="http://schemas.microsoft.com/office/drawing/2014/main" id="{E21E1D4D-9F33-4BA6-6B4B-1D67EA5CF723}"/>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Triangle 73">
                  <a:extLst>
                    <a:ext uri="{FF2B5EF4-FFF2-40B4-BE49-F238E27FC236}">
                      <a16:creationId xmlns:a16="http://schemas.microsoft.com/office/drawing/2014/main" id="{69544C42-F54D-9EC8-8CC6-2EAC51F8B404}"/>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A6366B5-4E24-A49B-D07B-F0816D0AA456}"/>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𝑘</m:t>
                          </m:r>
                        </m:oMath>
                      </m:oMathPara>
                    </a14:m>
                    <a:endParaRPr lang="en-US" sz="2000" dirty="0">
                      <a:solidFill>
                        <a:schemeClr val="tx1"/>
                      </a:solidFill>
                    </a:endParaRPr>
                  </a:p>
                </p:txBody>
              </p:sp>
            </mc:Choice>
            <mc:Fallback xmlns="">
              <p:sp>
                <p:nvSpPr>
                  <p:cNvPr id="71" name="TextBox 70">
                    <a:extLst>
                      <a:ext uri="{FF2B5EF4-FFF2-40B4-BE49-F238E27FC236}">
                        <a16:creationId xmlns:a16="http://schemas.microsoft.com/office/drawing/2014/main" id="{4A6366B5-4E24-A49B-D07B-F0816D0AA456}"/>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5"/>
                    <a:stretch>
                      <a:fillRect/>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576CC431-FFAA-3FA5-416F-F50A70ADECA9}"/>
                </a:ext>
              </a:extLst>
            </p:cNvPr>
            <p:cNvGrpSpPr/>
            <p:nvPr/>
          </p:nvGrpSpPr>
          <p:grpSpPr>
            <a:xfrm>
              <a:off x="6942437" y="4356057"/>
              <a:ext cx="1210483" cy="1137789"/>
              <a:chOff x="9615751" y="3698515"/>
              <a:chExt cx="839995" cy="789550"/>
            </a:xfrm>
          </p:grpSpPr>
          <p:grpSp>
            <p:nvGrpSpPr>
              <p:cNvPr id="65" name="Group 64">
                <a:extLst>
                  <a:ext uri="{FF2B5EF4-FFF2-40B4-BE49-F238E27FC236}">
                    <a16:creationId xmlns:a16="http://schemas.microsoft.com/office/drawing/2014/main" id="{84479B7F-9246-52E4-91A9-E763FA8D433C}"/>
                  </a:ext>
                </a:extLst>
              </p:cNvPr>
              <p:cNvGrpSpPr/>
              <p:nvPr/>
            </p:nvGrpSpPr>
            <p:grpSpPr>
              <a:xfrm>
                <a:off x="9615751" y="3698515"/>
                <a:ext cx="396434" cy="789550"/>
                <a:chOff x="5892481" y="359341"/>
                <a:chExt cx="2719914" cy="5417060"/>
              </a:xfrm>
            </p:grpSpPr>
            <p:sp>
              <p:nvSpPr>
                <p:cNvPr id="67" name="Rounded Rectangle 66">
                  <a:extLst>
                    <a:ext uri="{FF2B5EF4-FFF2-40B4-BE49-F238E27FC236}">
                      <a16:creationId xmlns:a16="http://schemas.microsoft.com/office/drawing/2014/main" id="{72871BC5-1C42-3AB1-39F3-5A3724410663}"/>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8" name="Triangle 67">
                  <a:extLst>
                    <a:ext uri="{FF2B5EF4-FFF2-40B4-BE49-F238E27FC236}">
                      <a16:creationId xmlns:a16="http://schemas.microsoft.com/office/drawing/2014/main" id="{F6D8F5D3-EC30-8DA0-1E66-7718F3F59041}"/>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9" name="Triangle 68">
                  <a:extLst>
                    <a:ext uri="{FF2B5EF4-FFF2-40B4-BE49-F238E27FC236}">
                      <a16:creationId xmlns:a16="http://schemas.microsoft.com/office/drawing/2014/main" id="{92A07211-983F-B733-A677-0C2EF287E921}"/>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0160C01-2B49-4018-5273-F8BCA1A76E0A}"/>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𝑙</m:t>
                          </m:r>
                        </m:oMath>
                      </m:oMathPara>
                    </a14:m>
                    <a:endParaRPr lang="en-US" sz="2000" dirty="0">
                      <a:solidFill>
                        <a:schemeClr val="tx1"/>
                      </a:solidFill>
                    </a:endParaRPr>
                  </a:p>
                </p:txBody>
              </p:sp>
            </mc:Choice>
            <mc:Fallback xmlns="">
              <p:sp>
                <p:nvSpPr>
                  <p:cNvPr id="66" name="TextBox 65">
                    <a:extLst>
                      <a:ext uri="{FF2B5EF4-FFF2-40B4-BE49-F238E27FC236}">
                        <a16:creationId xmlns:a16="http://schemas.microsoft.com/office/drawing/2014/main" id="{D0160C01-2B49-4018-5273-F8BCA1A76E0A}"/>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6"/>
                    <a:stretch>
                      <a:fillRect/>
                    </a:stretch>
                  </a:blipFill>
                </p:spPr>
                <p:txBody>
                  <a:bodyPr/>
                  <a:lstStyle/>
                  <a:p>
                    <a:r>
                      <a:rPr lang="en-US">
                        <a:noFill/>
                      </a:rPr>
                      <a:t> </a:t>
                    </a:r>
                  </a:p>
                </p:txBody>
              </p:sp>
            </mc:Fallback>
          </mc:AlternateContent>
        </p:grpSp>
      </p:grpSp>
      <p:grpSp>
        <p:nvGrpSpPr>
          <p:cNvPr id="86" name="Group 85">
            <a:extLst>
              <a:ext uri="{FF2B5EF4-FFF2-40B4-BE49-F238E27FC236}">
                <a16:creationId xmlns:a16="http://schemas.microsoft.com/office/drawing/2014/main" id="{8C304176-22DF-7812-1209-D28CC4AA5B85}"/>
              </a:ext>
            </a:extLst>
          </p:cNvPr>
          <p:cNvGrpSpPr/>
          <p:nvPr/>
        </p:nvGrpSpPr>
        <p:grpSpPr>
          <a:xfrm>
            <a:off x="892890" y="4826569"/>
            <a:ext cx="4930324" cy="772519"/>
            <a:chOff x="1711878" y="4695962"/>
            <a:chExt cx="4930324" cy="77251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24356DB-A9FB-A703-8457-E202378250BD}"/>
                    </a:ext>
                  </a:extLst>
                </p:cNvPr>
                <p:cNvSpPr txBox="1"/>
                <p:nvPr/>
              </p:nvSpPr>
              <p:spPr>
                <a:xfrm>
                  <a:off x="1711878" y="4695962"/>
                  <a:ext cx="492519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solidFill>
                              <a:srgbClr val="FF0000"/>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𝑠</m:t>
                                </m:r>
                              </m:sup>
                            </m:sSup>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oMath>
                    </m:oMathPara>
                  </a14:m>
                  <a:endParaRPr lang="en-US" dirty="0">
                    <a:solidFill>
                      <a:srgbClr val="FF0000"/>
                    </a:solidFill>
                  </a:endParaRPr>
                </a:p>
              </p:txBody>
            </p:sp>
          </mc:Choice>
          <mc:Fallback xmlns="">
            <p:sp>
              <p:nvSpPr>
                <p:cNvPr id="84" name="TextBox 83">
                  <a:extLst>
                    <a:ext uri="{FF2B5EF4-FFF2-40B4-BE49-F238E27FC236}">
                      <a16:creationId xmlns:a16="http://schemas.microsoft.com/office/drawing/2014/main" id="{124356DB-A9FB-A703-8457-E202378250BD}"/>
                    </a:ext>
                  </a:extLst>
                </p:cNvPr>
                <p:cNvSpPr txBox="1">
                  <a:spLocks noRot="1" noChangeAspect="1" noMove="1" noResize="1" noEditPoints="1" noAdjustHandles="1" noChangeArrowheads="1" noChangeShapeType="1" noTextEdit="1"/>
                </p:cNvSpPr>
                <p:nvPr/>
              </p:nvSpPr>
              <p:spPr>
                <a:xfrm>
                  <a:off x="1711878" y="4695962"/>
                  <a:ext cx="4925194" cy="42184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33EAF67-865D-99A0-BEAB-ECA30C15325C}"/>
                    </a:ext>
                  </a:extLst>
                </p:cNvPr>
                <p:cNvSpPr txBox="1"/>
                <p:nvPr/>
              </p:nvSpPr>
              <p:spPr>
                <a:xfrm>
                  <a:off x="1711878" y="5046634"/>
                  <a:ext cx="493032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solidFill>
                              <a:srgbClr val="FF0000"/>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𝑐</m:t>
                                </m:r>
                              </m:sup>
                            </m:sSup>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oMath>
                    </m:oMathPara>
                  </a14:m>
                  <a:endParaRPr lang="en-US" dirty="0">
                    <a:solidFill>
                      <a:srgbClr val="FF0000"/>
                    </a:solidFill>
                  </a:endParaRPr>
                </a:p>
              </p:txBody>
            </p:sp>
          </mc:Choice>
          <mc:Fallback xmlns="">
            <p:sp>
              <p:nvSpPr>
                <p:cNvPr id="85" name="TextBox 84">
                  <a:extLst>
                    <a:ext uri="{FF2B5EF4-FFF2-40B4-BE49-F238E27FC236}">
                      <a16:creationId xmlns:a16="http://schemas.microsoft.com/office/drawing/2014/main" id="{233EAF67-865D-99A0-BEAB-ECA30C15325C}"/>
                    </a:ext>
                  </a:extLst>
                </p:cNvPr>
                <p:cNvSpPr txBox="1">
                  <a:spLocks noRot="1" noChangeAspect="1" noMove="1" noResize="1" noEditPoints="1" noAdjustHandles="1" noChangeArrowheads="1" noChangeShapeType="1" noTextEdit="1"/>
                </p:cNvSpPr>
                <p:nvPr/>
              </p:nvSpPr>
              <p:spPr>
                <a:xfrm>
                  <a:off x="1711878" y="5046634"/>
                  <a:ext cx="4930324" cy="421847"/>
                </a:xfrm>
                <a:prstGeom prst="rect">
                  <a:avLst/>
                </a:prstGeom>
                <a:blipFill>
                  <a:blip r:embed="rId18"/>
                  <a:stretch>
                    <a:fillRect b="-2941"/>
                  </a:stretch>
                </a:blipFill>
              </p:spPr>
              <p:txBody>
                <a:bodyPr/>
                <a:lstStyle/>
                <a:p>
                  <a:r>
                    <a:rPr lang="en-US">
                      <a:noFill/>
                    </a:rPr>
                    <a:t> </a:t>
                  </a:r>
                </a:p>
              </p:txBody>
            </p:sp>
          </mc:Fallback>
        </mc:AlternateContent>
      </p:grpSp>
      <p:pic>
        <p:nvPicPr>
          <p:cNvPr id="88" name="Picture 87">
            <a:extLst>
              <a:ext uri="{FF2B5EF4-FFF2-40B4-BE49-F238E27FC236}">
                <a16:creationId xmlns:a16="http://schemas.microsoft.com/office/drawing/2014/main" id="{CA854EBD-6CBE-BDB2-ACF1-E99DBE026F35}"/>
              </a:ext>
            </a:extLst>
          </p:cNvPr>
          <p:cNvPicPr>
            <a:picLocks noChangeAspect="1"/>
          </p:cNvPicPr>
          <p:nvPr/>
        </p:nvPicPr>
        <p:blipFill>
          <a:blip r:embed="rId19"/>
          <a:stretch>
            <a:fillRect/>
          </a:stretch>
        </p:blipFill>
        <p:spPr>
          <a:xfrm>
            <a:off x="703478" y="2502144"/>
            <a:ext cx="5149850" cy="2310213"/>
          </a:xfrm>
          <a:prstGeom prst="rect">
            <a:avLst/>
          </a:prstGeom>
        </p:spPr>
      </p:pic>
    </p:spTree>
    <p:extLst>
      <p:ext uri="{BB962C8B-B14F-4D97-AF65-F5344CB8AC3E}">
        <p14:creationId xmlns:p14="http://schemas.microsoft.com/office/powerpoint/2010/main" val="1299953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5C4C8-8350-CED1-EDA1-C99A837EA19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BD9CB46-28F8-7BE4-D860-AECF843E518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A98CB44B-163D-1FA6-7D23-8B11CDAFCF16}"/>
              </a:ext>
            </a:extLst>
          </p:cNvPr>
          <p:cNvGraphicFramePr/>
          <p:nvPr>
            <p:extLst>
              <p:ext uri="{D42A27DB-BD31-4B8C-83A1-F6EECF244321}">
                <p14:modId xmlns:p14="http://schemas.microsoft.com/office/powerpoint/2010/main" val="4282960809"/>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69675DD6-BA9C-FB72-608E-C225F9755B27}"/>
              </a:ext>
            </a:extLst>
          </p:cNvPr>
          <p:cNvSpPr>
            <a:spLocks noGrp="1"/>
          </p:cNvSpPr>
          <p:nvPr>
            <p:ph type="title"/>
          </p:nvPr>
        </p:nvSpPr>
        <p:spPr>
          <a:xfrm>
            <a:off x="609600" y="274638"/>
            <a:ext cx="10972800" cy="1143000"/>
          </a:xfrm>
        </p:spPr>
        <p:txBody>
          <a:bodyPr>
            <a:normAutofit/>
          </a:bodyPr>
          <a:lstStyle/>
          <a:p>
            <a:r>
              <a:rPr lang="en-US" sz="2700" b="1" dirty="0"/>
              <a:t>Estimator Model</a:t>
            </a:r>
            <a:br>
              <a:rPr lang="en-US" sz="2700" b="1" dirty="0"/>
            </a:br>
            <a:r>
              <a:rPr lang="en-US" sz="2400" dirty="0"/>
              <a:t>Kalman Filter</a:t>
            </a:r>
          </a:p>
        </p:txBody>
      </p:sp>
      <p:grpSp>
        <p:nvGrpSpPr>
          <p:cNvPr id="13" name="Group 12">
            <a:extLst>
              <a:ext uri="{FF2B5EF4-FFF2-40B4-BE49-F238E27FC236}">
                <a16:creationId xmlns:a16="http://schemas.microsoft.com/office/drawing/2014/main" id="{7EE4D00B-8DD8-B985-1A69-4EE3F4E696BF}"/>
              </a:ext>
            </a:extLst>
          </p:cNvPr>
          <p:cNvGrpSpPr/>
          <p:nvPr/>
        </p:nvGrpSpPr>
        <p:grpSpPr>
          <a:xfrm>
            <a:off x="174470" y="1663220"/>
            <a:ext cx="5246276" cy="3577976"/>
            <a:chOff x="5861957" y="966223"/>
            <a:chExt cx="5246276" cy="3577976"/>
          </a:xfrm>
        </p:grpSpPr>
        <p:sp>
          <p:nvSpPr>
            <p:cNvPr id="9" name="TextBox 8">
              <a:extLst>
                <a:ext uri="{FF2B5EF4-FFF2-40B4-BE49-F238E27FC236}">
                  <a16:creationId xmlns:a16="http://schemas.microsoft.com/office/drawing/2014/main" id="{25BB60EA-7A9A-5234-50F3-A325C967FFFE}"/>
                </a:ext>
              </a:extLst>
            </p:cNvPr>
            <p:cNvSpPr txBox="1"/>
            <p:nvPr/>
          </p:nvSpPr>
          <p:spPr>
            <a:xfrm>
              <a:off x="5867401" y="966223"/>
              <a:ext cx="5240832" cy="646331"/>
            </a:xfrm>
            <a:prstGeom prst="rect">
              <a:avLst/>
            </a:prstGeom>
            <a:noFill/>
          </p:spPr>
          <p:txBody>
            <a:bodyPr wrap="square" rtlCol="0">
              <a:spAutoFit/>
            </a:bodyPr>
            <a:lstStyle/>
            <a:p>
              <a:r>
                <a:rPr lang="en-US" dirty="0">
                  <a:latin typeface="Modern No. 20" panose="02070704070505020303" pitchFamily="18" charset="77"/>
                </a:rPr>
                <a:t>Prediction Step – predict mean/covariance based on model:</a:t>
              </a:r>
            </a:p>
          </p:txBody>
        </p:sp>
        <p:pic>
          <p:nvPicPr>
            <p:cNvPr id="10" name="Picture 9">
              <a:extLst>
                <a:ext uri="{FF2B5EF4-FFF2-40B4-BE49-F238E27FC236}">
                  <a16:creationId xmlns:a16="http://schemas.microsoft.com/office/drawing/2014/main" id="{8C416FBC-7758-5778-BFB4-47765DCBD7C3}"/>
                </a:ext>
              </a:extLst>
            </p:cNvPr>
            <p:cNvPicPr>
              <a:picLocks noChangeAspect="1"/>
            </p:cNvPicPr>
            <p:nvPr/>
          </p:nvPicPr>
          <p:blipFill>
            <a:blip r:embed="rId8"/>
            <a:stretch>
              <a:fillRect/>
            </a:stretch>
          </p:blipFill>
          <p:spPr>
            <a:xfrm>
              <a:off x="5861957" y="1580227"/>
              <a:ext cx="3829050" cy="967424"/>
            </a:xfrm>
            <a:prstGeom prst="rect">
              <a:avLst/>
            </a:prstGeom>
          </p:spPr>
        </p:pic>
        <p:pic>
          <p:nvPicPr>
            <p:cNvPr id="11" name="Picture 10">
              <a:extLst>
                <a:ext uri="{FF2B5EF4-FFF2-40B4-BE49-F238E27FC236}">
                  <a16:creationId xmlns:a16="http://schemas.microsoft.com/office/drawing/2014/main" id="{A5E39B01-0DAC-2A54-0711-3851C0F91740}"/>
                </a:ext>
              </a:extLst>
            </p:cNvPr>
            <p:cNvPicPr>
              <a:picLocks noChangeAspect="1"/>
            </p:cNvPicPr>
            <p:nvPr/>
          </p:nvPicPr>
          <p:blipFill>
            <a:blip r:embed="rId9"/>
            <a:stretch>
              <a:fillRect/>
            </a:stretch>
          </p:blipFill>
          <p:spPr>
            <a:xfrm>
              <a:off x="5861957" y="3333151"/>
              <a:ext cx="4975326" cy="1211048"/>
            </a:xfrm>
            <a:prstGeom prst="rect">
              <a:avLst/>
            </a:prstGeom>
          </p:spPr>
        </p:pic>
        <p:sp>
          <p:nvSpPr>
            <p:cNvPr id="12" name="TextBox 11">
              <a:extLst>
                <a:ext uri="{FF2B5EF4-FFF2-40B4-BE49-F238E27FC236}">
                  <a16:creationId xmlns:a16="http://schemas.microsoft.com/office/drawing/2014/main" id="{3607F94A-6EEA-6158-0452-BB6A91EA7193}"/>
                </a:ext>
              </a:extLst>
            </p:cNvPr>
            <p:cNvSpPr txBox="1"/>
            <p:nvPr/>
          </p:nvSpPr>
          <p:spPr>
            <a:xfrm>
              <a:off x="5861958" y="2686820"/>
              <a:ext cx="4975326" cy="646331"/>
            </a:xfrm>
            <a:prstGeom prst="rect">
              <a:avLst/>
            </a:prstGeom>
            <a:noFill/>
          </p:spPr>
          <p:txBody>
            <a:bodyPr wrap="square" rtlCol="0">
              <a:spAutoFit/>
            </a:bodyPr>
            <a:lstStyle/>
            <a:p>
              <a:r>
                <a:rPr lang="en-US" dirty="0">
                  <a:latin typeface="Modern No. 20" panose="02070704070505020303" pitchFamily="18" charset="77"/>
                </a:rPr>
                <a:t>Update Step - incorporate feedback from measurements:</a:t>
              </a:r>
            </a:p>
          </p:txBody>
        </p:sp>
      </p:grpSp>
      <p:grpSp>
        <p:nvGrpSpPr>
          <p:cNvPr id="17" name="Group 16">
            <a:extLst>
              <a:ext uri="{FF2B5EF4-FFF2-40B4-BE49-F238E27FC236}">
                <a16:creationId xmlns:a16="http://schemas.microsoft.com/office/drawing/2014/main" id="{10EC8C8A-D0FD-69DD-97C4-703DC7426911}"/>
              </a:ext>
            </a:extLst>
          </p:cNvPr>
          <p:cNvGrpSpPr/>
          <p:nvPr/>
        </p:nvGrpSpPr>
        <p:grpSpPr>
          <a:xfrm>
            <a:off x="5149796" y="2641436"/>
            <a:ext cx="6955361" cy="4144236"/>
            <a:chOff x="4572000" y="274638"/>
            <a:chExt cx="6858000" cy="4086225"/>
          </a:xfrm>
        </p:grpSpPr>
        <p:pic>
          <p:nvPicPr>
            <p:cNvPr id="15" name="Picture 14" descr="Graphical user interface, application&#10;&#10;AI-generated content may be incorrect.">
              <a:extLst>
                <a:ext uri="{FF2B5EF4-FFF2-40B4-BE49-F238E27FC236}">
                  <a16:creationId xmlns:a16="http://schemas.microsoft.com/office/drawing/2014/main" id="{2EAF76A5-7D1C-A169-23D6-9EC946F45EEA}"/>
                </a:ext>
              </a:extLst>
            </p:cNvPr>
            <p:cNvPicPr>
              <a:picLocks noChangeAspect="1"/>
            </p:cNvPicPr>
            <p:nvPr/>
          </p:nvPicPr>
          <p:blipFill>
            <a:blip r:embed="rId10">
              <a:extLst>
                <a:ext uri="{28A0092B-C50C-407E-A947-70E740481C1C}">
                  <a14:useLocalDpi xmlns:a14="http://schemas.microsoft.com/office/drawing/2010/main" val="0"/>
                </a:ext>
              </a:extLst>
            </a:blip>
            <a:srcRect l="6859" r="4905"/>
            <a:stretch/>
          </p:blipFill>
          <p:spPr>
            <a:xfrm>
              <a:off x="4572000" y="274638"/>
              <a:ext cx="6858000" cy="4086225"/>
            </a:xfrm>
            <a:prstGeom prst="rect">
              <a:avLst/>
            </a:prstGeom>
          </p:spPr>
        </p:pic>
        <p:sp>
          <p:nvSpPr>
            <p:cNvPr id="16" name="Rectangle 15">
              <a:extLst>
                <a:ext uri="{FF2B5EF4-FFF2-40B4-BE49-F238E27FC236}">
                  <a16:creationId xmlns:a16="http://schemas.microsoft.com/office/drawing/2014/main" id="{287406CA-32D8-4D03-18BC-DC8D18EF664D}"/>
                </a:ext>
              </a:extLst>
            </p:cNvPr>
            <p:cNvSpPr/>
            <p:nvPr/>
          </p:nvSpPr>
          <p:spPr>
            <a:xfrm>
              <a:off x="8153400" y="4076805"/>
              <a:ext cx="381000" cy="2665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Slide Number Placeholder 3">
            <a:extLst>
              <a:ext uri="{FF2B5EF4-FFF2-40B4-BE49-F238E27FC236}">
                <a16:creationId xmlns:a16="http://schemas.microsoft.com/office/drawing/2014/main" id="{FBDEBD9D-622E-5A10-D81F-4690AA4B01E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34</a:t>
            </a:fld>
            <a:endParaRPr lang="en-US" dirty="0"/>
          </a:p>
        </p:txBody>
      </p:sp>
      <p:grpSp>
        <p:nvGrpSpPr>
          <p:cNvPr id="19" name="Group 18">
            <a:extLst>
              <a:ext uri="{FF2B5EF4-FFF2-40B4-BE49-F238E27FC236}">
                <a16:creationId xmlns:a16="http://schemas.microsoft.com/office/drawing/2014/main" id="{0FBDCC47-834A-5BFD-C941-F45CD130978D}"/>
              </a:ext>
            </a:extLst>
          </p:cNvPr>
          <p:cNvGrpSpPr/>
          <p:nvPr/>
        </p:nvGrpSpPr>
        <p:grpSpPr>
          <a:xfrm>
            <a:off x="7080219" y="32715"/>
            <a:ext cx="4328740" cy="2409426"/>
            <a:chOff x="6942437" y="3290419"/>
            <a:chExt cx="4328740" cy="2409426"/>
          </a:xfrm>
        </p:grpSpPr>
        <p:grpSp>
          <p:nvGrpSpPr>
            <p:cNvPr id="20" name="Group 19">
              <a:extLst>
                <a:ext uri="{FF2B5EF4-FFF2-40B4-BE49-F238E27FC236}">
                  <a16:creationId xmlns:a16="http://schemas.microsoft.com/office/drawing/2014/main" id="{4B255948-22A8-0441-6C5B-963234E85AC6}"/>
                </a:ext>
              </a:extLst>
            </p:cNvPr>
            <p:cNvGrpSpPr/>
            <p:nvPr/>
          </p:nvGrpSpPr>
          <p:grpSpPr>
            <a:xfrm>
              <a:off x="10092878" y="3770332"/>
              <a:ext cx="1178299" cy="1137789"/>
              <a:chOff x="7927741" y="2479463"/>
              <a:chExt cx="1178299" cy="1137789"/>
            </a:xfrm>
          </p:grpSpPr>
          <p:grpSp>
            <p:nvGrpSpPr>
              <p:cNvPr id="39" name="Group 38">
                <a:extLst>
                  <a:ext uri="{FF2B5EF4-FFF2-40B4-BE49-F238E27FC236}">
                    <a16:creationId xmlns:a16="http://schemas.microsoft.com/office/drawing/2014/main" id="{0DA27A87-057C-DA2F-0456-6D89227FF9A7}"/>
                  </a:ext>
                </a:extLst>
              </p:cNvPr>
              <p:cNvGrpSpPr/>
              <p:nvPr/>
            </p:nvGrpSpPr>
            <p:grpSpPr>
              <a:xfrm>
                <a:off x="7927741" y="2479463"/>
                <a:ext cx="571285" cy="1137789"/>
                <a:chOff x="5892481" y="359341"/>
                <a:chExt cx="2719914" cy="5417060"/>
              </a:xfrm>
            </p:grpSpPr>
            <p:sp>
              <p:nvSpPr>
                <p:cNvPr id="41" name="Rounded Rectangle 40">
                  <a:extLst>
                    <a:ext uri="{FF2B5EF4-FFF2-40B4-BE49-F238E27FC236}">
                      <a16:creationId xmlns:a16="http://schemas.microsoft.com/office/drawing/2014/main" id="{A716ED92-8831-6A42-0A08-C539AA31B7D5}"/>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Triangle 41">
                  <a:extLst>
                    <a:ext uri="{FF2B5EF4-FFF2-40B4-BE49-F238E27FC236}">
                      <a16:creationId xmlns:a16="http://schemas.microsoft.com/office/drawing/2014/main" id="{455F93C0-9A2D-0CF2-F486-D6603F51E7B2}"/>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Triangle 42">
                  <a:extLst>
                    <a:ext uri="{FF2B5EF4-FFF2-40B4-BE49-F238E27FC236}">
                      <a16:creationId xmlns:a16="http://schemas.microsoft.com/office/drawing/2014/main" id="{CDF21B9D-D8A3-20E4-F791-A45B38B7C26A}"/>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C1DC28E-58F3-ECB3-F1CD-F2F392C76115}"/>
                      </a:ext>
                    </a:extLst>
                  </p:cNvPr>
                  <p:cNvSpPr txBox="1"/>
                  <p:nvPr/>
                </p:nvSpPr>
                <p:spPr>
                  <a:xfrm>
                    <a:off x="8117762" y="2938762"/>
                    <a:ext cx="98827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chemeClr val="tx1"/>
                      </a:solidFill>
                    </a:endParaRPr>
                  </a:p>
                </p:txBody>
              </p:sp>
            </mc:Choice>
            <mc:Fallback xmlns="">
              <p:sp>
                <p:nvSpPr>
                  <p:cNvPr id="40" name="TextBox 39">
                    <a:extLst>
                      <a:ext uri="{FF2B5EF4-FFF2-40B4-BE49-F238E27FC236}">
                        <a16:creationId xmlns:a16="http://schemas.microsoft.com/office/drawing/2014/main" id="{AC1DC28E-58F3-ECB3-F1CD-F2F392C76115}"/>
                      </a:ext>
                    </a:extLst>
                  </p:cNvPr>
                  <p:cNvSpPr txBox="1">
                    <a:spLocks noRot="1" noChangeAspect="1" noMove="1" noResize="1" noEditPoints="1" noAdjustHandles="1" noChangeArrowheads="1" noChangeShapeType="1" noTextEdit="1"/>
                  </p:cNvSpPr>
                  <p:nvPr/>
                </p:nvSpPr>
                <p:spPr>
                  <a:xfrm>
                    <a:off x="8117762" y="2938762"/>
                    <a:ext cx="988278" cy="400110"/>
                  </a:xfrm>
                  <a:prstGeom prst="rect">
                    <a:avLst/>
                  </a:prstGeom>
                  <a:blipFill>
                    <a:blip r:embed="rId11"/>
                    <a:stretch>
                      <a:fillRect/>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71012229-1411-17E8-57BB-FB93E265DDA7}"/>
                </a:ext>
              </a:extLst>
            </p:cNvPr>
            <p:cNvGrpSpPr/>
            <p:nvPr/>
          </p:nvGrpSpPr>
          <p:grpSpPr>
            <a:xfrm>
              <a:off x="7964944" y="3290419"/>
              <a:ext cx="1204803" cy="1137789"/>
              <a:chOff x="7469746" y="1497911"/>
              <a:chExt cx="836054" cy="789550"/>
            </a:xfrm>
          </p:grpSpPr>
          <p:grpSp>
            <p:nvGrpSpPr>
              <p:cNvPr id="34" name="Group 33">
                <a:extLst>
                  <a:ext uri="{FF2B5EF4-FFF2-40B4-BE49-F238E27FC236}">
                    <a16:creationId xmlns:a16="http://schemas.microsoft.com/office/drawing/2014/main" id="{12508A55-6DEF-DF6F-DF02-359258E38DA5}"/>
                  </a:ext>
                </a:extLst>
              </p:cNvPr>
              <p:cNvGrpSpPr/>
              <p:nvPr/>
            </p:nvGrpSpPr>
            <p:grpSpPr>
              <a:xfrm>
                <a:off x="7469746" y="1497911"/>
                <a:ext cx="396434" cy="789550"/>
                <a:chOff x="5892481" y="359341"/>
                <a:chExt cx="2719914" cy="5417060"/>
              </a:xfrm>
            </p:grpSpPr>
            <p:sp>
              <p:nvSpPr>
                <p:cNvPr id="36" name="Rounded Rectangle 35">
                  <a:extLst>
                    <a:ext uri="{FF2B5EF4-FFF2-40B4-BE49-F238E27FC236}">
                      <a16:creationId xmlns:a16="http://schemas.microsoft.com/office/drawing/2014/main" id="{8509A1B1-CC0C-AE33-4C9F-1538CBE3D8DB}"/>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Triangle 36">
                  <a:extLst>
                    <a:ext uri="{FF2B5EF4-FFF2-40B4-BE49-F238E27FC236}">
                      <a16:creationId xmlns:a16="http://schemas.microsoft.com/office/drawing/2014/main" id="{D8610755-87BB-D9F6-ECF9-FF07745F6D08}"/>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Triangle 37">
                  <a:extLst>
                    <a:ext uri="{FF2B5EF4-FFF2-40B4-BE49-F238E27FC236}">
                      <a16:creationId xmlns:a16="http://schemas.microsoft.com/office/drawing/2014/main" id="{C77B9DF6-5707-69EC-9029-8FDBF309E4E3}"/>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BCF48F7-5B8C-719B-CD0C-53EBB23F324F}"/>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𝑗</m:t>
                          </m:r>
                        </m:oMath>
                      </m:oMathPara>
                    </a14:m>
                    <a:endParaRPr lang="en-US" sz="2000" dirty="0">
                      <a:solidFill>
                        <a:schemeClr val="tx1"/>
                      </a:solidFill>
                    </a:endParaRPr>
                  </a:p>
                </p:txBody>
              </p:sp>
            </mc:Choice>
            <mc:Fallback xmlns="">
              <p:sp>
                <p:nvSpPr>
                  <p:cNvPr id="35" name="TextBox 34">
                    <a:extLst>
                      <a:ext uri="{FF2B5EF4-FFF2-40B4-BE49-F238E27FC236}">
                        <a16:creationId xmlns:a16="http://schemas.microsoft.com/office/drawing/2014/main" id="{1BCF48F7-5B8C-719B-CD0C-53EBB23F324F}"/>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2"/>
                    <a:stretch>
                      <a:fillRect b="-9091"/>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AF13CCA5-4831-691B-67E2-9638DE711B26}"/>
                </a:ext>
              </a:extLst>
            </p:cNvPr>
            <p:cNvGrpSpPr/>
            <p:nvPr/>
          </p:nvGrpSpPr>
          <p:grpSpPr>
            <a:xfrm>
              <a:off x="8946984" y="4562056"/>
              <a:ext cx="1204587" cy="1137789"/>
              <a:chOff x="10810663" y="2287787"/>
              <a:chExt cx="835904" cy="789550"/>
            </a:xfrm>
          </p:grpSpPr>
          <p:grpSp>
            <p:nvGrpSpPr>
              <p:cNvPr id="29" name="Group 28">
                <a:extLst>
                  <a:ext uri="{FF2B5EF4-FFF2-40B4-BE49-F238E27FC236}">
                    <a16:creationId xmlns:a16="http://schemas.microsoft.com/office/drawing/2014/main" id="{50869ABB-CA3C-A159-2415-DBE2B4CCC6AE}"/>
                  </a:ext>
                </a:extLst>
              </p:cNvPr>
              <p:cNvGrpSpPr/>
              <p:nvPr/>
            </p:nvGrpSpPr>
            <p:grpSpPr>
              <a:xfrm>
                <a:off x="10810663" y="2287787"/>
                <a:ext cx="396434" cy="789550"/>
                <a:chOff x="5892481" y="359341"/>
                <a:chExt cx="2719914" cy="5417060"/>
              </a:xfrm>
            </p:grpSpPr>
            <p:sp>
              <p:nvSpPr>
                <p:cNvPr id="31" name="Rounded Rectangle 30">
                  <a:extLst>
                    <a:ext uri="{FF2B5EF4-FFF2-40B4-BE49-F238E27FC236}">
                      <a16:creationId xmlns:a16="http://schemas.microsoft.com/office/drawing/2014/main" id="{8AD5C115-EEED-D096-0FCE-B6449F148284}"/>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Triangle 31">
                  <a:extLst>
                    <a:ext uri="{FF2B5EF4-FFF2-40B4-BE49-F238E27FC236}">
                      <a16:creationId xmlns:a16="http://schemas.microsoft.com/office/drawing/2014/main" id="{51B1ED55-0A15-89EE-E3CA-B23A6BB5FAB7}"/>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BEA77953-7E1E-8F94-45E4-7B683699179E}"/>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A1D0F85-6926-F151-1540-F7B409376C92}"/>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𝑘</m:t>
                          </m:r>
                        </m:oMath>
                      </m:oMathPara>
                    </a14:m>
                    <a:endParaRPr lang="en-US" sz="2000" dirty="0">
                      <a:solidFill>
                        <a:srgbClr val="FF0000"/>
                      </a:solidFill>
                    </a:endParaRPr>
                  </a:p>
                </p:txBody>
              </p:sp>
            </mc:Choice>
            <mc:Fallback xmlns="">
              <p:sp>
                <p:nvSpPr>
                  <p:cNvPr id="30" name="TextBox 29">
                    <a:extLst>
                      <a:ext uri="{FF2B5EF4-FFF2-40B4-BE49-F238E27FC236}">
                        <a16:creationId xmlns:a16="http://schemas.microsoft.com/office/drawing/2014/main" id="{5A1D0F85-6926-F151-1540-F7B409376C92}"/>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3"/>
                    <a:stretch>
                      <a:fillRect/>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88A33600-A08F-CCF6-5DC6-9B4B673FCA69}"/>
                </a:ext>
              </a:extLst>
            </p:cNvPr>
            <p:cNvGrpSpPr/>
            <p:nvPr/>
          </p:nvGrpSpPr>
          <p:grpSpPr>
            <a:xfrm>
              <a:off x="6942437" y="4356057"/>
              <a:ext cx="1210483" cy="1137789"/>
              <a:chOff x="9615751" y="3698515"/>
              <a:chExt cx="839995" cy="789550"/>
            </a:xfrm>
          </p:grpSpPr>
          <p:grpSp>
            <p:nvGrpSpPr>
              <p:cNvPr id="24" name="Group 23">
                <a:extLst>
                  <a:ext uri="{FF2B5EF4-FFF2-40B4-BE49-F238E27FC236}">
                    <a16:creationId xmlns:a16="http://schemas.microsoft.com/office/drawing/2014/main" id="{A5F18A11-9944-B672-F6C3-D6E04FD25EE6}"/>
                  </a:ext>
                </a:extLst>
              </p:cNvPr>
              <p:cNvGrpSpPr/>
              <p:nvPr/>
            </p:nvGrpSpPr>
            <p:grpSpPr>
              <a:xfrm>
                <a:off x="9615751" y="3698515"/>
                <a:ext cx="396434" cy="789550"/>
                <a:chOff x="5892481" y="359341"/>
                <a:chExt cx="2719914" cy="5417060"/>
              </a:xfrm>
            </p:grpSpPr>
            <p:sp>
              <p:nvSpPr>
                <p:cNvPr id="26" name="Rounded Rectangle 25">
                  <a:extLst>
                    <a:ext uri="{FF2B5EF4-FFF2-40B4-BE49-F238E27FC236}">
                      <a16:creationId xmlns:a16="http://schemas.microsoft.com/office/drawing/2014/main" id="{2B2CE548-82DD-1C46-6E81-D42096F19E77}"/>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Triangle 26">
                  <a:extLst>
                    <a:ext uri="{FF2B5EF4-FFF2-40B4-BE49-F238E27FC236}">
                      <a16:creationId xmlns:a16="http://schemas.microsoft.com/office/drawing/2014/main" id="{B828AF45-A7DE-CDA9-D843-D567290A6BFF}"/>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Triangle 27">
                  <a:extLst>
                    <a:ext uri="{FF2B5EF4-FFF2-40B4-BE49-F238E27FC236}">
                      <a16:creationId xmlns:a16="http://schemas.microsoft.com/office/drawing/2014/main" id="{089B7593-2A8E-7AAE-EDC9-2362DA1CF2E1}"/>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1F4BFF-EE0A-F131-E995-0C5287D5BFAE}"/>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𝑙</m:t>
                          </m:r>
                        </m:oMath>
                      </m:oMathPara>
                    </a14:m>
                    <a:endParaRPr lang="en-US" sz="2000" dirty="0">
                      <a:solidFill>
                        <a:srgbClr val="FF0000"/>
                      </a:solidFill>
                    </a:endParaRPr>
                  </a:p>
                </p:txBody>
              </p:sp>
            </mc:Choice>
            <mc:Fallback xmlns="">
              <p:sp>
                <p:nvSpPr>
                  <p:cNvPr id="25" name="TextBox 24">
                    <a:extLst>
                      <a:ext uri="{FF2B5EF4-FFF2-40B4-BE49-F238E27FC236}">
                        <a16:creationId xmlns:a16="http://schemas.microsoft.com/office/drawing/2014/main" id="{7F1F4BFF-EE0A-F131-E995-0C5287D5BFAE}"/>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4"/>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C2DD1A5-8606-226C-A0E0-E78AFCD797D4}"/>
                  </a:ext>
                </a:extLst>
              </p:cNvPr>
              <p:cNvSpPr txBox="1"/>
              <p:nvPr/>
            </p:nvSpPr>
            <p:spPr>
              <a:xfrm>
                <a:off x="5149795" y="2361077"/>
                <a:ext cx="557742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𝑖𝑗𝑘𝑙</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𝑖𝑗𝑘𝑙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𝐾𝐹</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𝑠</m:t>
                              </m:r>
                            </m:sup>
                          </m:sSup>
                        </m:e>
                        <m:sub>
                          <m:r>
                            <a:rPr lang="en-US" b="0" i="1" smtClean="0">
                              <a:solidFill>
                                <a:srgbClr val="FF0000"/>
                              </a:solidFill>
                              <a:latin typeface="Cambria Math" panose="02040503050406030204" pitchFamily="18" charset="0"/>
                            </a:rPr>
                            <m:t>𝑖𝑗𝑘𝑙</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sSup>
                            <m:sSupPr>
                              <m:ctrlPr>
                                <a:rPr lang="en-US" i="1">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𝑐</m:t>
                              </m:r>
                            </m:sup>
                          </m:sSup>
                        </m:e>
                        <m:sub>
                          <m:r>
                            <a:rPr lang="en-US" i="1">
                              <a:solidFill>
                                <a:srgbClr val="FF0000"/>
                              </a:solidFill>
                              <a:latin typeface="Cambria Math" panose="02040503050406030204" pitchFamily="18" charset="0"/>
                            </a:rPr>
                            <m:t>𝑖𝑗𝑘𝑙</m:t>
                          </m:r>
                          <m:r>
                            <a:rPr lang="en-US" i="1">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𝜏</m:t>
                              </m:r>
                            </m:e>
                            <m:sub>
                              <m:r>
                                <a:rPr lang="en-US" i="1">
                                  <a:solidFill>
                                    <a:srgbClr val="FF0000"/>
                                  </a:solidFill>
                                  <a:latin typeface="Cambria Math" panose="02040503050406030204" pitchFamily="18" charset="0"/>
                                </a:rPr>
                                <m:t>𝑝</m:t>
                              </m:r>
                            </m:sub>
                          </m:sSub>
                        </m:sub>
                      </m:sSub>
                      <m:r>
                        <a:rPr lang="en-US" b="0" i="1"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5" name="TextBox 44">
                <a:extLst>
                  <a:ext uri="{FF2B5EF4-FFF2-40B4-BE49-F238E27FC236}">
                    <a16:creationId xmlns:a16="http://schemas.microsoft.com/office/drawing/2014/main" id="{FC2DD1A5-8606-226C-A0E0-E78AFCD797D4}"/>
                  </a:ext>
                </a:extLst>
              </p:cNvPr>
              <p:cNvSpPr txBox="1">
                <a:spLocks noRot="1" noChangeAspect="1" noMove="1" noResize="1" noEditPoints="1" noAdjustHandles="1" noChangeArrowheads="1" noChangeShapeType="1" noTextEdit="1"/>
              </p:cNvSpPr>
              <p:nvPr/>
            </p:nvSpPr>
            <p:spPr>
              <a:xfrm>
                <a:off x="5149795" y="2361077"/>
                <a:ext cx="5577424" cy="421847"/>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91570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4B77D-3FC2-22AC-E66C-9F50F220B58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C8AFF20-6B6A-A5EE-367E-6397214AC110}"/>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36DBD453-3124-07EA-75D8-D0B76D052CC6}"/>
              </a:ext>
            </a:extLst>
          </p:cNvPr>
          <p:cNvGraphicFramePr/>
          <p:nvPr>
            <p:extLst>
              <p:ext uri="{D42A27DB-BD31-4B8C-83A1-F6EECF244321}">
                <p14:modId xmlns:p14="http://schemas.microsoft.com/office/powerpoint/2010/main" val="2457373553"/>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A4DE5020-F8E2-4574-47E6-1A5BF155FAF2}"/>
              </a:ext>
            </a:extLst>
          </p:cNvPr>
          <p:cNvSpPr>
            <a:spLocks noGrp="1"/>
          </p:cNvSpPr>
          <p:nvPr>
            <p:ph type="title"/>
          </p:nvPr>
        </p:nvSpPr>
        <p:spPr>
          <a:xfrm>
            <a:off x="609600" y="274638"/>
            <a:ext cx="10972800" cy="1143000"/>
          </a:xfrm>
        </p:spPr>
        <p:txBody>
          <a:bodyPr>
            <a:normAutofit/>
          </a:bodyPr>
          <a:lstStyle/>
          <a:p>
            <a:r>
              <a:rPr lang="en-US" sz="2700" b="1" dirty="0"/>
              <a:t>Statistical Model</a:t>
            </a:r>
            <a:br>
              <a:rPr lang="en-US" sz="2700" b="1" dirty="0"/>
            </a:br>
            <a:r>
              <a:rPr lang="en-US" sz="2400" dirty="0"/>
              <a:t>Spatial Filtering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13E108-30DA-AA6D-2B1A-8A732C380940}"/>
                  </a:ext>
                </a:extLst>
              </p:cNvPr>
              <p:cNvSpPr txBox="1"/>
              <p:nvPr/>
            </p:nvSpPr>
            <p:spPr>
              <a:xfrm>
                <a:off x="293172" y="1610736"/>
                <a:ext cx="685705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each turbine </a:t>
                </a:r>
                <a14:m>
                  <m:oMath xmlns:m="http://schemas.openxmlformats.org/officeDocument/2006/math">
                    <m:r>
                      <a:rPr lang="en-US" b="0" i="1" smtClean="0">
                        <a:solidFill>
                          <a:srgbClr val="FF0000"/>
                        </a:solidFill>
                        <a:latin typeface="Cambria Math" panose="02040503050406030204" pitchFamily="18" charset="0"/>
                      </a:rPr>
                      <m:t>𝑖</m:t>
                    </m:r>
                  </m:oMath>
                </a14:m>
                <a:r>
                  <a:rPr lang="en-US" dirty="0"/>
                  <a:t>, consider cluster of neighboring turbines </a:t>
                </a:r>
                <a14:m>
                  <m:oMath xmlns:m="http://schemas.openxmlformats.org/officeDocument/2006/math">
                    <m:r>
                      <a:rPr lang="en-US" b="0" i="0" smtClean="0">
                        <a:latin typeface="Cambria Math" panose="02040503050406030204" pitchFamily="18" charset="0"/>
                      </a:rPr>
                      <m:t>{</m:t>
                    </m:r>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oMath>
                </a14:m>
                <a:r>
                  <a:rPr lang="en-US" dirty="0"/>
                  <a:t>.</a:t>
                </a:r>
              </a:p>
              <a:p>
                <a:pPr marL="285750" indent="-285750">
                  <a:buFont typeface="Arial" panose="020B0604020202020204" pitchFamily="34" charset="0"/>
                  <a:buChar char="•"/>
                </a:pPr>
                <a:r>
                  <a:rPr lang="en-US" dirty="0"/>
                  <a:t>Get point </a:t>
                </a:r>
                <a14:m>
                  <m:oMath xmlns:m="http://schemas.openxmlformats.org/officeDocument/2006/math">
                    <m:r>
                      <a:rPr lang="en-US" b="0" i="1" smtClean="0">
                        <a:solidFill>
                          <a:srgbClr val="0076BE"/>
                        </a:solidFill>
                        <a:latin typeface="Cambria Math" panose="02040503050406030204" pitchFamily="18" charset="0"/>
                      </a:rPr>
                      <m:t>𝑐</m:t>
                    </m:r>
                  </m:oMath>
                </a14:m>
                <a:r>
                  <a:rPr lang="en-US" dirty="0"/>
                  <a:t> upstream based on prediction time and wind speed at </a:t>
                </a:r>
                <a14:m>
                  <m:oMath xmlns:m="http://schemas.openxmlformats.org/officeDocument/2006/math">
                    <m:r>
                      <a:rPr lang="en-US" i="1">
                        <a:solidFill>
                          <a:srgbClr val="FF0000"/>
                        </a:solidFill>
                        <a:latin typeface="Cambria Math" panose="02040503050406030204" pitchFamily="18" charset="0"/>
                      </a:rPr>
                      <m:t>𝑖</m:t>
                    </m:r>
                  </m:oMath>
                </a14:m>
                <a:r>
                  <a:rPr lang="en-US" dirty="0">
                    <a:solidFill>
                      <a:srgbClr val="FF0000"/>
                    </a:solidFill>
                  </a:rPr>
                  <a:t>.</a:t>
                </a:r>
              </a:p>
              <a:p>
                <a:pPr marL="285750" indent="-285750">
                  <a:buFont typeface="Arial" panose="020B0604020202020204" pitchFamily="34" charset="0"/>
                  <a:buChar char="•"/>
                </a:pPr>
                <a:r>
                  <a:rPr lang="en-US" dirty="0"/>
                  <a:t>Compute weighted sum of wind speed components, where weights </a:t>
                </a:r>
                <a14:m>
                  <m:oMath xmlns:m="http://schemas.openxmlformats.org/officeDocument/2006/math">
                    <m:r>
                      <a:rPr lang="en-US" b="0" i="1" smtClean="0">
                        <a:latin typeface="Cambria Math" panose="02040503050406030204" pitchFamily="18" charset="0"/>
                      </a:rPr>
                      <m:t>𝛼</m:t>
                    </m:r>
                  </m:oMath>
                </a14:m>
                <a:r>
                  <a:rPr lang="en-US" dirty="0"/>
                  <a:t> are computed from a Gaussian distribution with mean </a:t>
                </a:r>
                <a14:m>
                  <m:oMath xmlns:m="http://schemas.openxmlformats.org/officeDocument/2006/math">
                    <m:r>
                      <a:rPr lang="en-US" i="1">
                        <a:solidFill>
                          <a:srgbClr val="0076BE"/>
                        </a:solidFill>
                        <a:latin typeface="Cambria Math" panose="02040503050406030204" pitchFamily="18" charset="0"/>
                      </a:rPr>
                      <m:t>𝑐</m:t>
                    </m:r>
                  </m:oMath>
                </a14:m>
                <a:r>
                  <a:rPr lang="en-US" dirty="0"/>
                  <a:t> and standard deviation of distances of turbines from </a:t>
                </a:r>
                <a14:m>
                  <m:oMath xmlns:m="http://schemas.openxmlformats.org/officeDocument/2006/math">
                    <m:r>
                      <a:rPr lang="en-US" i="1">
                        <a:solidFill>
                          <a:srgbClr val="0076BE"/>
                        </a:solidFill>
                        <a:latin typeface="Cambria Math" panose="02040503050406030204" pitchFamily="18" charset="0"/>
                      </a:rPr>
                      <m:t>𝑐</m:t>
                    </m:r>
                  </m:oMath>
                </a14:m>
                <a:r>
                  <a:rPr lang="en-US" dirty="0"/>
                  <a:t>.</a:t>
                </a:r>
              </a:p>
              <a:p>
                <a:pPr marL="285750" indent="-285750">
                  <a:buFont typeface="Arial" panose="020B0604020202020204" pitchFamily="34" charset="0"/>
                  <a:buChar char="•"/>
                </a:pPr>
                <a:endParaRPr lang="en-US" dirty="0"/>
              </a:p>
            </p:txBody>
          </p:sp>
        </mc:Choice>
        <mc:Fallback xmlns="">
          <p:sp>
            <p:nvSpPr>
              <p:cNvPr id="8" name="TextBox 7">
                <a:extLst>
                  <a:ext uri="{FF2B5EF4-FFF2-40B4-BE49-F238E27FC236}">
                    <a16:creationId xmlns:a16="http://schemas.microsoft.com/office/drawing/2014/main" id="{B413E108-30DA-AA6D-2B1A-8A732C380940}"/>
                  </a:ext>
                </a:extLst>
              </p:cNvPr>
              <p:cNvSpPr txBox="1">
                <a:spLocks noRot="1" noChangeAspect="1" noMove="1" noResize="1" noEditPoints="1" noAdjustHandles="1" noChangeArrowheads="1" noChangeShapeType="1" noTextEdit="1"/>
              </p:cNvSpPr>
              <p:nvPr/>
            </p:nvSpPr>
            <p:spPr>
              <a:xfrm>
                <a:off x="293172" y="1610736"/>
                <a:ext cx="6857054" cy="2308324"/>
              </a:xfrm>
              <a:prstGeom prst="rect">
                <a:avLst/>
              </a:prstGeom>
              <a:blipFill>
                <a:blip r:embed="rId8"/>
                <a:stretch>
                  <a:fillRect l="-555" t="-1093" r="-73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E88113C-DD78-38BF-700C-2677E9FE4E86}"/>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Sinner, Michael, et al. "Power increases using wind direction spatial filtering for wind farm control: Evaluation using FLORIS, modified for dynamic settings." </a:t>
            </a:r>
            <a:r>
              <a:rPr lang="en-US" sz="1200" b="0" i="1" u="none" strike="noStrike" dirty="0">
                <a:solidFill>
                  <a:srgbClr val="222222"/>
                </a:solidFill>
                <a:effectLst/>
                <a:latin typeface="Arial" panose="020B0604020202020204" pitchFamily="34" charset="0"/>
              </a:rPr>
              <a:t>Journal of Renewable and Sustainable Energy</a:t>
            </a:r>
            <a:r>
              <a:rPr lang="en-US" sz="1200" b="0" i="0" u="none" strike="noStrike" dirty="0">
                <a:solidFill>
                  <a:srgbClr val="222222"/>
                </a:solidFill>
                <a:effectLst/>
                <a:latin typeface="Arial" panose="020B0604020202020204" pitchFamily="34" charset="0"/>
              </a:rPr>
              <a:t> 13.2 (2021).</a:t>
            </a:r>
            <a:endParaRPr lang="en-US" sz="1200" dirty="0"/>
          </a:p>
        </p:txBody>
      </p:sp>
      <p:grpSp>
        <p:nvGrpSpPr>
          <p:cNvPr id="45" name="Group 44">
            <a:extLst>
              <a:ext uri="{FF2B5EF4-FFF2-40B4-BE49-F238E27FC236}">
                <a16:creationId xmlns:a16="http://schemas.microsoft.com/office/drawing/2014/main" id="{8E729C8E-22F4-03CC-8CA9-3536A1D4C707}"/>
              </a:ext>
            </a:extLst>
          </p:cNvPr>
          <p:cNvGrpSpPr/>
          <p:nvPr/>
        </p:nvGrpSpPr>
        <p:grpSpPr>
          <a:xfrm>
            <a:off x="7194106" y="673356"/>
            <a:ext cx="4691584" cy="4425544"/>
            <a:chOff x="7194106" y="673356"/>
            <a:chExt cx="4691584" cy="4425544"/>
          </a:xfrm>
        </p:grpSpPr>
        <p:grpSp>
          <p:nvGrpSpPr>
            <p:cNvPr id="43" name="Group 42">
              <a:extLst>
                <a:ext uri="{FF2B5EF4-FFF2-40B4-BE49-F238E27FC236}">
                  <a16:creationId xmlns:a16="http://schemas.microsoft.com/office/drawing/2014/main" id="{1FBAB363-E15F-197F-CB3E-B4DF65763B14}"/>
                </a:ext>
              </a:extLst>
            </p:cNvPr>
            <p:cNvGrpSpPr/>
            <p:nvPr/>
          </p:nvGrpSpPr>
          <p:grpSpPr>
            <a:xfrm>
              <a:off x="7528440" y="673356"/>
              <a:ext cx="4357250" cy="3840628"/>
              <a:chOff x="7528440" y="673356"/>
              <a:chExt cx="4357250" cy="3840628"/>
            </a:xfrm>
          </p:grpSpPr>
          <p:grpSp>
            <p:nvGrpSpPr>
              <p:cNvPr id="40" name="Group 39">
                <a:extLst>
                  <a:ext uri="{FF2B5EF4-FFF2-40B4-BE49-F238E27FC236}">
                    <a16:creationId xmlns:a16="http://schemas.microsoft.com/office/drawing/2014/main" id="{8CADDEFA-ECB4-B9F6-D336-F51273016584}"/>
                  </a:ext>
                </a:extLst>
              </p:cNvPr>
              <p:cNvGrpSpPr/>
              <p:nvPr/>
            </p:nvGrpSpPr>
            <p:grpSpPr>
              <a:xfrm>
                <a:off x="7528440" y="673356"/>
                <a:ext cx="4357250" cy="3840628"/>
                <a:chOff x="8205373" y="637734"/>
                <a:chExt cx="3023644" cy="2665141"/>
              </a:xfrm>
            </p:grpSpPr>
            <p:sp>
              <p:nvSpPr>
                <p:cNvPr id="28" name="Oval 27">
                  <a:extLst>
                    <a:ext uri="{FF2B5EF4-FFF2-40B4-BE49-F238E27FC236}">
                      <a16:creationId xmlns:a16="http://schemas.microsoft.com/office/drawing/2014/main" id="{24A4D342-9AFA-B6D4-3107-199926CB22F2}"/>
                    </a:ext>
                  </a:extLst>
                </p:cNvPr>
                <p:cNvSpPr/>
                <p:nvPr/>
              </p:nvSpPr>
              <p:spPr>
                <a:xfrm>
                  <a:off x="8205373" y="637734"/>
                  <a:ext cx="2557660" cy="2557660"/>
                </a:xfrm>
                <a:prstGeom prst="ellipse">
                  <a:avLst/>
                </a:prstGeom>
                <a:gradFill flip="none" rotWithShape="1">
                  <a:gsLst>
                    <a:gs pos="0">
                      <a:schemeClr val="accent1">
                        <a:tint val="66000"/>
                        <a:satMod val="160000"/>
                        <a:lumMod val="29974"/>
                        <a:alpha val="52216"/>
                      </a:schemeClr>
                    </a:gs>
                    <a:gs pos="73000">
                      <a:schemeClr val="accent1">
                        <a:tint val="44500"/>
                        <a:satMod val="160000"/>
                        <a:alpha val="8813"/>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E0EECBC3-78A9-A0F9-179A-84EEE1CAA4F1}"/>
                    </a:ext>
                  </a:extLst>
                </p:cNvPr>
                <p:cNvGrpSpPr/>
                <p:nvPr/>
              </p:nvGrpSpPr>
              <p:grpSpPr>
                <a:xfrm>
                  <a:off x="10411355" y="933545"/>
                  <a:ext cx="396434" cy="789550"/>
                  <a:chOff x="5892481" y="359341"/>
                  <a:chExt cx="2719914" cy="5417060"/>
                </a:xfrm>
              </p:grpSpPr>
              <p:sp>
                <p:nvSpPr>
                  <p:cNvPr id="25" name="Rounded Rectangle 24">
                    <a:extLst>
                      <a:ext uri="{FF2B5EF4-FFF2-40B4-BE49-F238E27FC236}">
                        <a16:creationId xmlns:a16="http://schemas.microsoft.com/office/drawing/2014/main" id="{B173F6FC-55CD-5E87-C158-3A9CD57AFA9F}"/>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1D396CD9-109C-AE8F-50CA-B7248331E2CF}"/>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BFCF1B20-23C3-526F-01B4-7F01DC766A8C}"/>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29" name="Straight Arrow Connector 28">
                  <a:extLst>
                    <a:ext uri="{FF2B5EF4-FFF2-40B4-BE49-F238E27FC236}">
                      <a16:creationId xmlns:a16="http://schemas.microsoft.com/office/drawing/2014/main" id="{1ABF10C2-BB04-0AF1-6404-5D601DC9C47D}"/>
                    </a:ext>
                  </a:extLst>
                </p:cNvPr>
                <p:cNvCxnSpPr>
                  <a:cxnSpLocks/>
                </p:cNvCxnSpPr>
                <p:nvPr/>
              </p:nvCxnSpPr>
              <p:spPr>
                <a:xfrm flipH="1">
                  <a:off x="9536281" y="1330115"/>
                  <a:ext cx="998822" cy="586685"/>
                </a:xfrm>
                <a:prstGeom prst="straightConnector1">
                  <a:avLst/>
                </a:prstGeom>
                <a:ln w="31750">
                  <a:solidFill>
                    <a:srgbClr val="7030A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3489B34-B0DD-19BB-FF62-EB6BD8F590B9}"/>
                        </a:ext>
                      </a:extLst>
                    </p:cNvPr>
                    <p:cNvSpPr txBox="1"/>
                    <p:nvPr/>
                  </p:nvSpPr>
                  <p:spPr>
                    <a:xfrm>
                      <a:off x="9495493" y="1281560"/>
                      <a:ext cx="685800" cy="2940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𝜏</m:t>
                                </m:r>
                              </m:e>
                              <m:sub>
                                <m:r>
                                  <a:rPr lang="en-US" sz="2000" b="0" i="1" smtClean="0">
                                    <a:solidFill>
                                      <a:srgbClr val="7030A0"/>
                                    </a:solidFill>
                                    <a:latin typeface="Cambria Math" panose="02040503050406030204" pitchFamily="18" charset="0"/>
                                  </a:rPr>
                                  <m:t>𝑝</m:t>
                                </m:r>
                              </m:sub>
                            </m:sSub>
                            <m:r>
                              <a:rPr lang="en-US" sz="2000" b="0" i="1" smtClean="0">
                                <a:solidFill>
                                  <a:srgbClr val="7030A0"/>
                                </a:solidFill>
                                <a:latin typeface="Cambria Math" panose="02040503050406030204" pitchFamily="18" charset="0"/>
                              </a:rPr>
                              <m:t>|</m:t>
                            </m:r>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𝑤</m:t>
                                </m:r>
                              </m:e>
                              <m:sub>
                                <m:r>
                                  <a:rPr lang="en-US" sz="2000" b="0" i="1" smtClean="0">
                                    <a:solidFill>
                                      <a:srgbClr val="7030A0"/>
                                    </a:solidFill>
                                    <a:latin typeface="Cambria Math" panose="02040503050406030204" pitchFamily="18" charset="0"/>
                                  </a:rPr>
                                  <m:t>𝑖</m:t>
                                </m:r>
                              </m:sub>
                            </m:sSub>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31" name="TextBox 30">
                      <a:extLst>
                        <a:ext uri="{FF2B5EF4-FFF2-40B4-BE49-F238E27FC236}">
                          <a16:creationId xmlns:a16="http://schemas.microsoft.com/office/drawing/2014/main" id="{A3489B34-B0DD-19BB-FF62-EB6BD8F590B9}"/>
                        </a:ext>
                      </a:extLst>
                    </p:cNvPr>
                    <p:cNvSpPr txBox="1">
                      <a:spLocks noRot="1" noChangeAspect="1" noMove="1" noResize="1" noEditPoints="1" noAdjustHandles="1" noChangeArrowheads="1" noChangeShapeType="1" noTextEdit="1"/>
                    </p:cNvSpPr>
                    <p:nvPr/>
                  </p:nvSpPr>
                  <p:spPr>
                    <a:xfrm>
                      <a:off x="9495493" y="1281560"/>
                      <a:ext cx="685800" cy="29406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D18E58-648D-E114-F819-B71E891B2AB3}"/>
                        </a:ext>
                      </a:extLst>
                    </p:cNvPr>
                    <p:cNvSpPr txBox="1"/>
                    <p:nvPr/>
                  </p:nvSpPr>
                  <p:spPr>
                    <a:xfrm>
                      <a:off x="10543217" y="125226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rgbClr val="FF0000"/>
                        </a:solidFill>
                      </a:endParaRPr>
                    </a:p>
                  </p:txBody>
                </p:sp>
              </mc:Choice>
              <mc:Fallback xmlns="">
                <p:sp>
                  <p:nvSpPr>
                    <p:cNvPr id="32" name="TextBox 31">
                      <a:extLst>
                        <a:ext uri="{FF2B5EF4-FFF2-40B4-BE49-F238E27FC236}">
                          <a16:creationId xmlns:a16="http://schemas.microsoft.com/office/drawing/2014/main" id="{E2D18E58-648D-E114-F819-B71E891B2AB3}"/>
                        </a:ext>
                      </a:extLst>
                    </p:cNvPr>
                    <p:cNvSpPr txBox="1">
                      <a:spLocks noRot="1" noChangeAspect="1" noMove="1" noResize="1" noEditPoints="1" noAdjustHandles="1" noChangeArrowheads="1" noChangeShapeType="1" noTextEdit="1"/>
                    </p:cNvSpPr>
                    <p:nvPr/>
                  </p:nvSpPr>
                  <p:spPr>
                    <a:xfrm>
                      <a:off x="10543217" y="1252268"/>
                      <a:ext cx="685800" cy="277650"/>
                    </a:xfrm>
                    <a:prstGeom prst="rect">
                      <a:avLst/>
                    </a:prstGeom>
                    <a:blipFill>
                      <a:blip r:embed="rId10"/>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E16E9EA2-EDE8-0C6F-E1AF-9CBF157BBC5A}"/>
                    </a:ext>
                  </a:extLst>
                </p:cNvPr>
                <p:cNvGrpSpPr/>
                <p:nvPr/>
              </p:nvGrpSpPr>
              <p:grpSpPr>
                <a:xfrm>
                  <a:off x="8330193" y="939873"/>
                  <a:ext cx="836054" cy="789550"/>
                  <a:chOff x="7469746" y="1497911"/>
                  <a:chExt cx="836054" cy="789550"/>
                </a:xfrm>
              </p:grpSpPr>
              <p:grpSp>
                <p:nvGrpSpPr>
                  <p:cNvPr id="15" name="Group 14">
                    <a:extLst>
                      <a:ext uri="{FF2B5EF4-FFF2-40B4-BE49-F238E27FC236}">
                        <a16:creationId xmlns:a16="http://schemas.microsoft.com/office/drawing/2014/main" id="{3D069D83-306B-455D-CA8A-B4EB1E68DD87}"/>
                      </a:ext>
                    </a:extLst>
                  </p:cNvPr>
                  <p:cNvGrpSpPr/>
                  <p:nvPr/>
                </p:nvGrpSpPr>
                <p:grpSpPr>
                  <a:xfrm>
                    <a:off x="7469746" y="1497911"/>
                    <a:ext cx="396434" cy="789550"/>
                    <a:chOff x="5892481" y="359341"/>
                    <a:chExt cx="2719914" cy="5417060"/>
                  </a:xfrm>
                </p:grpSpPr>
                <p:sp>
                  <p:nvSpPr>
                    <p:cNvPr id="12" name="Rounded Rectangle 11">
                      <a:extLst>
                        <a:ext uri="{FF2B5EF4-FFF2-40B4-BE49-F238E27FC236}">
                          <a16:creationId xmlns:a16="http://schemas.microsoft.com/office/drawing/2014/main" id="{5BD1C6A6-06C0-33A1-91E3-F48E9663E7A9}"/>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537656BF-DB93-F180-B2C1-EB9963FA0C67}"/>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12735BCF-2BDD-B4C6-16F5-ED2D47D98974}"/>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540FA7-6E83-4377-B675-6D3F44E13971}"/>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𝑗</m:t>
                              </m:r>
                            </m:oMath>
                          </m:oMathPara>
                        </a14:m>
                        <a:endParaRPr lang="en-US" sz="2000" dirty="0">
                          <a:solidFill>
                            <a:schemeClr val="tx1"/>
                          </a:solidFill>
                        </a:endParaRPr>
                      </a:p>
                    </p:txBody>
                  </p:sp>
                </mc:Choice>
                <mc:Fallback xmlns="">
                  <p:sp>
                    <p:nvSpPr>
                      <p:cNvPr id="33" name="TextBox 32">
                        <a:extLst>
                          <a:ext uri="{FF2B5EF4-FFF2-40B4-BE49-F238E27FC236}">
                            <a16:creationId xmlns:a16="http://schemas.microsoft.com/office/drawing/2014/main" id="{4D540FA7-6E83-4377-B675-6D3F44E13971}"/>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1"/>
                        <a:stretch>
                          <a:fillRect b="-12500"/>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A1CF4346-AE45-B587-2904-C05B29F7F817}"/>
                    </a:ext>
                  </a:extLst>
                </p:cNvPr>
                <p:cNvGrpSpPr/>
                <p:nvPr/>
              </p:nvGrpSpPr>
              <p:grpSpPr>
                <a:xfrm>
                  <a:off x="10162393" y="2513325"/>
                  <a:ext cx="835904" cy="789550"/>
                  <a:chOff x="10810663" y="2287787"/>
                  <a:chExt cx="835904" cy="789550"/>
                </a:xfrm>
              </p:grpSpPr>
              <p:grpSp>
                <p:nvGrpSpPr>
                  <p:cNvPr id="20" name="Group 19">
                    <a:extLst>
                      <a:ext uri="{FF2B5EF4-FFF2-40B4-BE49-F238E27FC236}">
                        <a16:creationId xmlns:a16="http://schemas.microsoft.com/office/drawing/2014/main" id="{E635DB61-E729-F6F6-F944-93C04170E7E3}"/>
                      </a:ext>
                    </a:extLst>
                  </p:cNvPr>
                  <p:cNvGrpSpPr/>
                  <p:nvPr/>
                </p:nvGrpSpPr>
                <p:grpSpPr>
                  <a:xfrm>
                    <a:off x="10810663" y="2287787"/>
                    <a:ext cx="396434" cy="789550"/>
                    <a:chOff x="5892481" y="359341"/>
                    <a:chExt cx="2719914" cy="5417060"/>
                  </a:xfrm>
                </p:grpSpPr>
                <p:sp>
                  <p:nvSpPr>
                    <p:cNvPr id="21" name="Rounded Rectangle 20">
                      <a:extLst>
                        <a:ext uri="{FF2B5EF4-FFF2-40B4-BE49-F238E27FC236}">
                          <a16:creationId xmlns:a16="http://schemas.microsoft.com/office/drawing/2014/main" id="{FB1A4D69-21BB-8214-752C-23B36D232384}"/>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Triangle 21">
                      <a:extLst>
                        <a:ext uri="{FF2B5EF4-FFF2-40B4-BE49-F238E27FC236}">
                          <a16:creationId xmlns:a16="http://schemas.microsoft.com/office/drawing/2014/main" id="{616F5E72-8C39-9CDC-8602-F88313C68595}"/>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89DD7FFE-C047-9F53-1521-3F665411FDAB}"/>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C95FFD-B9CA-3821-D649-49EEA5183D0F}"/>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𝑘</m:t>
                              </m:r>
                            </m:oMath>
                          </m:oMathPara>
                        </a14:m>
                        <a:endParaRPr lang="en-US" sz="2000" dirty="0">
                          <a:solidFill>
                            <a:schemeClr val="tx1"/>
                          </a:solidFill>
                        </a:endParaRPr>
                      </a:p>
                    </p:txBody>
                  </p:sp>
                </mc:Choice>
                <mc:Fallback xmlns="">
                  <p:sp>
                    <p:nvSpPr>
                      <p:cNvPr id="34" name="TextBox 33">
                        <a:extLst>
                          <a:ext uri="{FF2B5EF4-FFF2-40B4-BE49-F238E27FC236}">
                            <a16:creationId xmlns:a16="http://schemas.microsoft.com/office/drawing/2014/main" id="{91C95FFD-B9CA-3821-D649-49EEA5183D0F}"/>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2"/>
                        <a:stretch>
                          <a:fillRect/>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8A0A51F2-A6F7-539F-2351-E385BBE80115}"/>
                    </a:ext>
                  </a:extLst>
                </p:cNvPr>
                <p:cNvGrpSpPr/>
                <p:nvPr/>
              </p:nvGrpSpPr>
              <p:grpSpPr>
                <a:xfrm>
                  <a:off x="8323759" y="1962800"/>
                  <a:ext cx="839995" cy="789550"/>
                  <a:chOff x="9615751" y="3698515"/>
                  <a:chExt cx="839995" cy="789550"/>
                </a:xfrm>
              </p:grpSpPr>
              <p:grpSp>
                <p:nvGrpSpPr>
                  <p:cNvPr id="16" name="Group 15">
                    <a:extLst>
                      <a:ext uri="{FF2B5EF4-FFF2-40B4-BE49-F238E27FC236}">
                        <a16:creationId xmlns:a16="http://schemas.microsoft.com/office/drawing/2014/main" id="{4AE92E6E-BD1C-8E3B-400C-AAD8FC74F147}"/>
                      </a:ext>
                    </a:extLst>
                  </p:cNvPr>
                  <p:cNvGrpSpPr/>
                  <p:nvPr/>
                </p:nvGrpSpPr>
                <p:grpSpPr>
                  <a:xfrm>
                    <a:off x="9615751" y="3698515"/>
                    <a:ext cx="396434" cy="789550"/>
                    <a:chOff x="5892481" y="359341"/>
                    <a:chExt cx="2719914" cy="5417060"/>
                  </a:xfrm>
                </p:grpSpPr>
                <p:sp>
                  <p:nvSpPr>
                    <p:cNvPr id="17" name="Rounded Rectangle 16">
                      <a:extLst>
                        <a:ext uri="{FF2B5EF4-FFF2-40B4-BE49-F238E27FC236}">
                          <a16:creationId xmlns:a16="http://schemas.microsoft.com/office/drawing/2014/main" id="{CE3F6A0C-7E40-BBEA-CCBD-2ECB8189324E}"/>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A26E05AA-2FDF-8155-05C1-CD8468B7BA2F}"/>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DAC4B1D3-29B8-6CA8-2715-0CD47510D2C0}"/>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231F1E3-E24F-FF5C-359E-52F06EEEE26B}"/>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𝑙</m:t>
                              </m:r>
                            </m:oMath>
                          </m:oMathPara>
                        </a14:m>
                        <a:endParaRPr lang="en-US" sz="2000" dirty="0">
                          <a:solidFill>
                            <a:schemeClr val="tx1"/>
                          </a:solidFill>
                        </a:endParaRPr>
                      </a:p>
                    </p:txBody>
                  </p:sp>
                </mc:Choice>
                <mc:Fallback xmlns="">
                  <p:sp>
                    <p:nvSpPr>
                      <p:cNvPr id="35" name="TextBox 34">
                        <a:extLst>
                          <a:ext uri="{FF2B5EF4-FFF2-40B4-BE49-F238E27FC236}">
                            <a16:creationId xmlns:a16="http://schemas.microsoft.com/office/drawing/2014/main" id="{1231F1E3-E24F-FF5C-359E-52F06EEEE26B}"/>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3"/>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B0F099-8AAE-3CB3-BBA3-803B1F0DD5C0}"/>
                      </a:ext>
                    </a:extLst>
                  </p:cNvPr>
                  <p:cNvSpPr txBox="1"/>
                  <p:nvPr/>
                </p:nvSpPr>
                <p:spPr>
                  <a:xfrm>
                    <a:off x="9127074" y="2321662"/>
                    <a:ext cx="38196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solidFill>
                                <a:srgbClr val="0076BE"/>
                              </a:solidFill>
                              <a:latin typeface="Cambria Math" panose="02040503050406030204" pitchFamily="18" charset="0"/>
                            </a:rPr>
                            <m:t>𝑐</m:t>
                          </m:r>
                        </m:oMath>
                      </m:oMathPara>
                    </a14:m>
                    <a:endParaRPr lang="en-US" dirty="0">
                      <a:solidFill>
                        <a:srgbClr val="0076BE"/>
                      </a:solidFill>
                    </a:endParaRPr>
                  </a:p>
                </p:txBody>
              </p:sp>
            </mc:Choice>
            <mc:Fallback xmlns="">
              <p:sp>
                <p:nvSpPr>
                  <p:cNvPr id="41" name="TextBox 40">
                    <a:extLst>
                      <a:ext uri="{FF2B5EF4-FFF2-40B4-BE49-F238E27FC236}">
                        <a16:creationId xmlns:a16="http://schemas.microsoft.com/office/drawing/2014/main" id="{38B0F099-8AAE-3CB3-BBA3-803B1F0DD5C0}"/>
                      </a:ext>
                    </a:extLst>
                  </p:cNvPr>
                  <p:cNvSpPr txBox="1">
                    <a:spLocks noRot="1" noChangeAspect="1" noMove="1" noResize="1" noEditPoints="1" noAdjustHandles="1" noChangeArrowheads="1" noChangeShapeType="1" noTextEdit="1"/>
                  </p:cNvSpPr>
                  <p:nvPr/>
                </p:nvSpPr>
                <p:spPr>
                  <a:xfrm>
                    <a:off x="9127074" y="2321662"/>
                    <a:ext cx="381963" cy="400110"/>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8CDA908-9A20-F232-2440-A69EA7111FE8}"/>
                    </a:ext>
                  </a:extLst>
                </p:cNvPr>
                <p:cNvSpPr txBox="1"/>
                <p:nvPr/>
              </p:nvSpPr>
              <p:spPr>
                <a:xfrm>
                  <a:off x="7194106" y="4699816"/>
                  <a:ext cx="4504502"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76BE"/>
                                </a:solidFill>
                                <a:latin typeface="Cambria Math" panose="02040503050406030204" pitchFamily="18" charset="0"/>
                              </a:rPr>
                            </m:ctrlPr>
                          </m:sSubPr>
                          <m:e>
                            <m:acc>
                              <m:accPr>
                                <m:chr m:val="̂"/>
                                <m:ctrlPr>
                                  <a:rPr lang="en-US" sz="2400" b="0" i="1" smtClean="0">
                                    <a:solidFill>
                                      <a:srgbClr val="0076BE"/>
                                    </a:solidFill>
                                    <a:latin typeface="Cambria Math" panose="02040503050406030204" pitchFamily="18" charset="0"/>
                                  </a:rPr>
                                </m:ctrlPr>
                              </m:accPr>
                              <m:e>
                                <m:r>
                                  <a:rPr lang="en-US" sz="2400" b="0" i="1" smtClean="0">
                                    <a:solidFill>
                                      <a:srgbClr val="0076BE"/>
                                    </a:solidFill>
                                    <a:latin typeface="Cambria Math" panose="02040503050406030204" pitchFamily="18" charset="0"/>
                                  </a:rPr>
                                  <m:t>𝑤</m:t>
                                </m:r>
                              </m:e>
                            </m:acc>
                          </m:e>
                          <m:sub>
                            <m:r>
                              <a:rPr lang="en-US" sz="2400" b="0" i="1" smtClean="0">
                                <a:solidFill>
                                  <a:srgbClr val="0076BE"/>
                                </a:solidFill>
                                <a:latin typeface="Cambria Math" panose="02040503050406030204" pitchFamily="18" charset="0"/>
                              </a:rPr>
                              <m:t>𝑐</m:t>
                            </m:r>
                          </m:sub>
                        </m:sSub>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𝑖</m:t>
                            </m:r>
                          </m:sub>
                        </m:sSub>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m:rPr>
                            <m:lit/>
                          </m:rP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𝑙</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𝑙</m:t>
                            </m:r>
                          </m:sub>
                        </m:sSub>
                      </m:oMath>
                    </m:oMathPara>
                  </a14:m>
                  <a:endParaRPr lang="en-US" sz="2400" b="0" dirty="0"/>
                </a:p>
              </p:txBody>
            </p:sp>
          </mc:Choice>
          <mc:Fallback xmlns="">
            <p:sp>
              <p:nvSpPr>
                <p:cNvPr id="42" name="TextBox 41">
                  <a:extLst>
                    <a:ext uri="{FF2B5EF4-FFF2-40B4-BE49-F238E27FC236}">
                      <a16:creationId xmlns:a16="http://schemas.microsoft.com/office/drawing/2014/main" id="{98CDA908-9A20-F232-2440-A69EA7111FE8}"/>
                    </a:ext>
                  </a:extLst>
                </p:cNvPr>
                <p:cNvSpPr txBox="1">
                  <a:spLocks noRot="1" noChangeAspect="1" noMove="1" noResize="1" noEditPoints="1" noAdjustHandles="1" noChangeArrowheads="1" noChangeShapeType="1" noTextEdit="1"/>
                </p:cNvSpPr>
                <p:nvPr/>
              </p:nvSpPr>
              <p:spPr>
                <a:xfrm>
                  <a:off x="7194106" y="4699816"/>
                  <a:ext cx="4504502" cy="399084"/>
                </a:xfrm>
                <a:prstGeom prst="rect">
                  <a:avLst/>
                </a:prstGeom>
                <a:blipFill>
                  <a:blip r:embed="rId15"/>
                  <a:stretch>
                    <a:fillRect l="-281" t="-15625" b="-28125"/>
                  </a:stretch>
                </a:blipFill>
              </p:spPr>
              <p:txBody>
                <a:bodyPr/>
                <a:lstStyle/>
                <a:p>
                  <a:r>
                    <a:rPr lang="en-US">
                      <a:noFill/>
                    </a:rPr>
                    <a:t> </a:t>
                  </a:r>
                </a:p>
              </p:txBody>
            </p:sp>
          </mc:Fallback>
        </mc:AlternateContent>
      </p:grpSp>
      <p:sp>
        <p:nvSpPr>
          <p:cNvPr id="44" name="Slide Number Placeholder 3">
            <a:extLst>
              <a:ext uri="{FF2B5EF4-FFF2-40B4-BE49-F238E27FC236}">
                <a16:creationId xmlns:a16="http://schemas.microsoft.com/office/drawing/2014/main" id="{FEB467F5-82B2-1786-ABDE-5A720C8F4DED}"/>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35</a:t>
            </a:fld>
            <a:endParaRPr lang="en-US"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D1E203B-E5DC-7C01-72EF-32EBAFA43D1F}"/>
                  </a:ext>
                </a:extLst>
              </p:cNvPr>
              <p:cNvSpPr txBox="1"/>
              <p:nvPr/>
            </p:nvSpPr>
            <p:spPr>
              <a:xfrm>
                <a:off x="14935200" y="4459776"/>
                <a:ext cx="6878934" cy="439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76BE"/>
                              </a:solidFill>
                              <a:latin typeface="Cambria Math" panose="02040503050406030204" pitchFamily="18" charset="0"/>
                            </a:rPr>
                          </m:ctrlPr>
                        </m:sSubPr>
                        <m:e>
                          <m:acc>
                            <m:accPr>
                              <m:chr m:val="̂"/>
                              <m:ctrlPr>
                                <a:rPr lang="en-US" sz="2400" b="0" i="1" smtClean="0">
                                  <a:solidFill>
                                    <a:srgbClr val="0076BE"/>
                                  </a:solidFill>
                                  <a:latin typeface="Cambria Math" panose="02040503050406030204" pitchFamily="18" charset="0"/>
                                </a:rPr>
                              </m:ctrlPr>
                            </m:accPr>
                            <m:e>
                              <m:r>
                                <a:rPr lang="en-US" sz="2400" b="0" i="1" smtClean="0">
                                  <a:solidFill>
                                    <a:srgbClr val="0076BE"/>
                                  </a:solidFill>
                                  <a:latin typeface="Cambria Math" panose="02040503050406030204" pitchFamily="18" charset="0"/>
                                </a:rPr>
                                <m:t>𝑤</m:t>
                              </m:r>
                            </m:e>
                          </m:acc>
                        </m:e>
                        <m:sub>
                          <m:r>
                            <a:rPr lang="en-US" sz="2400" b="0" i="1" smtClean="0">
                              <a:solidFill>
                                <a:srgbClr val="0076BE"/>
                              </a:solidFill>
                              <a:latin typeface="Cambria Math" panose="02040503050406030204" pitchFamily="18" charset="0"/>
                            </a:rPr>
                            <m:t>𝑖</m:t>
                          </m:r>
                          <m:r>
                            <a:rPr lang="en-US" sz="2400" b="0" i="1" smtClean="0">
                              <a:solidFill>
                                <a:srgbClr val="0076BE"/>
                              </a:solidFill>
                              <a:latin typeface="Cambria Math" panose="02040503050406030204" pitchFamily="18" charset="0"/>
                            </a:rPr>
                            <m:t>,</m:t>
                          </m:r>
                          <m:sSub>
                            <m:sSubPr>
                              <m:ctrlPr>
                                <a:rPr lang="en-US" sz="2400" b="0" i="1" smtClean="0">
                                  <a:solidFill>
                                    <a:srgbClr val="0076BE"/>
                                  </a:solidFill>
                                  <a:latin typeface="Cambria Math" panose="02040503050406030204" pitchFamily="18" charset="0"/>
                                </a:rPr>
                              </m:ctrlPr>
                            </m:sSubPr>
                            <m:e>
                              <m:r>
                                <a:rPr lang="en-US" sz="2400" b="0" i="1" smtClean="0">
                                  <a:solidFill>
                                    <a:srgbClr val="0076BE"/>
                                  </a:solidFill>
                                  <a:latin typeface="Cambria Math" panose="02040503050406030204" pitchFamily="18" charset="0"/>
                                </a:rPr>
                                <m:t>𝑡</m:t>
                              </m:r>
                            </m:e>
                            <m:sub>
                              <m:r>
                                <a:rPr lang="en-US" sz="2400" b="0" i="1" smtClean="0">
                                  <a:solidFill>
                                    <a:srgbClr val="0076BE"/>
                                  </a:solidFill>
                                  <a:latin typeface="Cambria Math" panose="02040503050406030204" pitchFamily="18" charset="0"/>
                                </a:rPr>
                                <m:t>0</m:t>
                              </m:r>
                            </m:sub>
                          </m:sSub>
                          <m:r>
                            <a:rPr lang="en-US" sz="2400" b="0" i="1" smtClean="0">
                              <a:solidFill>
                                <a:srgbClr val="0076BE"/>
                              </a:solidFill>
                              <a:latin typeface="Cambria Math" panose="02040503050406030204" pitchFamily="18" charset="0"/>
                            </a:rPr>
                            <m:t>+</m:t>
                          </m:r>
                          <m:sSub>
                            <m:sSubPr>
                              <m:ctrlPr>
                                <a:rPr lang="en-US" sz="2400" b="0" i="1" smtClean="0">
                                  <a:solidFill>
                                    <a:srgbClr val="0076BE"/>
                                  </a:solidFill>
                                  <a:latin typeface="Cambria Math" panose="02040503050406030204" pitchFamily="18" charset="0"/>
                                </a:rPr>
                              </m:ctrlPr>
                            </m:sSubPr>
                            <m:e>
                              <m:r>
                                <a:rPr lang="en-US" sz="2400" b="0" i="1" smtClean="0">
                                  <a:solidFill>
                                    <a:srgbClr val="0076BE"/>
                                  </a:solidFill>
                                  <a:latin typeface="Cambria Math" panose="02040503050406030204" pitchFamily="18" charset="0"/>
                                </a:rPr>
                                <m:t>𝜏</m:t>
                              </m:r>
                            </m:e>
                            <m:sub>
                              <m:r>
                                <a:rPr lang="en-US" sz="2400" b="0" i="1" smtClean="0">
                                  <a:solidFill>
                                    <a:srgbClr val="0076BE"/>
                                  </a:solidFill>
                                  <a:latin typeface="Cambria Math" panose="02040503050406030204" pitchFamily="18" charset="0"/>
                                </a:rPr>
                                <m:t>𝑝</m:t>
                              </m:r>
                            </m:sub>
                          </m:sSub>
                        </m:sub>
                      </m:sSub>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𝑖</m:t>
                          </m:r>
                        </m:sub>
                      </m:sSub>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 </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𝑡</m:t>
                              </m:r>
                            </m:e>
                            <m:sub>
                              <m:r>
                                <a:rPr lang="en-US" sz="2400" b="0" i="1" smtClean="0">
                                  <a:solidFill>
                                    <a:srgbClr val="FF0000"/>
                                  </a:solidFill>
                                  <a:latin typeface="Cambria Math" panose="02040503050406030204" pitchFamily="18" charset="0"/>
                                </a:rPr>
                                <m:t>0</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r>
                        <a:rPr lang="en-US" sz="2400" b="0" i="1" smtClean="0">
                          <a:latin typeface="Cambria Math" panose="02040503050406030204" pitchFamily="18" charset="0"/>
                        </a:rPr>
                        <m:t>+</m:t>
                      </m:r>
                      <m:r>
                        <m:rPr>
                          <m:lit/>
                        </m:rP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𝑙</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𝑙</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oMath>
                  </m:oMathPara>
                </a14:m>
                <a:endParaRPr lang="en-US" sz="2400" b="0" dirty="0"/>
              </a:p>
            </p:txBody>
          </p:sp>
        </mc:Choice>
        <mc:Fallback xmlns="">
          <p:sp>
            <p:nvSpPr>
              <p:cNvPr id="48" name="TextBox 47">
                <a:extLst>
                  <a:ext uri="{FF2B5EF4-FFF2-40B4-BE49-F238E27FC236}">
                    <a16:creationId xmlns:a16="http://schemas.microsoft.com/office/drawing/2014/main" id="{CD1E203B-E5DC-7C01-72EF-32EBAFA43D1F}"/>
                  </a:ext>
                </a:extLst>
              </p:cNvPr>
              <p:cNvSpPr txBox="1">
                <a:spLocks noRot="1" noChangeAspect="1" noMove="1" noResize="1" noEditPoints="1" noAdjustHandles="1" noChangeArrowheads="1" noChangeShapeType="1" noTextEdit="1"/>
              </p:cNvSpPr>
              <p:nvPr/>
            </p:nvSpPr>
            <p:spPr>
              <a:xfrm>
                <a:off x="14935200" y="4459776"/>
                <a:ext cx="6878934" cy="439416"/>
              </a:xfrm>
              <a:prstGeom prst="rect">
                <a:avLst/>
              </a:prstGeom>
              <a:blipFill>
                <a:blip r:embed="rId16"/>
                <a:stretch>
                  <a:fillRect t="-11429" b="-17143"/>
                </a:stretch>
              </a:blipFill>
            </p:spPr>
            <p:txBody>
              <a:bodyPr/>
              <a:lstStyle/>
              <a:p>
                <a:r>
                  <a:rPr lang="en-US">
                    <a:noFill/>
                  </a:rPr>
                  <a:t> </a:t>
                </a:r>
              </a:p>
            </p:txBody>
          </p:sp>
        </mc:Fallback>
      </mc:AlternateContent>
    </p:spTree>
    <p:extLst>
      <p:ext uri="{BB962C8B-B14F-4D97-AF65-F5344CB8AC3E}">
        <p14:creationId xmlns:p14="http://schemas.microsoft.com/office/powerpoint/2010/main" val="720622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06FC7-1E21-03D9-7305-ADFA26EDA589}"/>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109FBA9A-2D64-844B-A601-524789768498}"/>
              </a:ext>
            </a:extLst>
          </p:cNvPr>
          <p:cNvGrpSpPr/>
          <p:nvPr/>
        </p:nvGrpSpPr>
        <p:grpSpPr>
          <a:xfrm>
            <a:off x="6765937" y="577787"/>
            <a:ext cx="5426063" cy="4175966"/>
            <a:chOff x="7543800" y="1176439"/>
            <a:chExt cx="4648200" cy="3577313"/>
          </a:xfrm>
        </p:grpSpPr>
        <p:pic>
          <p:nvPicPr>
            <p:cNvPr id="17" name="Picture 16" descr="Chart, bar chart&#10;&#10;AI-generated content may be incorrect.">
              <a:extLst>
                <a:ext uri="{FF2B5EF4-FFF2-40B4-BE49-F238E27FC236}">
                  <a16:creationId xmlns:a16="http://schemas.microsoft.com/office/drawing/2014/main" id="{9B43BE50-7D08-BABF-A310-5E084EDEDD64}"/>
                </a:ext>
              </a:extLst>
            </p:cNvPr>
            <p:cNvPicPr>
              <a:picLocks noChangeAspect="1"/>
            </p:cNvPicPr>
            <p:nvPr/>
          </p:nvPicPr>
          <p:blipFill>
            <a:blip r:embed="rId3">
              <a:extLst>
                <a:ext uri="{28A0092B-C50C-407E-A947-70E740481C1C}">
                  <a14:useLocalDpi xmlns:a14="http://schemas.microsoft.com/office/drawing/2010/main" val="0"/>
                </a:ext>
              </a:extLst>
            </a:blip>
            <a:srcRect l="3620" r="5935"/>
            <a:stretch/>
          </p:blipFill>
          <p:spPr>
            <a:xfrm>
              <a:off x="7543800" y="1281259"/>
              <a:ext cx="4648200" cy="3472493"/>
            </a:xfrm>
            <a:prstGeom prst="rect">
              <a:avLst/>
            </a:prstGeom>
          </p:spPr>
        </p:pic>
        <p:pic>
          <p:nvPicPr>
            <p:cNvPr id="18" name="Picture 17" descr="Chart, bar chart&#10;&#10;AI-generated content may be incorrect.">
              <a:extLst>
                <a:ext uri="{FF2B5EF4-FFF2-40B4-BE49-F238E27FC236}">
                  <a16:creationId xmlns:a16="http://schemas.microsoft.com/office/drawing/2014/main" id="{DF243DCA-AD86-81D8-029B-4E22F035D899}"/>
                </a:ext>
              </a:extLst>
            </p:cNvPr>
            <p:cNvPicPr>
              <a:picLocks noChangeAspect="1"/>
            </p:cNvPicPr>
            <p:nvPr/>
          </p:nvPicPr>
          <p:blipFill>
            <a:blip r:embed="rId3">
              <a:extLst>
                <a:ext uri="{28A0092B-C50C-407E-A947-70E740481C1C}">
                  <a14:useLocalDpi xmlns:a14="http://schemas.microsoft.com/office/drawing/2010/main" val="0"/>
                </a:ext>
              </a:extLst>
            </a:blip>
            <a:srcRect r="97135" b="40995"/>
            <a:stretch/>
          </p:blipFill>
          <p:spPr>
            <a:xfrm rot="5400000">
              <a:off x="8658412" y="225609"/>
              <a:ext cx="147273" cy="2048933"/>
            </a:xfrm>
            <a:prstGeom prst="rect">
              <a:avLst/>
            </a:prstGeom>
          </p:spPr>
        </p:pic>
      </p:grpSp>
      <p:sp>
        <p:nvSpPr>
          <p:cNvPr id="2" name="Rectangle 1">
            <a:extLst>
              <a:ext uri="{FF2B5EF4-FFF2-40B4-BE49-F238E27FC236}">
                <a16:creationId xmlns:a16="http://schemas.microsoft.com/office/drawing/2014/main" id="{4D0B41C3-B5DD-E9F9-2D73-F039CC011D0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B03D3B6B-D599-BDEC-0610-85A6BBD82313}"/>
              </a:ext>
            </a:extLst>
          </p:cNvPr>
          <p:cNvGraphicFramePr/>
          <p:nvPr>
            <p:extLst>
              <p:ext uri="{D42A27DB-BD31-4B8C-83A1-F6EECF244321}">
                <p14:modId xmlns:p14="http://schemas.microsoft.com/office/powerpoint/2010/main" val="3459347631"/>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57D600D4-4050-0023-8E10-6C886486747A}"/>
              </a:ext>
            </a:extLst>
          </p:cNvPr>
          <p:cNvSpPr>
            <a:spLocks noGrp="1"/>
          </p:cNvSpPr>
          <p:nvPr>
            <p:ph type="title"/>
          </p:nvPr>
        </p:nvSpPr>
        <p:spPr>
          <a:xfrm>
            <a:off x="609600" y="274638"/>
            <a:ext cx="10972800" cy="1143000"/>
          </a:xfrm>
        </p:spPr>
        <p:txBody>
          <a:bodyPr>
            <a:normAutofit/>
          </a:bodyPr>
          <a:lstStyle/>
          <a:p>
            <a:r>
              <a:rPr lang="en-US" sz="2700" b="1" dirty="0"/>
              <a:t>Hyperparameter Tuning with </a:t>
            </a:r>
            <a:r>
              <a:rPr lang="en-US" sz="2700" b="1" dirty="0" err="1"/>
              <a:t>Optuna</a:t>
            </a:r>
            <a:endParaRPr lang="en-US" sz="2700" b="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D44C7E4-DF12-03ED-FAA5-24BF52B5F267}"/>
                  </a:ext>
                </a:extLst>
              </p:cNvPr>
              <p:cNvSpPr txBox="1"/>
              <p:nvPr/>
            </p:nvSpPr>
            <p:spPr>
              <a:xfrm>
                <a:off x="293173" y="1058882"/>
                <a:ext cx="702202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Tree-Structured </a:t>
                </a:r>
                <a:r>
                  <a:rPr lang="en-US" dirty="0" err="1"/>
                  <a:t>Parzen</a:t>
                </a:r>
                <a:r>
                  <a:rPr lang="en-US" dirty="0"/>
                  <a:t> Estimator (TPE) sampler to choose which hyperparameters to test for each trial</a:t>
                </a:r>
              </a:p>
              <a:p>
                <a:endParaRPr lang="en-US" dirty="0"/>
              </a:p>
              <a:p>
                <a:pPr marL="285750" indent="-285750">
                  <a:buFont typeface="Arial" panose="020B0604020202020204" pitchFamily="34" charset="0"/>
                  <a:buChar char="•"/>
                </a:pPr>
                <a:r>
                  <a:rPr lang="en-US" dirty="0"/>
                  <a:t>Hyperband pruning discards poorly-performing hyperparameters while continuing to evaluate well-performing ones by varying both the number of configurations explored, and the training resources provided to each trial (number of steps/epochs trained)</a:t>
                </a:r>
              </a:p>
              <a:p>
                <a:endParaRPr lang="en-US" dirty="0"/>
              </a:p>
              <a:p>
                <a:pPr marL="285750" indent="-285750">
                  <a:buFont typeface="Arial" panose="020B0604020202020204" pitchFamily="34" charset="0"/>
                  <a:buChar char="•"/>
                </a:pPr>
                <a:r>
                  <a:rPr lang="en-US" dirty="0"/>
                  <a:t>Set up on 2 x HPC systems with dedicated servers to run many trials in parallel</a:t>
                </a:r>
              </a:p>
              <a:p>
                <a:endParaRPr lang="en-US" dirty="0"/>
              </a:p>
              <a:p>
                <a:pPr marL="285750" indent="-285750">
                  <a:buFont typeface="Arial" panose="020B0604020202020204" pitchFamily="34" charset="0"/>
                  <a:buChar char="•"/>
                </a:pPr>
                <a:r>
                  <a:rPr lang="en-US" dirty="0"/>
                  <a:t>Parameters to tune: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𝑒𝑛𝑐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𝑑𝑒𝑐</m:t>
                        </m:r>
                      </m:sub>
                    </m:sSub>
                    <m:r>
                      <a:rPr lang="en-US" b="0" i="1" smtClean="0">
                        <a:latin typeface="Cambria Math" panose="02040503050406030204" pitchFamily="18" charset="0"/>
                      </a:rPr>
                      <m:t>, </m:t>
                    </m:r>
                    <m:r>
                      <a:rPr lang="en-US" b="0" i="1" smtClean="0">
                        <a:latin typeface="Cambria Math" panose="02040503050406030204" pitchFamily="18" charset="0"/>
                      </a:rPr>
                      <m:t>𝐻</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𝑐</m:t>
                        </m:r>
                      </m:sub>
                    </m:sSub>
                  </m:oMath>
                </a14:m>
                <a:r>
                  <a:rPr lang="en-US" dirty="0"/>
                  <a:t> for ML models;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 </m:t>
                    </m:r>
                    <m:r>
                      <a:rPr lang="en-US" b="0" i="1" smtClean="0">
                        <a:latin typeface="Cambria Math" panose="02040503050406030204" pitchFamily="18" charset="0"/>
                      </a:rPr>
                      <m:t>𝜖</m:t>
                    </m:r>
                  </m:oMath>
                </a14:m>
                <a:r>
                  <a:rPr lang="en-US" dirty="0"/>
                  <a:t> for SVRs.</a:t>
                </a:r>
              </a:p>
            </p:txBody>
          </p:sp>
        </mc:Choice>
        <mc:Fallback xmlns="">
          <p:sp>
            <p:nvSpPr>
              <p:cNvPr id="8" name="TextBox 7">
                <a:extLst>
                  <a:ext uri="{FF2B5EF4-FFF2-40B4-BE49-F238E27FC236}">
                    <a16:creationId xmlns:a16="http://schemas.microsoft.com/office/drawing/2014/main" id="{5D44C7E4-DF12-03ED-FAA5-24BF52B5F267}"/>
                  </a:ext>
                </a:extLst>
              </p:cNvPr>
              <p:cNvSpPr txBox="1">
                <a:spLocks noRot="1" noChangeAspect="1" noMove="1" noResize="1" noEditPoints="1" noAdjustHandles="1" noChangeArrowheads="1" noChangeShapeType="1" noTextEdit="1"/>
              </p:cNvSpPr>
              <p:nvPr/>
            </p:nvSpPr>
            <p:spPr>
              <a:xfrm>
                <a:off x="293173" y="1058882"/>
                <a:ext cx="7022028" cy="3970318"/>
              </a:xfrm>
              <a:prstGeom prst="rect">
                <a:avLst/>
              </a:prstGeom>
              <a:blipFill>
                <a:blip r:embed="rId9"/>
                <a:stretch>
                  <a:fillRect l="-542" t="-639" r="-904" b="-159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74C46B0-F4FE-1820-EBEA-CF27509E20FF}"/>
              </a:ext>
            </a:extLst>
          </p:cNvPr>
          <p:cNvSpPr txBox="1"/>
          <p:nvPr/>
        </p:nvSpPr>
        <p:spPr>
          <a:xfrm>
            <a:off x="152400" y="5104611"/>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Watanabe, Shuhei. "Tree-structured </a:t>
            </a:r>
            <a:r>
              <a:rPr lang="en-US" sz="1200" b="0" i="0" u="none" strike="noStrike" dirty="0" err="1">
                <a:solidFill>
                  <a:srgbClr val="222222"/>
                </a:solidFill>
                <a:effectLst/>
                <a:latin typeface="Arial" panose="020B0604020202020204" pitchFamily="34" charset="0"/>
              </a:rPr>
              <a:t>parzen</a:t>
            </a:r>
            <a:r>
              <a:rPr lang="en-US" sz="1200" b="0" i="0" u="none" strike="noStrike" dirty="0">
                <a:solidFill>
                  <a:srgbClr val="222222"/>
                </a:solidFill>
                <a:effectLst/>
                <a:latin typeface="Arial" panose="020B0604020202020204" pitchFamily="34" charset="0"/>
              </a:rPr>
              <a:t> estimator: Understanding its algorithm components and their roles for better empirical performance."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arXiv:2304.11127</a:t>
            </a:r>
            <a:r>
              <a:rPr lang="en-US" sz="1200" b="0" i="0" u="none" strike="noStrike" dirty="0">
                <a:solidFill>
                  <a:srgbClr val="222222"/>
                </a:solidFill>
                <a:effectLst/>
                <a:latin typeface="Arial" panose="020B0604020202020204" pitchFamily="34" charset="0"/>
              </a:rPr>
              <a:t>(2023).</a:t>
            </a:r>
            <a:endParaRPr lang="en-US" sz="1200" dirty="0"/>
          </a:p>
        </p:txBody>
      </p:sp>
      <p:sp>
        <p:nvSpPr>
          <p:cNvPr id="10" name="TextBox 9">
            <a:extLst>
              <a:ext uri="{FF2B5EF4-FFF2-40B4-BE49-F238E27FC236}">
                <a16:creationId xmlns:a16="http://schemas.microsoft.com/office/drawing/2014/main" id="{3A955908-C309-1AB0-B8ED-E1EE695FC24D}"/>
              </a:ext>
            </a:extLst>
          </p:cNvPr>
          <p:cNvSpPr txBox="1"/>
          <p:nvPr/>
        </p:nvSpPr>
        <p:spPr>
          <a:xfrm>
            <a:off x="152400" y="5488425"/>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Akiba, Takuya, et al. "</a:t>
            </a:r>
            <a:r>
              <a:rPr lang="en-US" sz="1200" b="0" i="0" u="none" strike="noStrike" dirty="0" err="1">
                <a:solidFill>
                  <a:srgbClr val="222222"/>
                </a:solidFill>
                <a:effectLst/>
                <a:latin typeface="Arial" panose="020B0604020202020204" pitchFamily="34" charset="0"/>
              </a:rPr>
              <a:t>Optuna</a:t>
            </a:r>
            <a:r>
              <a:rPr lang="en-US" sz="1200" b="0" i="0" u="none" strike="noStrike" dirty="0">
                <a:solidFill>
                  <a:srgbClr val="222222"/>
                </a:solidFill>
                <a:effectLst/>
                <a:latin typeface="Arial" panose="020B0604020202020204" pitchFamily="34" charset="0"/>
              </a:rPr>
              <a:t>: A next-generation hyperparameter optimization framework." </a:t>
            </a:r>
            <a:r>
              <a:rPr lang="en-US" sz="1200" b="0" i="1" u="none" strike="noStrike" dirty="0">
                <a:solidFill>
                  <a:srgbClr val="222222"/>
                </a:solidFill>
                <a:effectLst/>
                <a:latin typeface="Arial" panose="020B0604020202020204" pitchFamily="34" charset="0"/>
              </a:rPr>
              <a:t>Proceedings of the 25th ACM SIGKDD international conference on knowledge discovery &amp; data mining</a:t>
            </a:r>
            <a:r>
              <a:rPr lang="en-US" sz="1200" b="0" i="0" u="none" strike="noStrike" dirty="0">
                <a:solidFill>
                  <a:srgbClr val="222222"/>
                </a:solidFill>
                <a:effectLst/>
                <a:latin typeface="Arial" panose="020B0604020202020204" pitchFamily="34" charset="0"/>
              </a:rPr>
              <a:t>. 2019.</a:t>
            </a:r>
            <a:endParaRPr lang="en-US" sz="1200" dirty="0"/>
          </a:p>
        </p:txBody>
      </p:sp>
      <p:sp>
        <p:nvSpPr>
          <p:cNvPr id="13" name="TextBox 12">
            <a:extLst>
              <a:ext uri="{FF2B5EF4-FFF2-40B4-BE49-F238E27FC236}">
                <a16:creationId xmlns:a16="http://schemas.microsoft.com/office/drawing/2014/main" id="{A0834985-4D35-D53D-2ABE-8C142D6DEB83}"/>
              </a:ext>
            </a:extLst>
          </p:cNvPr>
          <p:cNvSpPr txBox="1"/>
          <p:nvPr/>
        </p:nvSpPr>
        <p:spPr>
          <a:xfrm>
            <a:off x="152400" y="4858572"/>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Li, Lisha, et al. "Hyperband: A novel bandit-based approach to hyperparameter optimization." </a:t>
            </a:r>
            <a:r>
              <a:rPr lang="en-US" sz="1200" b="0" i="1" u="none" strike="noStrike" dirty="0">
                <a:solidFill>
                  <a:srgbClr val="222222"/>
                </a:solidFill>
                <a:effectLst/>
                <a:latin typeface="Arial" panose="020B0604020202020204" pitchFamily="34" charset="0"/>
              </a:rPr>
              <a:t>Journal of Machine Learning Research</a:t>
            </a:r>
            <a:r>
              <a:rPr lang="en-US" sz="1200" b="0" i="0" u="none" strike="noStrike" dirty="0">
                <a:solidFill>
                  <a:srgbClr val="222222"/>
                </a:solidFill>
                <a:effectLst/>
                <a:latin typeface="Arial" panose="020B0604020202020204" pitchFamily="34" charset="0"/>
              </a:rPr>
              <a:t> 18.185 (2018): 1-52.</a:t>
            </a:r>
            <a:endParaRPr lang="en-US" sz="1200" dirty="0"/>
          </a:p>
        </p:txBody>
      </p:sp>
      <p:sp>
        <p:nvSpPr>
          <p:cNvPr id="14" name="Slide Number Placeholder 3">
            <a:extLst>
              <a:ext uri="{FF2B5EF4-FFF2-40B4-BE49-F238E27FC236}">
                <a16:creationId xmlns:a16="http://schemas.microsoft.com/office/drawing/2014/main" id="{46EC8509-963D-A12E-B2C8-D1D377FE8535}"/>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36</a:t>
            </a:fld>
            <a:endParaRPr lang="en-US" dirty="0"/>
          </a:p>
        </p:txBody>
      </p:sp>
    </p:spTree>
    <p:extLst>
      <p:ext uri="{BB962C8B-B14F-4D97-AF65-F5344CB8AC3E}">
        <p14:creationId xmlns:p14="http://schemas.microsoft.com/office/powerpoint/2010/main" val="2437118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3D127-1DB7-7018-9A35-B59CF6270F7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1F7B5AF-3D13-0368-A9CE-DC36877FDBA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14200325-3AC0-74DC-C710-C04F27ACCC22}"/>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2DD7776-940F-FB12-776E-8627349ED0C5}"/>
              </a:ext>
            </a:extLst>
          </p:cNvPr>
          <p:cNvSpPr>
            <a:spLocks noGrp="1"/>
          </p:cNvSpPr>
          <p:nvPr>
            <p:ph type="title"/>
          </p:nvPr>
        </p:nvSpPr>
        <p:spPr>
          <a:xfrm>
            <a:off x="609600" y="274638"/>
            <a:ext cx="10972800" cy="1143000"/>
          </a:xfrm>
        </p:spPr>
        <p:txBody>
          <a:bodyPr>
            <a:normAutofit/>
          </a:bodyPr>
          <a:lstStyle/>
          <a:p>
            <a:r>
              <a:rPr lang="en-US" sz="2700" b="1" dirty="0"/>
              <a:t>Hyperparameter Tuning with </a:t>
            </a:r>
            <a:r>
              <a:rPr lang="en-US" sz="2700" b="1" dirty="0" err="1"/>
              <a:t>Optuna</a:t>
            </a:r>
            <a:endParaRPr lang="en-US" sz="2700" b="1" dirty="0"/>
          </a:p>
        </p:txBody>
      </p:sp>
      <p:sp>
        <p:nvSpPr>
          <p:cNvPr id="14" name="Slide Number Placeholder 3">
            <a:extLst>
              <a:ext uri="{FF2B5EF4-FFF2-40B4-BE49-F238E27FC236}">
                <a16:creationId xmlns:a16="http://schemas.microsoft.com/office/drawing/2014/main" id="{DDDC2403-BFE3-E717-9F27-A808F3AD10F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37</a:t>
            </a:fld>
            <a:endParaRPr lang="en-US" dirty="0"/>
          </a:p>
        </p:txBody>
      </p:sp>
      <p:pic>
        <p:nvPicPr>
          <p:cNvPr id="15" name="Picture 14" descr="Chart&#10;&#10;AI-generated content may be incorrect.">
            <a:extLst>
              <a:ext uri="{FF2B5EF4-FFF2-40B4-BE49-F238E27FC236}">
                <a16:creationId xmlns:a16="http://schemas.microsoft.com/office/drawing/2014/main" id="{4C843D71-B420-3EB8-C374-1F752EB823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8297" y="1274138"/>
            <a:ext cx="5783042" cy="3907461"/>
          </a:xfrm>
          <a:prstGeom prst="rect">
            <a:avLst/>
          </a:prstGeom>
        </p:spPr>
      </p:pic>
      <p:pic>
        <p:nvPicPr>
          <p:cNvPr id="16" name="Picture 15" descr="Chart, line chart&#10;&#10;AI-generated content may be incorrect.">
            <a:extLst>
              <a:ext uri="{FF2B5EF4-FFF2-40B4-BE49-F238E27FC236}">
                <a16:creationId xmlns:a16="http://schemas.microsoft.com/office/drawing/2014/main" id="{CB8BD84E-D8B5-3B0C-2C2B-B5A508579B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1240584"/>
            <a:ext cx="5832702" cy="3941015"/>
          </a:xfrm>
          <a:prstGeom prst="rect">
            <a:avLst/>
          </a:prstGeom>
        </p:spPr>
      </p:pic>
    </p:spTree>
    <p:extLst>
      <p:ext uri="{BB962C8B-B14F-4D97-AF65-F5344CB8AC3E}">
        <p14:creationId xmlns:p14="http://schemas.microsoft.com/office/powerpoint/2010/main" val="2733668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D8CC-493B-9C55-FE10-075B2C6CFE9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F78991-1F14-878D-9AC9-4AA492D00795}"/>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80ABDC32-7D04-166F-3B43-CC5D45D54D70}"/>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E7FD4A3-D437-CE57-64E7-2648063813ED}"/>
              </a:ext>
            </a:extLst>
          </p:cNvPr>
          <p:cNvSpPr>
            <a:spLocks noGrp="1"/>
          </p:cNvSpPr>
          <p:nvPr>
            <p:ph type="title"/>
          </p:nvPr>
        </p:nvSpPr>
        <p:spPr>
          <a:xfrm>
            <a:off x="609600" y="274638"/>
            <a:ext cx="10972800" cy="1143000"/>
          </a:xfrm>
        </p:spPr>
        <p:txBody>
          <a:bodyPr>
            <a:normAutofit/>
          </a:bodyPr>
          <a:lstStyle/>
          <a:p>
            <a:r>
              <a:rPr lang="en-US" sz="2700" b="1" dirty="0"/>
              <a:t>Grid Search for Best Prediction Horizon</a:t>
            </a:r>
          </a:p>
        </p:txBody>
      </p:sp>
      <p:sp>
        <p:nvSpPr>
          <p:cNvPr id="14" name="Slide Number Placeholder 3">
            <a:extLst>
              <a:ext uri="{FF2B5EF4-FFF2-40B4-BE49-F238E27FC236}">
                <a16:creationId xmlns:a16="http://schemas.microsoft.com/office/drawing/2014/main" id="{D8525C1E-8DC5-B470-BF18-698FDE84A3C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38</a:t>
            </a:fld>
            <a:endParaRPr lang="en-US" dirty="0"/>
          </a:p>
        </p:txBody>
      </p:sp>
      <p:pic>
        <p:nvPicPr>
          <p:cNvPr id="5" name="Picture 4">
            <a:extLst>
              <a:ext uri="{FF2B5EF4-FFF2-40B4-BE49-F238E27FC236}">
                <a16:creationId xmlns:a16="http://schemas.microsoft.com/office/drawing/2014/main" id="{8C09346E-ACF9-83B8-2E01-EF654B79F3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449387" y="1039899"/>
            <a:ext cx="9293225" cy="4877234"/>
          </a:xfrm>
          <a:prstGeom prst="rect">
            <a:avLst/>
          </a:prstGeom>
        </p:spPr>
      </p:pic>
    </p:spTree>
    <p:extLst>
      <p:ext uri="{BB962C8B-B14F-4D97-AF65-F5344CB8AC3E}">
        <p14:creationId xmlns:p14="http://schemas.microsoft.com/office/powerpoint/2010/main" val="2233022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E690-1D19-2431-8BC3-EA311320DC8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A27CCE6-16CF-3457-52E1-78290D43494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E269C5BB-D93F-EF5E-A6EE-1F8848D6A635}"/>
              </a:ext>
            </a:extLst>
          </p:cNvPr>
          <p:cNvGraphicFramePr/>
          <p:nvPr>
            <p:extLst>
              <p:ext uri="{D42A27DB-BD31-4B8C-83A1-F6EECF244321}">
                <p14:modId xmlns:p14="http://schemas.microsoft.com/office/powerpoint/2010/main" val="26505087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7F208CB7-84FD-43C9-FEB4-1A5E60D72905}"/>
              </a:ext>
            </a:extLst>
          </p:cNvPr>
          <p:cNvSpPr>
            <a:spLocks noGrp="1"/>
          </p:cNvSpPr>
          <p:nvPr>
            <p:ph type="title"/>
          </p:nvPr>
        </p:nvSpPr>
        <p:spPr>
          <a:xfrm>
            <a:off x="609600" y="274638"/>
            <a:ext cx="10972800" cy="1143000"/>
          </a:xfrm>
        </p:spPr>
        <p:txBody>
          <a:bodyPr>
            <a:normAutofit/>
          </a:bodyPr>
          <a:lstStyle/>
          <a:p>
            <a:r>
              <a:rPr lang="en-US" sz="2700" b="1" dirty="0"/>
              <a:t>Training ML Models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002A7C-437D-A235-DD1E-D5FFAA78A39B}"/>
                  </a:ext>
                </a:extLst>
              </p:cNvPr>
              <p:cNvSpPr txBox="1"/>
              <p:nvPr/>
            </p:nvSpPr>
            <p:spPr>
              <a:xfrm>
                <a:off x="293172" y="1610736"/>
                <a:ext cx="717442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4 x A100 GPUs on Kestrel system, with occasional H100s on RC</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1000 batches (</a:t>
                </a:r>
                <a14:m>
                  <m:oMath xmlns:m="http://schemas.openxmlformats.org/officeDocument/2006/math">
                    <m:r>
                      <a:rPr lang="en-US" i="1" dirty="0" smtClean="0">
                        <a:latin typeface="Cambria Math" panose="02040503050406030204" pitchFamily="18" charset="0"/>
                      </a:rPr>
                      <m:t>𝐵</m:t>
                    </m:r>
                  </m:oMath>
                </a14:m>
                <a:r>
                  <a:rPr lang="en-US" dirty="0"/>
                  <a:t>), 100 epochs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minimize negative log likelihood function</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 for Low-Rank Multivariate Normal Distribution</a:t>
                </a:r>
              </a:p>
            </p:txBody>
          </p:sp>
        </mc:Choice>
        <mc:Fallback xmlns="">
          <p:sp>
            <p:nvSpPr>
              <p:cNvPr id="8" name="TextBox 7">
                <a:extLst>
                  <a:ext uri="{FF2B5EF4-FFF2-40B4-BE49-F238E27FC236}">
                    <a16:creationId xmlns:a16="http://schemas.microsoft.com/office/drawing/2014/main" id="{F4002A7C-437D-A235-DD1E-D5FFAA78A39B}"/>
                  </a:ext>
                </a:extLst>
              </p:cNvPr>
              <p:cNvSpPr txBox="1">
                <a:spLocks noRot="1" noChangeAspect="1" noMove="1" noResize="1" noEditPoints="1" noAdjustHandles="1" noChangeArrowheads="1" noChangeShapeType="1" noTextEdit="1"/>
              </p:cNvSpPr>
              <p:nvPr/>
            </p:nvSpPr>
            <p:spPr>
              <a:xfrm>
                <a:off x="293172" y="1610736"/>
                <a:ext cx="7174428" cy="3693319"/>
              </a:xfrm>
              <a:prstGeom prst="rect">
                <a:avLst/>
              </a:prstGeom>
              <a:blipFill>
                <a:blip r:embed="rId8"/>
                <a:stretch>
                  <a:fillRect l="-531" t="-685" b="-1712"/>
                </a:stretch>
              </a:blipFill>
            </p:spPr>
            <p:txBody>
              <a:bodyPr/>
              <a:lstStyle/>
              <a:p>
                <a:r>
                  <a:rPr lang="en-US">
                    <a:noFill/>
                  </a:rPr>
                  <a:t> </a:t>
                </a:r>
              </a:p>
            </p:txBody>
          </p:sp>
        </mc:Fallback>
      </mc:AlternateContent>
      <p:sp>
        <p:nvSpPr>
          <p:cNvPr id="9" name="Slide Number Placeholder 3">
            <a:extLst>
              <a:ext uri="{FF2B5EF4-FFF2-40B4-BE49-F238E27FC236}">
                <a16:creationId xmlns:a16="http://schemas.microsoft.com/office/drawing/2014/main" id="{750DB91B-8323-0220-83CC-99789582CD57}"/>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39</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64C9A2-29E3-BBAF-DB9D-EC29A0FFAF9F}"/>
                  </a:ext>
                </a:extLst>
              </p:cNvPr>
              <p:cNvSpPr txBox="1"/>
              <p:nvPr/>
            </p:nvSpPr>
            <p:spPr>
              <a:xfrm>
                <a:off x="5227839" y="3457395"/>
                <a:ext cx="6670989" cy="11413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min</m:t>
                              </m:r>
                            </m:e>
                            <m:lim>
                              <m:r>
                                <a:rPr lang="en-US" sz="2800" b="1" i="1" smtClean="0">
                                  <a:latin typeface="Cambria Math" panose="02040503050406030204" pitchFamily="18" charset="0"/>
                                </a:rPr>
                                <m:t>𝒘</m:t>
                              </m:r>
                              <m:r>
                                <a:rPr lang="en-US" sz="2800" b="1" i="1" smtClean="0">
                                  <a:latin typeface="Cambria Math" panose="02040503050406030204" pitchFamily="18" charset="0"/>
                                </a:rPr>
                                <m:t>,</m:t>
                              </m:r>
                              <m:r>
                                <a:rPr lang="en-US" sz="2800" b="1" i="1" smtClean="0">
                                  <a:latin typeface="Cambria Math" panose="02040503050406030204" pitchFamily="18" charset="0"/>
                                </a:rPr>
                                <m:t>𝒃</m:t>
                              </m:r>
                            </m:lim>
                          </m:limLow>
                        </m:fName>
                        <m:e>
                          <m:d>
                            <m:dPr>
                              <m:begChr m:val="["/>
                              <m:endChr m:val="]"/>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r>
                                    <a:rPr lang="en-US" sz="2800" b="0" i="1" smtClean="0">
                                      <a:latin typeface="Cambria Math" panose="02040503050406030204" pitchFamily="18" charset="0"/>
                                    </a:rPr>
                                    <m:t>𝐵</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𝜏</m:t>
                                      </m:r>
                                    </m:e>
                                    <m:sub>
                                      <m:r>
                                        <a:rPr lang="en-US" sz="2800" i="1">
                                          <a:latin typeface="Cambria Math" panose="02040503050406030204" pitchFamily="18" charset="0"/>
                                          <a:ea typeface="Cambria Math" panose="02040503050406030204" pitchFamily="18" charset="0"/>
                                        </a:rPr>
                                        <m:t>𝑝</m:t>
                                      </m:r>
                                    </m:sub>
                                  </m:sSub>
                                </m:den>
                              </m:f>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𝑥</m:t>
                                  </m:r>
                                  <m:r>
                                    <a:rPr lang="en-US" sz="2800" i="1">
                                      <a:latin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𝒟</m:t>
                                      </m:r>
                                    </m:e>
                                    <m:sub>
                                      <m:r>
                                        <a:rPr lang="en-US" sz="2800" i="1">
                                          <a:latin typeface="Cambria Math" panose="02040503050406030204" pitchFamily="18" charset="0"/>
                                          <a:ea typeface="Cambria Math" panose="02040503050406030204" pitchFamily="18" charset="0"/>
                                        </a:rPr>
                                        <m:t>𝐵</m:t>
                                      </m:r>
                                    </m:sub>
                                  </m:sSub>
                                </m:sub>
                                <m:sup/>
                                <m:e>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𝑡</m:t>
                                      </m:r>
                                      <m:r>
                                        <a:rPr lang="en-US" sz="2800" i="1">
                                          <a:latin typeface="Cambria Math" panose="02040503050406030204" pitchFamily="18" charset="0"/>
                                        </a:rPr>
                                        <m:t>∈[1,</m:t>
                                      </m:r>
                                      <m:sSub>
                                        <m:sSubPr>
                                          <m:ctrlPr>
                                            <a:rPr lang="en-US" sz="2800" i="1">
                                              <a:latin typeface="Cambria Math" panose="02040503050406030204" pitchFamily="18" charset="0"/>
                                            </a:rPr>
                                          </m:ctrlPr>
                                        </m:sSubPr>
                                        <m:e>
                                          <m:r>
                                            <a:rPr lang="en-US" sz="2800" i="1">
                                              <a:latin typeface="Cambria Math" panose="02040503050406030204" pitchFamily="18" charset="0"/>
                                            </a:rPr>
                                            <m:t>𝜏</m:t>
                                          </m:r>
                                        </m:e>
                                        <m:sub>
                                          <m:r>
                                            <a:rPr lang="en-US" sz="2800" i="1">
                                              <a:latin typeface="Cambria Math" panose="02040503050406030204" pitchFamily="18" charset="0"/>
                                            </a:rPr>
                                            <m:t>𝑝</m:t>
                                          </m:r>
                                        </m:sub>
                                      </m:sSub>
                                      <m:r>
                                        <a:rPr lang="en-US" sz="2800" i="1">
                                          <a:latin typeface="Cambria Math" panose="02040503050406030204" pitchFamily="18" charset="0"/>
                                        </a:rPr>
                                        <m:t>]</m:t>
                                      </m:r>
                                    </m:sub>
                                    <m:sup/>
                                    <m:e>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 </m:t>
                                          </m:r>
                                          <m:r>
                                            <m:rPr>
                                              <m:nor/>
                                            </m:rPr>
                                            <a:rPr lang="en-US" sz="2800">
                                              <a:latin typeface="Cambria Math" panose="02040503050406030204" pitchFamily="18" charset="0"/>
                                            </a:rPr>
                                            <m:t>Pr</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e>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𝑡</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𝑡</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𝑡</m:t>
                                                  </m:r>
                                                </m:sub>
                                              </m:sSub>
                                            </m:e>
                                          </m:d>
                                        </m:e>
                                      </m:func>
                                    </m:e>
                                  </m:nary>
                                </m:e>
                              </m:nary>
                            </m:e>
                          </m:d>
                        </m:e>
                      </m:func>
                    </m:oMath>
                  </m:oMathPara>
                </a14:m>
                <a:endParaRPr lang="en-US" sz="2800" dirty="0"/>
              </a:p>
            </p:txBody>
          </p:sp>
        </mc:Choice>
        <mc:Fallback xmlns="">
          <p:sp>
            <p:nvSpPr>
              <p:cNvPr id="11" name="TextBox 10">
                <a:extLst>
                  <a:ext uri="{FF2B5EF4-FFF2-40B4-BE49-F238E27FC236}">
                    <a16:creationId xmlns:a16="http://schemas.microsoft.com/office/drawing/2014/main" id="{D864C9A2-29E3-BBAF-DB9D-EC29A0FFAF9F}"/>
                  </a:ext>
                </a:extLst>
              </p:cNvPr>
              <p:cNvSpPr txBox="1">
                <a:spLocks noRot="1" noChangeAspect="1" noMove="1" noResize="1" noEditPoints="1" noAdjustHandles="1" noChangeArrowheads="1" noChangeShapeType="1" noTextEdit="1"/>
              </p:cNvSpPr>
              <p:nvPr/>
            </p:nvSpPr>
            <p:spPr>
              <a:xfrm>
                <a:off x="5227839" y="3457395"/>
                <a:ext cx="6670989" cy="1141338"/>
              </a:xfrm>
              <a:prstGeom prst="rect">
                <a:avLst/>
              </a:prstGeom>
              <a:blipFill>
                <a:blip r:embed="rId9"/>
                <a:stretch>
                  <a:fillRect l="-570" t="-134444" b="-17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E1C6C4-7715-10B0-EFB8-59DE6D40911B}"/>
                  </a:ext>
                </a:extLst>
              </p:cNvPr>
              <p:cNvSpPr txBox="1"/>
              <p:nvPr/>
            </p:nvSpPr>
            <p:spPr>
              <a:xfrm>
                <a:off x="5677893" y="4789638"/>
                <a:ext cx="6026778" cy="457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Σ</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𝐷</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𝐿</m:t>
                          </m:r>
                        </m:e>
                        <m:sub>
                          <m:r>
                            <a:rPr lang="en-US" sz="2800" b="0" i="1" smtClean="0">
                              <a:latin typeface="Cambria Math" panose="02040503050406030204" pitchFamily="18" charset="0"/>
                            </a:rPr>
                            <m:t>𝑡</m:t>
                          </m:r>
                        </m:sub>
                        <m:sup>
                          <m:r>
                            <a:rPr lang="en-US" sz="2800" b="0" i="1" smtClean="0">
                              <a:latin typeface="Cambria Math" panose="02040503050406030204" pitchFamily="18" charset="0"/>
                            </a:rPr>
                            <m:t>𝑇</m:t>
                          </m:r>
                        </m:sup>
                      </m:sSubSup>
                      <m:r>
                        <a:rPr lang="en-US" sz="2800" b="0" i="1" smtClean="0">
                          <a:latin typeface="Cambria Math" panose="02040503050406030204" pitchFamily="18" charset="0"/>
                        </a:rPr>
                        <m:t>, </m:t>
                      </m:r>
                      <m:r>
                        <a:rPr lang="en-US" sz="2800" b="0" i="1" smtClean="0">
                          <a:latin typeface="Cambria Math" panose="02040503050406030204" pitchFamily="18" charset="0"/>
                        </a:rPr>
                        <m:t>𝐿</m:t>
                      </m:r>
                      <m:r>
                        <a:rPr lang="en-US" sz="2800" b="0" i="1" smtClean="0">
                          <a:latin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2</m:t>
                          </m:r>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𝒯</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𝑟</m:t>
                          </m:r>
                        </m:sup>
                      </m:sSup>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𝑟</m:t>
                      </m:r>
                      <m:r>
                        <a:rPr lang="en-US" sz="2800" b="0" i="1" smtClean="0">
                          <a:latin typeface="Cambria Math" panose="02040503050406030204" pitchFamily="18" charset="0"/>
                          <a:ea typeface="Cambria Math" panose="02040503050406030204" pitchFamily="18" charset="0"/>
                        </a:rPr>
                        <m:t>≪2</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𝒯</m:t>
                          </m:r>
                        </m:e>
                      </m:d>
                    </m:oMath>
                  </m:oMathPara>
                </a14:m>
                <a:endParaRPr lang="en-US" sz="2800" dirty="0"/>
              </a:p>
            </p:txBody>
          </p:sp>
        </mc:Choice>
        <mc:Fallback xmlns="">
          <p:sp>
            <p:nvSpPr>
              <p:cNvPr id="12" name="TextBox 11">
                <a:extLst>
                  <a:ext uri="{FF2B5EF4-FFF2-40B4-BE49-F238E27FC236}">
                    <a16:creationId xmlns:a16="http://schemas.microsoft.com/office/drawing/2014/main" id="{BAE1C6C4-7715-10B0-EFB8-59DE6D40911B}"/>
                  </a:ext>
                </a:extLst>
              </p:cNvPr>
              <p:cNvSpPr txBox="1">
                <a:spLocks noRot="1" noChangeAspect="1" noMove="1" noResize="1" noEditPoints="1" noAdjustHandles="1" noChangeArrowheads="1" noChangeShapeType="1" noTextEdit="1"/>
              </p:cNvSpPr>
              <p:nvPr/>
            </p:nvSpPr>
            <p:spPr>
              <a:xfrm>
                <a:off x="5677893" y="4789638"/>
                <a:ext cx="6026778" cy="457626"/>
              </a:xfrm>
              <a:prstGeom prst="rect">
                <a:avLst/>
              </a:prstGeom>
              <a:blipFill>
                <a:blip r:embed="rId10"/>
                <a:stretch>
                  <a:fillRect l="-630" b="-16216"/>
                </a:stretch>
              </a:blipFill>
            </p:spPr>
            <p:txBody>
              <a:bodyPr/>
              <a:lstStyle/>
              <a:p>
                <a:r>
                  <a:rPr lang="en-US">
                    <a:noFill/>
                  </a:rPr>
                  <a:t> </a:t>
                </a:r>
              </a:p>
            </p:txBody>
          </p:sp>
        </mc:Fallback>
      </mc:AlternateContent>
    </p:spTree>
    <p:extLst>
      <p:ext uri="{BB962C8B-B14F-4D97-AF65-F5344CB8AC3E}">
        <p14:creationId xmlns:p14="http://schemas.microsoft.com/office/powerpoint/2010/main" val="202896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2244A0-696E-00E7-3CD3-CA7A0D4AC940}"/>
              </a:ext>
            </a:extLst>
          </p:cNvPr>
          <p:cNvSpPr txBox="1"/>
          <p:nvPr/>
        </p:nvSpPr>
        <p:spPr>
          <a:xfrm>
            <a:off x="463296" y="4648200"/>
            <a:ext cx="11265408" cy="923330"/>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GENERAL RESEARCH QUESTION:</a:t>
            </a:r>
          </a:p>
          <a:p>
            <a:r>
              <a:rPr lang="en-US" i="1" dirty="0"/>
              <a:t>How can we integrate machine learning (for forecasting, dynamical system modeling, controlling systems) into wind energy control systems with confidence in the outcomes?</a:t>
            </a:r>
          </a:p>
        </p:txBody>
      </p:sp>
      <p:grpSp>
        <p:nvGrpSpPr>
          <p:cNvPr id="33" name="Group 32">
            <a:extLst>
              <a:ext uri="{FF2B5EF4-FFF2-40B4-BE49-F238E27FC236}">
                <a16:creationId xmlns:a16="http://schemas.microsoft.com/office/drawing/2014/main" id="{C575890A-F34A-7688-F958-16C8A6450D7D}"/>
              </a:ext>
            </a:extLst>
          </p:cNvPr>
          <p:cNvGrpSpPr/>
          <p:nvPr/>
        </p:nvGrpSpPr>
        <p:grpSpPr>
          <a:xfrm>
            <a:off x="1513449" y="1676400"/>
            <a:ext cx="9165102" cy="2780138"/>
            <a:chOff x="207498" y="1724369"/>
            <a:chExt cx="9165102" cy="2780138"/>
          </a:xfrm>
        </p:grpSpPr>
        <p:grpSp>
          <p:nvGrpSpPr>
            <p:cNvPr id="34" name="Group 33">
              <a:extLst>
                <a:ext uri="{FF2B5EF4-FFF2-40B4-BE49-F238E27FC236}">
                  <a16:creationId xmlns:a16="http://schemas.microsoft.com/office/drawing/2014/main" id="{7EF25E03-4839-1C1D-918D-7E72778F69D2}"/>
                </a:ext>
              </a:extLst>
            </p:cNvPr>
            <p:cNvGrpSpPr/>
            <p:nvPr/>
          </p:nvGrpSpPr>
          <p:grpSpPr>
            <a:xfrm>
              <a:off x="207498" y="1724369"/>
              <a:ext cx="9165102" cy="2780138"/>
              <a:chOff x="207498" y="1724369"/>
              <a:chExt cx="9165102" cy="2780138"/>
            </a:xfrm>
          </p:grpSpPr>
          <p:grpSp>
            <p:nvGrpSpPr>
              <p:cNvPr id="38" name="Group 37">
                <a:extLst>
                  <a:ext uri="{FF2B5EF4-FFF2-40B4-BE49-F238E27FC236}">
                    <a16:creationId xmlns:a16="http://schemas.microsoft.com/office/drawing/2014/main" id="{8E43C293-6182-0C7E-2558-4EAEA87F7A6E}"/>
                  </a:ext>
                </a:extLst>
              </p:cNvPr>
              <p:cNvGrpSpPr/>
              <p:nvPr/>
            </p:nvGrpSpPr>
            <p:grpSpPr>
              <a:xfrm>
                <a:off x="207498" y="2639197"/>
                <a:ext cx="9165102" cy="1865310"/>
                <a:chOff x="207498" y="3697067"/>
                <a:chExt cx="9165102" cy="1865310"/>
              </a:xfrm>
            </p:grpSpPr>
            <p:sp>
              <p:nvSpPr>
                <p:cNvPr id="42" name="Rectangle 41">
                  <a:extLst>
                    <a:ext uri="{FF2B5EF4-FFF2-40B4-BE49-F238E27FC236}">
                      <a16:creationId xmlns:a16="http://schemas.microsoft.com/office/drawing/2014/main" id="{1C9FF06A-FC5A-7EBE-CA5F-B1FFF16B646B}"/>
                    </a:ext>
                  </a:extLst>
                </p:cNvPr>
                <p:cNvSpPr/>
                <p:nvPr/>
              </p:nvSpPr>
              <p:spPr>
                <a:xfrm>
                  <a:off x="228600" y="4419600"/>
                  <a:ext cx="8686800"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6857ACE-D230-F352-5BA1-6E0DC4D0FDB8}"/>
                    </a:ext>
                  </a:extLst>
                </p:cNvPr>
                <p:cNvSpPr txBox="1"/>
                <p:nvPr/>
              </p:nvSpPr>
              <p:spPr>
                <a:xfrm>
                  <a:off x="207498" y="3697067"/>
                  <a:ext cx="2247900" cy="369332"/>
                </a:xfrm>
                <a:prstGeom prst="rect">
                  <a:avLst/>
                </a:prstGeom>
                <a:noFill/>
              </p:spPr>
              <p:txBody>
                <a:bodyPr wrap="square" rtlCol="0">
                  <a:spAutoFit/>
                </a:bodyPr>
                <a:lstStyle/>
                <a:p>
                  <a:r>
                    <a:rPr lang="en-US" dirty="0"/>
                    <a:t>“white box” control</a:t>
                  </a:r>
                </a:p>
              </p:txBody>
            </p:sp>
            <p:sp>
              <p:nvSpPr>
                <p:cNvPr id="44" name="TextBox 43">
                  <a:extLst>
                    <a:ext uri="{FF2B5EF4-FFF2-40B4-BE49-F238E27FC236}">
                      <a16:creationId xmlns:a16="http://schemas.microsoft.com/office/drawing/2014/main" id="{D30C485F-8346-1E95-F8D8-EB4ACAB0B1B5}"/>
                    </a:ext>
                  </a:extLst>
                </p:cNvPr>
                <p:cNvSpPr txBox="1"/>
                <p:nvPr/>
              </p:nvSpPr>
              <p:spPr>
                <a:xfrm>
                  <a:off x="6858000" y="4916046"/>
                  <a:ext cx="2514600" cy="646331"/>
                </a:xfrm>
                <a:prstGeom prst="rect">
                  <a:avLst/>
                </a:prstGeom>
                <a:noFill/>
              </p:spPr>
              <p:txBody>
                <a:bodyPr wrap="square" rtlCol="0">
                  <a:spAutoFit/>
                </a:bodyPr>
                <a:lstStyle/>
                <a:p>
                  <a:r>
                    <a:rPr lang="en-US" dirty="0"/>
                    <a:t>e.g. learning the control actions online</a:t>
                  </a:r>
                </a:p>
              </p:txBody>
            </p:sp>
            <p:sp>
              <p:nvSpPr>
                <p:cNvPr id="45" name="TextBox 44">
                  <a:extLst>
                    <a:ext uri="{FF2B5EF4-FFF2-40B4-BE49-F238E27FC236}">
                      <a16:creationId xmlns:a16="http://schemas.microsoft.com/office/drawing/2014/main" id="{5F48263E-E55C-C295-1224-1E916A44EBD9}"/>
                    </a:ext>
                  </a:extLst>
                </p:cNvPr>
                <p:cNvSpPr txBox="1"/>
                <p:nvPr/>
              </p:nvSpPr>
              <p:spPr>
                <a:xfrm>
                  <a:off x="3543300" y="3697068"/>
                  <a:ext cx="2247900" cy="646331"/>
                </a:xfrm>
                <a:prstGeom prst="rect">
                  <a:avLst/>
                </a:prstGeom>
                <a:noFill/>
              </p:spPr>
              <p:txBody>
                <a:bodyPr wrap="square" rtlCol="0">
                  <a:spAutoFit/>
                </a:bodyPr>
                <a:lstStyle/>
                <a:p>
                  <a:r>
                    <a:rPr lang="en-US" dirty="0"/>
                    <a:t>machine learning-augmented control</a:t>
                  </a:r>
                </a:p>
              </p:txBody>
            </p:sp>
          </p:grpSp>
          <p:pic>
            <p:nvPicPr>
              <p:cNvPr id="39" name="Graphic 38" descr="Packing Box Open outline">
                <a:extLst>
                  <a:ext uri="{FF2B5EF4-FFF2-40B4-BE49-F238E27FC236}">
                    <a16:creationId xmlns:a16="http://schemas.microsoft.com/office/drawing/2014/main" id="{AF19D2AE-1416-3BDA-1A2E-266E33230A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 y="1724369"/>
                <a:ext cx="914400" cy="914400"/>
              </a:xfrm>
              <a:prstGeom prst="rect">
                <a:avLst/>
              </a:prstGeom>
            </p:spPr>
          </p:pic>
          <p:pic>
            <p:nvPicPr>
              <p:cNvPr id="40" name="Graphic 39" descr="Robot outline">
                <a:extLst>
                  <a:ext uri="{FF2B5EF4-FFF2-40B4-BE49-F238E27FC236}">
                    <a16:creationId xmlns:a16="http://schemas.microsoft.com/office/drawing/2014/main" id="{CE10EAF8-2F3A-B4DA-3BD1-1921B6F6FF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9500" y="1724369"/>
                <a:ext cx="914400" cy="914400"/>
              </a:xfrm>
              <a:prstGeom prst="rect">
                <a:avLst/>
              </a:prstGeom>
            </p:spPr>
          </p:pic>
          <p:pic>
            <p:nvPicPr>
              <p:cNvPr id="41" name="Graphic 40" descr="Network outline">
                <a:extLst>
                  <a:ext uri="{FF2B5EF4-FFF2-40B4-BE49-F238E27FC236}">
                    <a16:creationId xmlns:a16="http://schemas.microsoft.com/office/drawing/2014/main" id="{32C7EB82-AE7C-1603-8134-934166E75F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0" y="1724369"/>
                <a:ext cx="914400" cy="914400"/>
              </a:xfrm>
              <a:prstGeom prst="rect">
                <a:avLst/>
              </a:prstGeom>
            </p:spPr>
          </p:pic>
        </p:grpSp>
        <p:sp>
          <p:nvSpPr>
            <p:cNvPr id="35" name="TextBox 34">
              <a:extLst>
                <a:ext uri="{FF2B5EF4-FFF2-40B4-BE49-F238E27FC236}">
                  <a16:creationId xmlns:a16="http://schemas.microsoft.com/office/drawing/2014/main" id="{3CB0A8B9-6E6B-6B01-D0DF-4968A245DA65}"/>
                </a:ext>
              </a:extLst>
            </p:cNvPr>
            <p:cNvSpPr txBox="1"/>
            <p:nvPr/>
          </p:nvSpPr>
          <p:spPr>
            <a:xfrm>
              <a:off x="6858000" y="2639197"/>
              <a:ext cx="2057400" cy="646331"/>
            </a:xfrm>
            <a:prstGeom prst="rect">
              <a:avLst/>
            </a:prstGeom>
            <a:noFill/>
          </p:spPr>
          <p:txBody>
            <a:bodyPr wrap="square" rtlCol="0">
              <a:spAutoFit/>
            </a:bodyPr>
            <a:lstStyle/>
            <a:p>
              <a:r>
                <a:rPr lang="en-US" dirty="0"/>
                <a:t>machine learning-dominated control</a:t>
              </a:r>
            </a:p>
          </p:txBody>
        </p:sp>
        <p:sp>
          <p:nvSpPr>
            <p:cNvPr id="36" name="TextBox 35">
              <a:extLst>
                <a:ext uri="{FF2B5EF4-FFF2-40B4-BE49-F238E27FC236}">
                  <a16:creationId xmlns:a16="http://schemas.microsoft.com/office/drawing/2014/main" id="{AE066FCB-5085-C6E6-34FF-7564E7B48FA3}"/>
                </a:ext>
              </a:extLst>
            </p:cNvPr>
            <p:cNvSpPr txBox="1"/>
            <p:nvPr/>
          </p:nvSpPr>
          <p:spPr>
            <a:xfrm>
              <a:off x="3543300" y="3858176"/>
              <a:ext cx="2933702" cy="646331"/>
            </a:xfrm>
            <a:prstGeom prst="rect">
              <a:avLst/>
            </a:prstGeom>
            <a:noFill/>
          </p:spPr>
          <p:txBody>
            <a:bodyPr wrap="square" rtlCol="0">
              <a:spAutoFit/>
            </a:bodyPr>
            <a:lstStyle/>
            <a:p>
              <a:r>
                <a:rPr lang="en-US" dirty="0"/>
                <a:t>e.g. autotuning, modeling, forecasting</a:t>
              </a:r>
            </a:p>
          </p:txBody>
        </p:sp>
        <p:sp>
          <p:nvSpPr>
            <p:cNvPr id="37" name="TextBox 36">
              <a:extLst>
                <a:ext uri="{FF2B5EF4-FFF2-40B4-BE49-F238E27FC236}">
                  <a16:creationId xmlns:a16="http://schemas.microsoft.com/office/drawing/2014/main" id="{B2407F86-F04F-4156-E448-DDF9084AD57B}"/>
                </a:ext>
              </a:extLst>
            </p:cNvPr>
            <p:cNvSpPr txBox="1"/>
            <p:nvPr/>
          </p:nvSpPr>
          <p:spPr>
            <a:xfrm>
              <a:off x="228600" y="3847418"/>
              <a:ext cx="2438400" cy="646331"/>
            </a:xfrm>
            <a:prstGeom prst="rect">
              <a:avLst/>
            </a:prstGeom>
            <a:noFill/>
          </p:spPr>
          <p:txBody>
            <a:bodyPr wrap="square" rtlCol="0">
              <a:spAutoFit/>
            </a:bodyPr>
            <a:lstStyle/>
            <a:p>
              <a:r>
                <a:rPr lang="en-US" dirty="0"/>
                <a:t>e.g. PID, offline setpoint optimization</a:t>
              </a:r>
            </a:p>
          </p:txBody>
        </p:sp>
      </p:grpSp>
      <p:sp>
        <p:nvSpPr>
          <p:cNvPr id="46" name="TextBox 45">
            <a:extLst>
              <a:ext uri="{FF2B5EF4-FFF2-40B4-BE49-F238E27FC236}">
                <a16:creationId xmlns:a16="http://schemas.microsoft.com/office/drawing/2014/main" id="{ED7326D1-F781-510A-E8D9-A5E2C0869851}"/>
              </a:ext>
            </a:extLst>
          </p:cNvPr>
          <p:cNvSpPr txBox="1"/>
          <p:nvPr/>
        </p:nvSpPr>
        <p:spPr>
          <a:xfrm>
            <a:off x="152400" y="228601"/>
            <a:ext cx="8149683" cy="877163"/>
          </a:xfrm>
          <a:prstGeom prst="rect">
            <a:avLst/>
          </a:prstGeom>
          <a:noFill/>
        </p:spPr>
        <p:txBody>
          <a:bodyPr wrap="square" rtlCol="0">
            <a:spAutoFit/>
          </a:bodyPr>
          <a:lstStyle/>
          <a:p>
            <a:r>
              <a:rPr lang="en-US" sz="2700" b="1" dirty="0">
                <a:latin typeface="Arial" pitchFamily="34" charset="0"/>
                <a:cs typeface="Arial" pitchFamily="34" charset="0"/>
              </a:rPr>
              <a:t>Motivation</a:t>
            </a:r>
          </a:p>
          <a:p>
            <a:r>
              <a:rPr lang="en-US" sz="2400" dirty="0">
                <a:latin typeface="Arial" pitchFamily="34" charset="0"/>
                <a:cs typeface="Arial" pitchFamily="34" charset="0"/>
              </a:rPr>
              <a:t>Machine Learning-Augmented Control</a:t>
            </a:r>
          </a:p>
        </p:txBody>
      </p:sp>
      <p:sp>
        <p:nvSpPr>
          <p:cNvPr id="2" name="Slide Number Placeholder 1">
            <a:extLst>
              <a:ext uri="{FF2B5EF4-FFF2-40B4-BE49-F238E27FC236}">
                <a16:creationId xmlns:a16="http://schemas.microsoft.com/office/drawing/2014/main" id="{56DF26F7-7950-90C3-FE19-14A2F5D78C09}"/>
              </a:ext>
            </a:extLst>
          </p:cNvPr>
          <p:cNvSpPr>
            <a:spLocks noGrp="1"/>
          </p:cNvSpPr>
          <p:nvPr>
            <p:ph type="sldNum" sz="quarter" idx="12"/>
          </p:nvPr>
        </p:nvSpPr>
        <p:spPr/>
        <p:txBody>
          <a:bodyPr/>
          <a:lstStyle/>
          <a:p>
            <a:fld id="{9E3EFB43-BEAF-4970-A06C-24B01B76FA99}" type="slidenum">
              <a:rPr lang="en-US" smtClean="0"/>
              <a:pPr/>
              <a:t>4</a:t>
            </a:fld>
            <a:endParaRPr lang="en-US"/>
          </a:p>
        </p:txBody>
      </p:sp>
    </p:spTree>
    <p:extLst>
      <p:ext uri="{BB962C8B-B14F-4D97-AF65-F5344CB8AC3E}">
        <p14:creationId xmlns:p14="http://schemas.microsoft.com/office/powerpoint/2010/main" val="61556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A8E2B-E2BC-A632-123A-353286DBE4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83E7E9E-2F6A-D87C-F8F6-83076A04216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C0C6B132-3756-B9E8-C9D4-0DA369C6DC19}"/>
              </a:ext>
            </a:extLst>
          </p:cNvPr>
          <p:cNvGraphicFramePr/>
          <p:nvPr>
            <p:extLst>
              <p:ext uri="{D42A27DB-BD31-4B8C-83A1-F6EECF244321}">
                <p14:modId xmlns:p14="http://schemas.microsoft.com/office/powerpoint/2010/main" val="354588822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D2F31C1C-8D6B-AE2E-BA95-6B7548ED7557}"/>
              </a:ext>
            </a:extLst>
          </p:cNvPr>
          <p:cNvSpPr>
            <a:spLocks noGrp="1"/>
          </p:cNvSpPr>
          <p:nvPr>
            <p:ph type="title"/>
          </p:nvPr>
        </p:nvSpPr>
        <p:spPr>
          <a:xfrm>
            <a:off x="609600" y="274638"/>
            <a:ext cx="10972800" cy="1143000"/>
          </a:xfrm>
        </p:spPr>
        <p:txBody>
          <a:bodyPr>
            <a:normAutofit/>
          </a:bodyPr>
          <a:lstStyle/>
          <a:p>
            <a:r>
              <a:rPr lang="en-US" sz="2700" b="1" dirty="0"/>
              <a:t>Sharpness &amp; Reliability of Probabilistic Models</a:t>
            </a:r>
          </a:p>
        </p:txBody>
      </p:sp>
      <p:sp>
        <p:nvSpPr>
          <p:cNvPr id="9" name="TextBox 8">
            <a:extLst>
              <a:ext uri="{FF2B5EF4-FFF2-40B4-BE49-F238E27FC236}">
                <a16:creationId xmlns:a16="http://schemas.microsoft.com/office/drawing/2014/main" id="{D2134BD9-AE16-A2AA-7936-E498A1EE16DF}"/>
              </a:ext>
            </a:extLst>
          </p:cNvPr>
          <p:cNvSpPr txBox="1"/>
          <p:nvPr/>
        </p:nvSpPr>
        <p:spPr>
          <a:xfrm>
            <a:off x="-7696200" y="1859339"/>
            <a:ext cx="717442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Deterministic metrics</a:t>
            </a:r>
          </a:p>
          <a:p>
            <a:pPr marL="742950" lvl="1" indent="-285750">
              <a:buFont typeface="Arial" panose="020B0604020202020204" pitchFamily="34" charset="0"/>
              <a:buChar char="•"/>
            </a:pPr>
            <a:r>
              <a:rPr lang="en-US" dirty="0"/>
              <a:t>RMSE</a:t>
            </a:r>
          </a:p>
          <a:p>
            <a:pPr marL="742950" lvl="1" indent="-285750">
              <a:buFont typeface="Arial" panose="020B0604020202020204" pitchFamily="34" charset="0"/>
              <a:buChar char="•"/>
            </a:pPr>
            <a:r>
              <a:rPr lang="en-US" dirty="0"/>
              <a:t>MAE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Probabilistic metrics</a:t>
            </a:r>
          </a:p>
          <a:p>
            <a:pPr marL="742950" lvl="1" indent="-285750">
              <a:buFont typeface="Arial" panose="020B0604020202020204" pitchFamily="34" charset="0"/>
              <a:buChar char="•"/>
            </a:pPr>
            <a:r>
              <a:rPr lang="en-US" dirty="0"/>
              <a:t>Prediction Interval Coverage Probability (PICP)</a:t>
            </a:r>
          </a:p>
          <a:p>
            <a:pPr marL="742950" lvl="1" indent="-285750">
              <a:buFont typeface="Arial" panose="020B0604020202020204" pitchFamily="34" charset="0"/>
              <a:buChar char="•"/>
            </a:pPr>
            <a:r>
              <a:rPr lang="en-US" dirty="0"/>
              <a:t>Prediction Interval Normalized Average Width (PINAW)</a:t>
            </a:r>
          </a:p>
          <a:p>
            <a:pPr marL="742950" lvl="1" indent="-285750">
              <a:buFont typeface="Arial" panose="020B0604020202020204" pitchFamily="34" charset="0"/>
              <a:buChar char="•"/>
            </a:pPr>
            <a:r>
              <a:rPr lang="en-US" dirty="0"/>
              <a:t>Coverage Width Criterion (CWC)</a:t>
            </a:r>
          </a:p>
          <a:p>
            <a:pPr marL="742950" lvl="1" indent="-285750">
              <a:buFont typeface="Arial" panose="020B0604020202020204" pitchFamily="34" charset="0"/>
              <a:buChar char="•"/>
            </a:pPr>
            <a:r>
              <a:rPr lang="en-US" dirty="0"/>
              <a:t>Continuous Ranked Probability Score (CRPS)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10" name="Slide Number Placeholder 3">
            <a:extLst>
              <a:ext uri="{FF2B5EF4-FFF2-40B4-BE49-F238E27FC236}">
                <a16:creationId xmlns:a16="http://schemas.microsoft.com/office/drawing/2014/main" id="{2D0D7B83-0FB7-1B48-BD54-81F98E5E0A0D}"/>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40</a:t>
            </a:fld>
            <a:endParaRPr lang="en-US" dirty="0"/>
          </a:p>
        </p:txBody>
      </p:sp>
      <p:pic>
        <p:nvPicPr>
          <p:cNvPr id="12" name="Picture 11">
            <a:extLst>
              <a:ext uri="{FF2B5EF4-FFF2-40B4-BE49-F238E27FC236}">
                <a16:creationId xmlns:a16="http://schemas.microsoft.com/office/drawing/2014/main" id="{C6410C0D-B619-96CD-9F42-4C5D10A49521}"/>
              </a:ext>
            </a:extLst>
          </p:cNvPr>
          <p:cNvPicPr>
            <a:picLocks noChangeAspect="1"/>
          </p:cNvPicPr>
          <p:nvPr/>
        </p:nvPicPr>
        <p:blipFill>
          <a:blip r:embed="rId8"/>
          <a:stretch>
            <a:fillRect/>
          </a:stretch>
        </p:blipFill>
        <p:spPr>
          <a:xfrm>
            <a:off x="8649754" y="147970"/>
            <a:ext cx="3149542" cy="1386872"/>
          </a:xfrm>
          <a:prstGeom prst="rect">
            <a:avLst/>
          </a:prstGeom>
        </p:spPr>
      </p:pic>
      <p:grpSp>
        <p:nvGrpSpPr>
          <p:cNvPr id="19" name="Group 18">
            <a:extLst>
              <a:ext uri="{FF2B5EF4-FFF2-40B4-BE49-F238E27FC236}">
                <a16:creationId xmlns:a16="http://schemas.microsoft.com/office/drawing/2014/main" id="{0FEEE408-A159-8ADC-FED9-C9983E4F2DD4}"/>
              </a:ext>
            </a:extLst>
          </p:cNvPr>
          <p:cNvGrpSpPr/>
          <p:nvPr/>
        </p:nvGrpSpPr>
        <p:grpSpPr>
          <a:xfrm>
            <a:off x="166586" y="1594021"/>
            <a:ext cx="4470400" cy="2721413"/>
            <a:chOff x="0" y="1146477"/>
            <a:chExt cx="4470400" cy="2721413"/>
          </a:xfrm>
        </p:grpSpPr>
        <p:pic>
          <p:nvPicPr>
            <p:cNvPr id="13" name="Picture 12">
              <a:extLst>
                <a:ext uri="{FF2B5EF4-FFF2-40B4-BE49-F238E27FC236}">
                  <a16:creationId xmlns:a16="http://schemas.microsoft.com/office/drawing/2014/main" id="{00935A02-4832-C5D0-ABCA-14E70C1F23C8}"/>
                </a:ext>
              </a:extLst>
            </p:cNvPr>
            <p:cNvPicPr>
              <a:picLocks noChangeAspect="1"/>
            </p:cNvPicPr>
            <p:nvPr/>
          </p:nvPicPr>
          <p:blipFill>
            <a:blip r:embed="rId9"/>
            <a:srcRect b="56384"/>
            <a:stretch/>
          </p:blipFill>
          <p:spPr>
            <a:xfrm>
              <a:off x="0" y="1146477"/>
              <a:ext cx="4470400" cy="1556529"/>
            </a:xfrm>
            <a:prstGeom prst="rect">
              <a:avLst/>
            </a:prstGeom>
          </p:spPr>
        </p:pic>
        <p:pic>
          <p:nvPicPr>
            <p:cNvPr id="14" name="Picture 13">
              <a:extLst>
                <a:ext uri="{FF2B5EF4-FFF2-40B4-BE49-F238E27FC236}">
                  <a16:creationId xmlns:a16="http://schemas.microsoft.com/office/drawing/2014/main" id="{6B37D262-34E1-593A-CC4C-F96EB4030838}"/>
                </a:ext>
              </a:extLst>
            </p:cNvPr>
            <p:cNvPicPr>
              <a:picLocks noChangeAspect="1"/>
            </p:cNvPicPr>
            <p:nvPr/>
          </p:nvPicPr>
          <p:blipFill>
            <a:blip r:embed="rId9"/>
            <a:srcRect t="67358"/>
            <a:stretch/>
          </p:blipFill>
          <p:spPr>
            <a:xfrm>
              <a:off x="0" y="2703006"/>
              <a:ext cx="4470400" cy="1164884"/>
            </a:xfrm>
            <a:prstGeom prst="rect">
              <a:avLst/>
            </a:prstGeom>
          </p:spPr>
        </p:pic>
      </p:grpSp>
      <p:grpSp>
        <p:nvGrpSpPr>
          <p:cNvPr id="18" name="Group 17">
            <a:extLst>
              <a:ext uri="{FF2B5EF4-FFF2-40B4-BE49-F238E27FC236}">
                <a16:creationId xmlns:a16="http://schemas.microsoft.com/office/drawing/2014/main" id="{BEF7DA70-BBF1-6F56-B4B3-6942B4BBB57B}"/>
              </a:ext>
            </a:extLst>
          </p:cNvPr>
          <p:cNvGrpSpPr/>
          <p:nvPr/>
        </p:nvGrpSpPr>
        <p:grpSpPr>
          <a:xfrm>
            <a:off x="5305533" y="1781249"/>
            <a:ext cx="6604000" cy="2456667"/>
            <a:chOff x="2438400" y="3623055"/>
            <a:chExt cx="6604000" cy="2456667"/>
          </a:xfrm>
        </p:grpSpPr>
        <p:pic>
          <p:nvPicPr>
            <p:cNvPr id="16" name="Picture 15">
              <a:extLst>
                <a:ext uri="{FF2B5EF4-FFF2-40B4-BE49-F238E27FC236}">
                  <a16:creationId xmlns:a16="http://schemas.microsoft.com/office/drawing/2014/main" id="{0C1A4C27-1683-8DFE-C31F-2EB423EE7ED2}"/>
                </a:ext>
              </a:extLst>
            </p:cNvPr>
            <p:cNvPicPr>
              <a:picLocks noChangeAspect="1"/>
            </p:cNvPicPr>
            <p:nvPr/>
          </p:nvPicPr>
          <p:blipFill>
            <a:blip r:embed="rId10"/>
            <a:srcRect b="56228"/>
            <a:stretch/>
          </p:blipFill>
          <p:spPr>
            <a:xfrm>
              <a:off x="2438400" y="3623055"/>
              <a:ext cx="6604000" cy="1556529"/>
            </a:xfrm>
            <a:prstGeom prst="rect">
              <a:avLst/>
            </a:prstGeom>
          </p:spPr>
        </p:pic>
        <p:pic>
          <p:nvPicPr>
            <p:cNvPr id="17" name="Picture 16">
              <a:extLst>
                <a:ext uri="{FF2B5EF4-FFF2-40B4-BE49-F238E27FC236}">
                  <a16:creationId xmlns:a16="http://schemas.microsoft.com/office/drawing/2014/main" id="{FECB9823-38AD-6C96-160E-CD027097C1CE}"/>
                </a:ext>
              </a:extLst>
            </p:cNvPr>
            <p:cNvPicPr>
              <a:picLocks noChangeAspect="1"/>
            </p:cNvPicPr>
            <p:nvPr/>
          </p:nvPicPr>
          <p:blipFill>
            <a:blip r:embed="rId10"/>
            <a:srcRect t="67186"/>
            <a:stretch/>
          </p:blipFill>
          <p:spPr>
            <a:xfrm>
              <a:off x="2438400" y="4912864"/>
              <a:ext cx="6604000" cy="1166858"/>
            </a:xfrm>
            <a:prstGeom prst="rect">
              <a:avLst/>
            </a:prstGeom>
          </p:spPr>
        </p:pic>
      </p:grpSp>
      <p:pic>
        <p:nvPicPr>
          <p:cNvPr id="20" name="Picture 19">
            <a:extLst>
              <a:ext uri="{FF2B5EF4-FFF2-40B4-BE49-F238E27FC236}">
                <a16:creationId xmlns:a16="http://schemas.microsoft.com/office/drawing/2014/main" id="{664A6F1A-25AD-C586-A1AD-FA0A7D6F7F79}"/>
              </a:ext>
            </a:extLst>
          </p:cNvPr>
          <p:cNvPicPr>
            <a:picLocks noChangeAspect="1"/>
          </p:cNvPicPr>
          <p:nvPr/>
        </p:nvPicPr>
        <p:blipFill>
          <a:blip r:embed="rId11"/>
          <a:stretch>
            <a:fillRect/>
          </a:stretch>
        </p:blipFill>
        <p:spPr>
          <a:xfrm>
            <a:off x="4986962" y="5582206"/>
            <a:ext cx="7035800" cy="1244600"/>
          </a:xfrm>
          <a:prstGeom prst="rect">
            <a:avLst/>
          </a:prstGeom>
        </p:spPr>
      </p:pic>
      <p:grpSp>
        <p:nvGrpSpPr>
          <p:cNvPr id="26" name="Group 25">
            <a:extLst>
              <a:ext uri="{FF2B5EF4-FFF2-40B4-BE49-F238E27FC236}">
                <a16:creationId xmlns:a16="http://schemas.microsoft.com/office/drawing/2014/main" id="{E8E17743-BBFF-289F-258F-B3311E839D29}"/>
              </a:ext>
            </a:extLst>
          </p:cNvPr>
          <p:cNvGrpSpPr/>
          <p:nvPr/>
        </p:nvGrpSpPr>
        <p:grpSpPr>
          <a:xfrm>
            <a:off x="-20656" y="4665743"/>
            <a:ext cx="10652378" cy="2200409"/>
            <a:chOff x="168911" y="4047620"/>
            <a:chExt cx="10652378" cy="2200409"/>
          </a:xfrm>
        </p:grpSpPr>
        <p:grpSp>
          <p:nvGrpSpPr>
            <p:cNvPr id="24" name="Group 23">
              <a:extLst>
                <a:ext uri="{FF2B5EF4-FFF2-40B4-BE49-F238E27FC236}">
                  <a16:creationId xmlns:a16="http://schemas.microsoft.com/office/drawing/2014/main" id="{FBEF6D94-AEBF-AD7A-5E3B-93B1B9AA541C}"/>
                </a:ext>
              </a:extLst>
            </p:cNvPr>
            <p:cNvGrpSpPr/>
            <p:nvPr/>
          </p:nvGrpSpPr>
          <p:grpSpPr>
            <a:xfrm>
              <a:off x="168911" y="4047620"/>
              <a:ext cx="10652378" cy="2200409"/>
              <a:chOff x="15638" y="4702008"/>
              <a:chExt cx="10652378" cy="2200409"/>
            </a:xfrm>
          </p:grpSpPr>
          <p:pic>
            <p:nvPicPr>
              <p:cNvPr id="21" name="Picture 20">
                <a:extLst>
                  <a:ext uri="{FF2B5EF4-FFF2-40B4-BE49-F238E27FC236}">
                    <a16:creationId xmlns:a16="http://schemas.microsoft.com/office/drawing/2014/main" id="{FF53023F-1890-F035-2BF2-FE113AF72624}"/>
                  </a:ext>
                </a:extLst>
              </p:cNvPr>
              <p:cNvPicPr>
                <a:picLocks noChangeAspect="1"/>
              </p:cNvPicPr>
              <p:nvPr/>
            </p:nvPicPr>
            <p:blipFill>
              <a:blip r:embed="rId12"/>
              <a:srcRect b="77828"/>
              <a:stretch/>
            </p:blipFill>
            <p:spPr>
              <a:xfrm>
                <a:off x="15638" y="4702008"/>
                <a:ext cx="10652378" cy="861982"/>
              </a:xfrm>
              <a:prstGeom prst="rect">
                <a:avLst/>
              </a:prstGeom>
            </p:spPr>
          </p:pic>
          <p:pic>
            <p:nvPicPr>
              <p:cNvPr id="22" name="Picture 21">
                <a:extLst>
                  <a:ext uri="{FF2B5EF4-FFF2-40B4-BE49-F238E27FC236}">
                    <a16:creationId xmlns:a16="http://schemas.microsoft.com/office/drawing/2014/main" id="{B3FE8858-686B-56BB-B4AC-A2B158400D83}"/>
                  </a:ext>
                </a:extLst>
              </p:cNvPr>
              <p:cNvPicPr>
                <a:picLocks noChangeAspect="1"/>
              </p:cNvPicPr>
              <p:nvPr/>
            </p:nvPicPr>
            <p:blipFill>
              <a:blip r:embed="rId12"/>
              <a:srcRect l="27183" t="65104" r="27751"/>
              <a:stretch/>
            </p:blipFill>
            <p:spPr>
              <a:xfrm>
                <a:off x="37780" y="5545786"/>
                <a:ext cx="4800600" cy="1356631"/>
              </a:xfrm>
              <a:prstGeom prst="rect">
                <a:avLst/>
              </a:prstGeom>
            </p:spPr>
          </p:pic>
        </p:grpSp>
        <p:sp>
          <p:nvSpPr>
            <p:cNvPr id="25" name="Rectangle 24">
              <a:extLst>
                <a:ext uri="{FF2B5EF4-FFF2-40B4-BE49-F238E27FC236}">
                  <a16:creationId xmlns:a16="http://schemas.microsoft.com/office/drawing/2014/main" id="{A372089E-0DB2-CB1E-E510-FECC164368E2}"/>
                </a:ext>
              </a:extLst>
            </p:cNvPr>
            <p:cNvSpPr/>
            <p:nvPr/>
          </p:nvSpPr>
          <p:spPr>
            <a:xfrm>
              <a:off x="9671266" y="4898654"/>
              <a:ext cx="1119543" cy="336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868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9" presetClass="emph" presetSubtype="0" nodeType="withEffect">
                                  <p:stCondLst>
                                    <p:cond delay="0"/>
                                  </p:stCondLst>
                                  <p:childTnLst>
                                    <p:set>
                                      <p:cBhvr>
                                        <p:cTn id="14" dur="indefinite"/>
                                        <p:tgtEl>
                                          <p:spTgt spid="12"/>
                                        </p:tgtEl>
                                        <p:attrNameLst>
                                          <p:attrName>style.opacity</p:attrName>
                                        </p:attrNameLst>
                                      </p:cBhvr>
                                      <p:to>
                                        <p:strVal val="0.5"/>
                                      </p:to>
                                    </p:set>
                                    <p:animEffect filter="image" prLst="opacity: 0.5">
                                      <p:cBhvr rctx="IE">
                                        <p:cTn id="15" dur="indefinite"/>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9" presetClass="emph" presetSubtype="0" nodeType="withEffect">
                                  <p:stCondLst>
                                    <p:cond delay="0"/>
                                  </p:stCondLst>
                                  <p:childTnLst>
                                    <p:set>
                                      <p:cBhvr>
                                        <p:cTn id="21" dur="indefinite"/>
                                        <p:tgtEl>
                                          <p:spTgt spid="19"/>
                                        </p:tgtEl>
                                        <p:attrNameLst>
                                          <p:attrName>style.opacity</p:attrName>
                                        </p:attrNameLst>
                                      </p:cBhvr>
                                      <p:to>
                                        <p:strVal val="0.5"/>
                                      </p:to>
                                    </p:set>
                                    <p:animEffect filter="image" prLst="opacity: 0.5">
                                      <p:cBhvr rctx="IE">
                                        <p:cTn id="22" dur="indefinite"/>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9" presetClass="emph" presetSubtype="0" nodeType="withEffect">
                                  <p:stCondLst>
                                    <p:cond delay="0"/>
                                  </p:stCondLst>
                                  <p:childTnLst>
                                    <p:set>
                                      <p:cBhvr>
                                        <p:cTn id="28" dur="indefinite"/>
                                        <p:tgtEl>
                                          <p:spTgt spid="18"/>
                                        </p:tgtEl>
                                        <p:attrNameLst>
                                          <p:attrName>style.opacity</p:attrName>
                                        </p:attrNameLst>
                                      </p:cBhvr>
                                      <p:to>
                                        <p:strVal val="0.5"/>
                                      </p:to>
                                    </p:set>
                                    <p:animEffect filter="image" prLst="opacity: 0.5">
                                      <p:cBhvr rctx="IE">
                                        <p:cTn id="29" dur="indefinite"/>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9" presetClass="emph" presetSubtype="0" nodeType="withEffect">
                                  <p:stCondLst>
                                    <p:cond delay="0"/>
                                  </p:stCondLst>
                                  <p:childTnLst>
                                    <p:set>
                                      <p:cBhvr>
                                        <p:cTn id="35" dur="indefinite"/>
                                        <p:tgtEl>
                                          <p:spTgt spid="26"/>
                                        </p:tgtEl>
                                        <p:attrNameLst>
                                          <p:attrName>style.opacity</p:attrName>
                                        </p:attrNameLst>
                                      </p:cBhvr>
                                      <p:to>
                                        <p:strVal val="0.5"/>
                                      </p:to>
                                    </p:set>
                                    <p:animEffect filter="image" prLst="opacity: 0.5">
                                      <p:cBhvr rctx="IE">
                                        <p:cTn id="36"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C1CFB-21B2-A70C-4F80-FD66A2CAD54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75C86E1-E9B2-CBC6-375B-051CCD9C67A5}"/>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5CFAA22C-6E71-E42B-0CD9-8FAE9141CB75}"/>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8E6AE851-322E-7036-963F-957F43BC67C7}"/>
              </a:ext>
            </a:extLst>
          </p:cNvPr>
          <p:cNvSpPr>
            <a:spLocks noGrp="1"/>
          </p:cNvSpPr>
          <p:nvPr>
            <p:ph type="title"/>
          </p:nvPr>
        </p:nvSpPr>
        <p:spPr>
          <a:xfrm>
            <a:off x="609600" y="274638"/>
            <a:ext cx="10972800" cy="1143000"/>
          </a:xfrm>
        </p:spPr>
        <p:txBody>
          <a:bodyPr>
            <a:normAutofit/>
          </a:bodyPr>
          <a:lstStyle/>
          <a:p>
            <a:r>
              <a:rPr lang="en-US" sz="2700" b="1" dirty="0"/>
              <a:t>Accuracy &amp; Coverage of Probabilistic Models</a:t>
            </a:r>
          </a:p>
        </p:txBody>
      </p:sp>
      <p:sp>
        <p:nvSpPr>
          <p:cNvPr id="10" name="Slide Number Placeholder 3">
            <a:extLst>
              <a:ext uri="{FF2B5EF4-FFF2-40B4-BE49-F238E27FC236}">
                <a16:creationId xmlns:a16="http://schemas.microsoft.com/office/drawing/2014/main" id="{9D09D16B-C5B6-7AB3-4575-CFEDAD9B9DE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41</a:t>
            </a:fld>
            <a:endParaRPr lang="en-US" dirty="0"/>
          </a:p>
        </p:txBody>
      </p:sp>
      <p:sp>
        <p:nvSpPr>
          <p:cNvPr id="4" name="TextBox 3">
            <a:extLst>
              <a:ext uri="{FF2B5EF4-FFF2-40B4-BE49-F238E27FC236}">
                <a16:creationId xmlns:a16="http://schemas.microsoft.com/office/drawing/2014/main" id="{C873966E-E3C6-0B89-EEDC-1FCF696CD2AD}"/>
              </a:ext>
            </a:extLst>
          </p:cNvPr>
          <p:cNvSpPr txBox="1"/>
          <p:nvPr/>
        </p:nvSpPr>
        <p:spPr>
          <a:xfrm>
            <a:off x="2593910" y="3844212"/>
            <a:ext cx="1231940" cy="369332"/>
          </a:xfrm>
          <a:prstGeom prst="rect">
            <a:avLst/>
          </a:prstGeom>
          <a:noFill/>
        </p:spPr>
        <p:txBody>
          <a:bodyPr wrap="none" rtlCol="0">
            <a:spAutoFit/>
          </a:bodyPr>
          <a:lstStyle/>
          <a:p>
            <a:r>
              <a:rPr lang="en-US" dirty="0"/>
              <a:t>RESULTS</a:t>
            </a:r>
          </a:p>
        </p:txBody>
      </p:sp>
    </p:spTree>
    <p:extLst>
      <p:ext uri="{BB962C8B-B14F-4D97-AF65-F5344CB8AC3E}">
        <p14:creationId xmlns:p14="http://schemas.microsoft.com/office/powerpoint/2010/main" val="1042972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EC683-FFC5-17F1-EC5D-D9B66F99623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BDECF5C-757C-0911-17F8-299F954E0098}"/>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FD75040-ACCF-D949-92BA-BEA2BC0D9F3A}"/>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A8B9F94A-8CD2-A499-3F55-446244C93C17}"/>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F4C29C12-338F-31ED-F04C-D19E1EB8D672}"/>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6BA317F1-02C6-12E8-224B-0166D1DA8D9F}"/>
                </a:ext>
              </a:extLst>
            </p:cNvPr>
            <p:cNvSpPr txBox="1"/>
            <p:nvPr/>
          </p:nvSpPr>
          <p:spPr>
            <a:xfrm>
              <a:off x="5467592" y="1903847"/>
              <a:ext cx="2685351" cy="369332"/>
            </a:xfrm>
            <a:prstGeom prst="rect">
              <a:avLst/>
            </a:prstGeom>
            <a:noFill/>
          </p:spPr>
          <p:txBody>
            <a:bodyPr wrap="none" rtlCol="0">
              <a:spAutoFit/>
            </a:bodyPr>
            <a:lstStyle/>
            <a:p>
              <a:r>
                <a:rPr lang="en-US" dirty="0"/>
                <a:t>(Locally) Greedy Control</a:t>
              </a:r>
            </a:p>
          </p:txBody>
        </p:sp>
        <p:sp>
          <p:nvSpPr>
            <p:cNvPr id="20" name="TextBox 19">
              <a:extLst>
                <a:ext uri="{FF2B5EF4-FFF2-40B4-BE49-F238E27FC236}">
                  <a16:creationId xmlns:a16="http://schemas.microsoft.com/office/drawing/2014/main" id="{D120E254-0BD6-3DAE-5D84-34A5A88CD643}"/>
                </a:ext>
              </a:extLst>
            </p:cNvPr>
            <p:cNvSpPr txBox="1"/>
            <p:nvPr/>
          </p:nvSpPr>
          <p:spPr>
            <a:xfrm>
              <a:off x="5467592" y="2218324"/>
              <a:ext cx="6135013" cy="369332"/>
            </a:xfrm>
            <a:prstGeom prst="rect">
              <a:avLst/>
            </a:prstGeom>
            <a:noFill/>
          </p:spPr>
          <p:txBody>
            <a:bodyPr wrap="none" rtlCol="0">
              <a:spAutoFit/>
            </a:bodyPr>
            <a:lstStyle/>
            <a:p>
              <a:r>
                <a:rPr lang="en-US" dirty="0"/>
                <a:t>(Locally) Greedy/Consensus Control (toggle every 30 min)</a:t>
              </a:r>
            </a:p>
          </p:txBody>
        </p:sp>
        <p:sp>
          <p:nvSpPr>
            <p:cNvPr id="21" name="TextBox 20">
              <a:extLst>
                <a:ext uri="{FF2B5EF4-FFF2-40B4-BE49-F238E27FC236}">
                  <a16:creationId xmlns:a16="http://schemas.microsoft.com/office/drawing/2014/main" id="{3868D178-8ACE-3EB9-5D5E-FB8C1AD77DD5}"/>
                </a:ext>
              </a:extLst>
            </p:cNvPr>
            <p:cNvSpPr txBox="1"/>
            <p:nvPr/>
          </p:nvSpPr>
          <p:spPr>
            <a:xfrm>
              <a:off x="5467592" y="2532803"/>
              <a:ext cx="6019800" cy="369332"/>
            </a:xfrm>
            <a:prstGeom prst="rect">
              <a:avLst/>
            </a:prstGeom>
            <a:noFill/>
          </p:spPr>
          <p:txBody>
            <a:bodyPr wrap="square" rtlCol="0">
              <a:spAutoFit/>
            </a:bodyPr>
            <a:lstStyle/>
            <a:p>
              <a:r>
                <a:rPr lang="en-US" dirty="0"/>
                <a:t>(Locally) Greedy/LUT Control (toggle every 60 min)</a:t>
              </a:r>
            </a:p>
          </p:txBody>
        </p:sp>
        <p:sp>
          <p:nvSpPr>
            <p:cNvPr id="29" name="Oval 28">
              <a:extLst>
                <a:ext uri="{FF2B5EF4-FFF2-40B4-BE49-F238E27FC236}">
                  <a16:creationId xmlns:a16="http://schemas.microsoft.com/office/drawing/2014/main" id="{ED8842EC-979C-81E8-C49F-4BBA4134DFEB}"/>
                </a:ext>
              </a:extLst>
            </p:cNvPr>
            <p:cNvSpPr/>
            <p:nvPr/>
          </p:nvSpPr>
          <p:spPr>
            <a:xfrm>
              <a:off x="5238994" y="2073939"/>
              <a:ext cx="144385" cy="144385"/>
            </a:xfrm>
            <a:prstGeom prst="ellipse">
              <a:avLst/>
            </a:prstGeom>
            <a:solidFill>
              <a:srgbClr val="1F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2E98F96-ADBB-49BD-2560-C0A5633F7D9F}"/>
                </a:ext>
              </a:extLst>
            </p:cNvPr>
            <p:cNvSpPr/>
            <p:nvPr/>
          </p:nvSpPr>
          <p:spPr>
            <a:xfrm>
              <a:off x="5238993" y="2379347"/>
              <a:ext cx="144385" cy="144385"/>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8A2A81E-7FCE-AC49-3D37-43F92EC3741E}"/>
                </a:ext>
              </a:extLst>
            </p:cNvPr>
            <p:cNvSpPr/>
            <p:nvPr/>
          </p:nvSpPr>
          <p:spPr>
            <a:xfrm>
              <a:off x="5238992" y="2645276"/>
              <a:ext cx="144385" cy="144385"/>
            </a:xfrm>
            <a:prstGeom prst="ellipse">
              <a:avLst/>
            </a:prstGeom>
            <a:solidFill>
              <a:srgbClr val="028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55F8CA70-3529-16DA-EC81-1876982455F1}"/>
              </a:ext>
            </a:extLst>
          </p:cNvPr>
          <p:cNvGrpSpPr/>
          <p:nvPr/>
        </p:nvGrpSpPr>
        <p:grpSpPr>
          <a:xfrm>
            <a:off x="116541" y="1292662"/>
            <a:ext cx="11772832" cy="5565338"/>
            <a:chOff x="116541" y="1292662"/>
            <a:chExt cx="11772832" cy="5565338"/>
          </a:xfrm>
        </p:grpSpPr>
        <p:pic>
          <p:nvPicPr>
            <p:cNvPr id="11" name="Picture 10" descr="A graph of numbers and points&#10;&#10;Description automatically generated with medium confidence">
              <a:extLst>
                <a:ext uri="{FF2B5EF4-FFF2-40B4-BE49-F238E27FC236}">
                  <a16:creationId xmlns:a16="http://schemas.microsoft.com/office/drawing/2014/main" id="{204F8558-071E-C6E8-103F-20A912D1D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41" y="1292662"/>
              <a:ext cx="11772832" cy="5565338"/>
            </a:xfrm>
            <a:prstGeom prst="rect">
              <a:avLst/>
            </a:prstGeom>
          </p:spPr>
        </p:pic>
        <p:sp>
          <p:nvSpPr>
            <p:cNvPr id="33" name="Rectangle 32">
              <a:extLst>
                <a:ext uri="{FF2B5EF4-FFF2-40B4-BE49-F238E27FC236}">
                  <a16:creationId xmlns:a16="http://schemas.microsoft.com/office/drawing/2014/main" id="{E9D16DAD-0ACB-95AD-7AEC-D6D7BC4A75B2}"/>
                </a:ext>
              </a:extLst>
            </p:cNvPr>
            <p:cNvSpPr/>
            <p:nvPr/>
          </p:nvSpPr>
          <p:spPr>
            <a:xfrm>
              <a:off x="10363200" y="1600200"/>
              <a:ext cx="1295400" cy="685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61F0C8D1-D666-A59F-0360-8E2DBF9872DF}"/>
              </a:ext>
            </a:extLst>
          </p:cNvPr>
          <p:cNvSpPr/>
          <p:nvPr/>
        </p:nvSpPr>
        <p:spPr>
          <a:xfrm>
            <a:off x="1524000" y="3255679"/>
            <a:ext cx="457201" cy="525595"/>
          </a:xfrm>
          <a:prstGeom prst="ellipse">
            <a:avLst/>
          </a:prstGeom>
          <a:noFill/>
          <a:ln>
            <a:solidFill>
              <a:srgbClr val="1F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9D80A1-69F6-84AE-FF40-65CA99649E35}"/>
              </a:ext>
            </a:extLst>
          </p:cNvPr>
          <p:cNvSpPr/>
          <p:nvPr/>
        </p:nvSpPr>
        <p:spPr>
          <a:xfrm>
            <a:off x="6172200" y="4662904"/>
            <a:ext cx="642995" cy="797778"/>
          </a:xfrm>
          <a:prstGeom prst="ellipse">
            <a:avLst/>
          </a:prstGeom>
          <a:noFill/>
          <a:ln>
            <a:solidFill>
              <a:srgbClr val="028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diagram of a radar&#10;&#10;Description automatically generated with medium confidence">
            <a:extLst>
              <a:ext uri="{FF2B5EF4-FFF2-40B4-BE49-F238E27FC236}">
                <a16:creationId xmlns:a16="http://schemas.microsoft.com/office/drawing/2014/main" id="{1BB7B2CD-2CAB-E4DE-A548-4249CB9C7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36" y="4150607"/>
            <a:ext cx="2247900" cy="2235200"/>
          </a:xfrm>
          <a:prstGeom prst="rect">
            <a:avLst/>
          </a:prstGeom>
        </p:spPr>
      </p:pic>
      <p:sp>
        <p:nvSpPr>
          <p:cNvPr id="3" name="TextBox 2">
            <a:extLst>
              <a:ext uri="{FF2B5EF4-FFF2-40B4-BE49-F238E27FC236}">
                <a16:creationId xmlns:a16="http://schemas.microsoft.com/office/drawing/2014/main" id="{EDC903AA-DABE-6113-13D6-1A44A47D1645}"/>
              </a:ext>
            </a:extLst>
          </p:cNvPr>
          <p:cNvSpPr txBox="1"/>
          <p:nvPr/>
        </p:nvSpPr>
        <p:spPr>
          <a:xfrm>
            <a:off x="734736" y="6608483"/>
            <a:ext cx="1891865" cy="276999"/>
          </a:xfrm>
          <a:prstGeom prst="rect">
            <a:avLst/>
          </a:prstGeom>
          <a:noFill/>
        </p:spPr>
        <p:txBody>
          <a:bodyPr wrap="none" rtlCol="0">
            <a:spAutoFit/>
          </a:bodyPr>
          <a:lstStyle/>
          <a:p>
            <a:r>
              <a:rPr lang="en-US" sz="1200" dirty="0"/>
              <a:t>Photo Credit: Eric Simley</a:t>
            </a:r>
          </a:p>
        </p:txBody>
      </p:sp>
      <p:sp>
        <p:nvSpPr>
          <p:cNvPr id="6" name="Title 1">
            <a:extLst>
              <a:ext uri="{FF2B5EF4-FFF2-40B4-BE49-F238E27FC236}">
                <a16:creationId xmlns:a16="http://schemas.microsoft.com/office/drawing/2014/main" id="{5C50A118-2430-D2F9-84A2-C72EEB4F027E}"/>
              </a:ext>
            </a:extLst>
          </p:cNvPr>
          <p:cNvSpPr>
            <a:spLocks noGrp="1"/>
          </p:cNvSpPr>
          <p:nvPr>
            <p:ph type="title"/>
          </p:nvPr>
        </p:nvSpPr>
        <p:spPr>
          <a:xfrm>
            <a:off x="609600" y="76200"/>
            <a:ext cx="3665615" cy="1143000"/>
          </a:xfrm>
        </p:spPr>
        <p:txBody>
          <a:bodyPr>
            <a:normAutofit/>
          </a:bodyPr>
          <a:lstStyle/>
          <a:p>
            <a:r>
              <a:rPr lang="en-US" sz="2700" b="1" dirty="0"/>
              <a:t>Forecast-Enabled Yaw Control</a:t>
            </a:r>
          </a:p>
        </p:txBody>
      </p:sp>
      <p:sp>
        <p:nvSpPr>
          <p:cNvPr id="8" name="Slide Number Placeholder 3">
            <a:extLst>
              <a:ext uri="{FF2B5EF4-FFF2-40B4-BE49-F238E27FC236}">
                <a16:creationId xmlns:a16="http://schemas.microsoft.com/office/drawing/2014/main" id="{BF13F429-AC22-047C-5B2C-8A37548A7FD8}"/>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42</a:t>
            </a:fld>
            <a:endParaRPr lang="en-US" dirty="0"/>
          </a:p>
        </p:txBody>
      </p:sp>
    </p:spTree>
    <p:extLst>
      <p:ext uri="{BB962C8B-B14F-4D97-AF65-F5344CB8AC3E}">
        <p14:creationId xmlns:p14="http://schemas.microsoft.com/office/powerpoint/2010/main" val="246283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66B44-4877-DAA6-7F35-3182C0F44CA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6CF67A-F7F8-933D-4C11-C67EBD2EE34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graph of numbers and points&#10;&#10;Description automatically generated with medium confidence">
            <a:extLst>
              <a:ext uri="{FF2B5EF4-FFF2-40B4-BE49-F238E27FC236}">
                <a16:creationId xmlns:a16="http://schemas.microsoft.com/office/drawing/2014/main" id="{62D34E08-77B8-07C5-C907-C3E6190E8730}"/>
              </a:ext>
            </a:extLst>
          </p:cNvPr>
          <p:cNvPicPr>
            <a:picLocks noChangeAspect="1"/>
          </p:cNvPicPr>
          <p:nvPr/>
        </p:nvPicPr>
        <p:blipFill>
          <a:blip r:embed="rId3">
            <a:extLst>
              <a:ext uri="{28A0092B-C50C-407E-A947-70E740481C1C}">
                <a14:useLocalDpi xmlns:a14="http://schemas.microsoft.com/office/drawing/2010/main" val="0"/>
              </a:ext>
            </a:extLst>
          </a:blip>
          <a:srcRect l="45613" t="95819" r="43703" b="74"/>
          <a:stretch/>
        </p:blipFill>
        <p:spPr>
          <a:xfrm>
            <a:off x="828584" y="6636656"/>
            <a:ext cx="1257845" cy="228601"/>
          </a:xfrm>
          <a:prstGeom prst="rect">
            <a:avLst/>
          </a:prstGeom>
        </p:spPr>
      </p:pic>
      <p:sp>
        <p:nvSpPr>
          <p:cNvPr id="5" name="TextBox 4">
            <a:extLst>
              <a:ext uri="{FF2B5EF4-FFF2-40B4-BE49-F238E27FC236}">
                <a16:creationId xmlns:a16="http://schemas.microsoft.com/office/drawing/2014/main" id="{F133857B-479B-9C62-C385-C86063B55858}"/>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37FE49B7-FF59-E3F9-500F-0CF352AFEBAB}"/>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DB8F4F11-9F03-76A5-CE1B-0F0A30442F5E}"/>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0FC4032C-E269-B9CF-F80C-E5CE2FC69BFE}"/>
                </a:ext>
              </a:extLst>
            </p:cNvPr>
            <p:cNvSpPr txBox="1"/>
            <p:nvPr/>
          </p:nvSpPr>
          <p:spPr>
            <a:xfrm>
              <a:off x="5467592" y="1903847"/>
              <a:ext cx="2877711" cy="369332"/>
            </a:xfrm>
            <a:prstGeom prst="rect">
              <a:avLst/>
            </a:prstGeom>
            <a:noFill/>
          </p:spPr>
          <p:txBody>
            <a:bodyPr wrap="none" rtlCol="0">
              <a:spAutoFit/>
            </a:bodyPr>
            <a:lstStyle/>
            <a:p>
              <a:r>
                <a:rPr lang="en-US" b="1" dirty="0"/>
                <a:t>(Locally) Greedy Control</a:t>
              </a:r>
            </a:p>
          </p:txBody>
        </p:sp>
        <p:sp>
          <p:nvSpPr>
            <p:cNvPr id="20" name="TextBox 19">
              <a:extLst>
                <a:ext uri="{FF2B5EF4-FFF2-40B4-BE49-F238E27FC236}">
                  <a16:creationId xmlns:a16="http://schemas.microsoft.com/office/drawing/2014/main" id="{5D9F312C-65D6-930B-F24D-5A68B44D50F6}"/>
                </a:ext>
              </a:extLst>
            </p:cNvPr>
            <p:cNvSpPr txBox="1"/>
            <p:nvPr/>
          </p:nvSpPr>
          <p:spPr>
            <a:xfrm>
              <a:off x="5467592" y="2218324"/>
              <a:ext cx="6135013" cy="369332"/>
            </a:xfrm>
            <a:prstGeom prst="rect">
              <a:avLst/>
            </a:prstGeom>
            <a:noFill/>
          </p:spPr>
          <p:txBody>
            <a:bodyPr wrap="none" rtlCol="0">
              <a:spAutoFit/>
            </a:bodyPr>
            <a:lstStyle/>
            <a:p>
              <a:r>
                <a:rPr lang="en-US" dirty="0">
                  <a:solidFill>
                    <a:schemeClr val="tx1">
                      <a:alpha val="40000"/>
                    </a:schemeClr>
                  </a:solidFill>
                </a:rPr>
                <a:t>(Locally) Greedy/Consensus Control (toggle every 30 min)</a:t>
              </a:r>
            </a:p>
          </p:txBody>
        </p:sp>
        <p:sp>
          <p:nvSpPr>
            <p:cNvPr id="21" name="TextBox 20">
              <a:extLst>
                <a:ext uri="{FF2B5EF4-FFF2-40B4-BE49-F238E27FC236}">
                  <a16:creationId xmlns:a16="http://schemas.microsoft.com/office/drawing/2014/main" id="{0E92457A-62D5-FD5A-7ED4-33A30C1666F5}"/>
                </a:ext>
              </a:extLst>
            </p:cNvPr>
            <p:cNvSpPr txBox="1"/>
            <p:nvPr/>
          </p:nvSpPr>
          <p:spPr>
            <a:xfrm>
              <a:off x="5467592" y="2532803"/>
              <a:ext cx="6019800" cy="369332"/>
            </a:xfrm>
            <a:prstGeom prst="rect">
              <a:avLst/>
            </a:prstGeom>
            <a:noFill/>
          </p:spPr>
          <p:txBody>
            <a:bodyPr wrap="square" rtlCol="0">
              <a:spAutoFit/>
            </a:bodyPr>
            <a:lstStyle/>
            <a:p>
              <a:r>
                <a:rPr lang="en-US" dirty="0">
                  <a:solidFill>
                    <a:schemeClr val="tx1">
                      <a:alpha val="40000"/>
                    </a:schemeClr>
                  </a:solidFill>
                </a:rPr>
                <a:t>(Locally) Greedy/LUT Control (toggle every 60 min)</a:t>
              </a:r>
            </a:p>
          </p:txBody>
        </p:sp>
        <p:sp>
          <p:nvSpPr>
            <p:cNvPr id="29" name="Oval 28">
              <a:extLst>
                <a:ext uri="{FF2B5EF4-FFF2-40B4-BE49-F238E27FC236}">
                  <a16:creationId xmlns:a16="http://schemas.microsoft.com/office/drawing/2014/main" id="{70C9C6F1-ED0C-4CC8-BA34-3E22EA155762}"/>
                </a:ext>
              </a:extLst>
            </p:cNvPr>
            <p:cNvSpPr/>
            <p:nvPr/>
          </p:nvSpPr>
          <p:spPr>
            <a:xfrm>
              <a:off x="5238994" y="2073939"/>
              <a:ext cx="144385" cy="144385"/>
            </a:xfrm>
            <a:prstGeom prst="ellipse">
              <a:avLst/>
            </a:prstGeom>
            <a:solidFill>
              <a:srgbClr val="1F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DC2D19A-6624-54CE-8D44-BDC1E0DA65EE}"/>
                </a:ext>
              </a:extLst>
            </p:cNvPr>
            <p:cNvSpPr/>
            <p:nvPr/>
          </p:nvSpPr>
          <p:spPr>
            <a:xfrm>
              <a:off x="5238993" y="2379347"/>
              <a:ext cx="144385" cy="144385"/>
            </a:xfrm>
            <a:prstGeom prst="ellipse">
              <a:avLst/>
            </a:pr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99EC0CAC-DBE5-F957-1D93-615DBB6B84A7}"/>
                </a:ext>
              </a:extLst>
            </p:cNvPr>
            <p:cNvSpPr/>
            <p:nvPr/>
          </p:nvSpPr>
          <p:spPr>
            <a:xfrm>
              <a:off x="5238992" y="2645276"/>
              <a:ext cx="144385" cy="144385"/>
            </a:xfrm>
            <a:prstGeom prst="ellipse">
              <a:avLst/>
            </a:prstGeom>
            <a:solidFill>
              <a:srgbClr val="028001">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14A353F-70B7-C8C4-3973-980390A65870}"/>
              </a:ext>
            </a:extLst>
          </p:cNvPr>
          <p:cNvGrpSpPr/>
          <p:nvPr/>
        </p:nvGrpSpPr>
        <p:grpSpPr>
          <a:xfrm>
            <a:off x="3048000" y="4047597"/>
            <a:ext cx="8841390" cy="2302010"/>
            <a:chOff x="3350610" y="4129521"/>
            <a:chExt cx="8851900" cy="230201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E18A1C-1574-9C69-6F68-7551B8950E00}"/>
                    </a:ext>
                  </a:extLst>
                </p:cNvPr>
                <p:cNvSpPr txBox="1"/>
                <p:nvPr/>
              </p:nvSpPr>
              <p:spPr>
                <a:xfrm>
                  <a:off x="3605306" y="4888706"/>
                  <a:ext cx="4248385"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𝑤</m:t>
                                        </m:r>
                                      </m:e>
                                    </m:acc>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e>
                            </m:d>
                          </m:e>
                        </m:d>
                      </m:oMath>
                    </m:oMathPara>
                  </a14:m>
                  <a:endParaRPr lang="en-US" sz="2000" dirty="0"/>
                </a:p>
              </p:txBody>
            </p:sp>
          </mc:Choice>
          <mc:Fallback xmlns="">
            <p:sp>
              <p:nvSpPr>
                <p:cNvPr id="14" name="TextBox 13">
                  <a:extLst>
                    <a:ext uri="{FF2B5EF4-FFF2-40B4-BE49-F238E27FC236}">
                      <a16:creationId xmlns:a16="http://schemas.microsoft.com/office/drawing/2014/main" id="{38E18A1C-1574-9C69-6F68-7551B8950E00}"/>
                    </a:ext>
                  </a:extLst>
                </p:cNvPr>
                <p:cNvSpPr txBox="1">
                  <a:spLocks noRot="1" noChangeAspect="1" noMove="1" noResize="1" noEditPoints="1" noAdjustHandles="1" noChangeArrowheads="1" noChangeShapeType="1" noTextEdit="1"/>
                </p:cNvSpPr>
                <p:nvPr/>
              </p:nvSpPr>
              <p:spPr>
                <a:xfrm>
                  <a:off x="3605306" y="4888706"/>
                  <a:ext cx="4248385" cy="460639"/>
                </a:xfrm>
                <a:prstGeom prst="rect">
                  <a:avLst/>
                </a:prstGeom>
                <a:blipFill>
                  <a:blip r:embed="rId4"/>
                  <a:stretch>
                    <a:fillRect l="-896"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2073261-08D7-B4ED-E8B0-99F3D713C6DA}"/>
                    </a:ext>
                  </a:extLst>
                </p:cNvPr>
                <p:cNvSpPr txBox="1"/>
                <p:nvPr/>
              </p:nvSpPr>
              <p:spPr>
                <a:xfrm>
                  <a:off x="3605306" y="6084128"/>
                  <a:ext cx="2774309"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oMath>
                    </m:oMathPara>
                  </a14:m>
                  <a:endParaRPr lang="en-US" sz="2000" dirty="0"/>
                </a:p>
              </p:txBody>
            </p:sp>
          </mc:Choice>
          <mc:Fallback xmlns="">
            <p:sp>
              <p:nvSpPr>
                <p:cNvPr id="15" name="TextBox 14">
                  <a:extLst>
                    <a:ext uri="{FF2B5EF4-FFF2-40B4-BE49-F238E27FC236}">
                      <a16:creationId xmlns:a16="http://schemas.microsoft.com/office/drawing/2014/main" id="{62073261-08D7-B4ED-E8B0-99F3D713C6DA}"/>
                    </a:ext>
                  </a:extLst>
                </p:cNvPr>
                <p:cNvSpPr txBox="1">
                  <a:spLocks noRot="1" noChangeAspect="1" noMove="1" noResize="1" noEditPoints="1" noAdjustHandles="1" noChangeArrowheads="1" noChangeShapeType="1" noTextEdit="1"/>
                </p:cNvSpPr>
                <p:nvPr/>
              </p:nvSpPr>
              <p:spPr>
                <a:xfrm>
                  <a:off x="3605306" y="6084128"/>
                  <a:ext cx="2774309" cy="347403"/>
                </a:xfrm>
                <a:prstGeom prst="rect">
                  <a:avLst/>
                </a:prstGeom>
                <a:blipFill>
                  <a:blip r:embed="rId5"/>
                  <a:stretch>
                    <a:fillRect l="-1370" b="-2758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AA1AB31-5402-713B-BE9B-106A58713A9D}"/>
                </a:ext>
              </a:extLst>
            </p:cNvPr>
            <p:cNvSpPr txBox="1"/>
            <p:nvPr/>
          </p:nvSpPr>
          <p:spPr>
            <a:xfrm>
              <a:off x="3350610" y="4129521"/>
              <a:ext cx="8623300" cy="733534"/>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Forecast-Enabled Greedy Control</a:t>
              </a:r>
            </a:p>
            <a:p>
              <a:pPr>
                <a:spcAft>
                  <a:spcPts val="200"/>
                </a:spcAft>
              </a:pPr>
              <a:r>
                <a:rPr lang="en-US" sz="2000" dirty="0"/>
                <a:t>The commanded yaw setpoint is based on </a:t>
              </a:r>
              <a:r>
                <a:rPr lang="en-US" sz="2000" i="1" dirty="0"/>
                <a:t>forecasted</a:t>
              </a:r>
              <a:r>
                <a:rPr lang="en-US" sz="2000" dirty="0"/>
                <a:t> wind direction:</a:t>
              </a:r>
              <a:endParaRPr lang="en-US" sz="2000" b="1" dirty="0">
                <a:solidFill>
                  <a:schemeClr val="accent1">
                    <a:lumMod val="10000"/>
                  </a:schemeClr>
                </a:solidFill>
                <a:latin typeface="Arial" charset="0"/>
                <a:ea typeface="Arial" charset="0"/>
                <a:cs typeface="Arial" charset="0"/>
              </a:endParaRPr>
            </a:p>
          </p:txBody>
        </p:sp>
        <p:sp>
          <p:nvSpPr>
            <p:cNvPr id="17" name="TextBox 16">
              <a:extLst>
                <a:ext uri="{FF2B5EF4-FFF2-40B4-BE49-F238E27FC236}">
                  <a16:creationId xmlns:a16="http://schemas.microsoft.com/office/drawing/2014/main" id="{35B47898-0B42-BAF0-DB57-31FABEFC911A}"/>
                </a:ext>
              </a:extLst>
            </p:cNvPr>
            <p:cNvSpPr txBox="1"/>
            <p:nvPr/>
          </p:nvSpPr>
          <p:spPr>
            <a:xfrm>
              <a:off x="3350610" y="5324944"/>
              <a:ext cx="8851900" cy="707886"/>
            </a:xfrm>
            <a:prstGeom prst="rect">
              <a:avLst/>
            </a:prstGeom>
            <a:noFill/>
          </p:spPr>
          <p:txBody>
            <a:bodyPr wrap="square">
              <a:spAutoFit/>
            </a:bodyPr>
            <a:lstStyle/>
            <a:p>
              <a:r>
                <a:rPr lang="en-US" sz="2000" dirty="0"/>
                <a:t>… such that the actual yaw angle is based on </a:t>
              </a:r>
              <a:r>
                <a:rPr lang="en-US" sz="2000" i="1" dirty="0"/>
                <a:t>real-time</a:t>
              </a:r>
              <a:r>
                <a:rPr lang="en-US" sz="2000" dirty="0"/>
                <a:t> wind direction measurements:</a:t>
              </a:r>
            </a:p>
          </p:txBody>
        </p:sp>
      </p:grpSp>
      <p:grpSp>
        <p:nvGrpSpPr>
          <p:cNvPr id="37" name="Group 36">
            <a:extLst>
              <a:ext uri="{FF2B5EF4-FFF2-40B4-BE49-F238E27FC236}">
                <a16:creationId xmlns:a16="http://schemas.microsoft.com/office/drawing/2014/main" id="{1653F75E-93CA-A250-8DD2-381DA23A1432}"/>
              </a:ext>
            </a:extLst>
          </p:cNvPr>
          <p:cNvGrpSpPr/>
          <p:nvPr/>
        </p:nvGrpSpPr>
        <p:grpSpPr>
          <a:xfrm>
            <a:off x="3048000" y="1295400"/>
            <a:ext cx="8841390" cy="2615807"/>
            <a:chOff x="3350610" y="1600200"/>
            <a:chExt cx="8851900" cy="2615807"/>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22E9B3A-18D4-9444-40FB-335F413B9ABA}"/>
                    </a:ext>
                  </a:extLst>
                </p:cNvPr>
                <p:cNvSpPr txBox="1"/>
                <p:nvPr/>
              </p:nvSpPr>
              <p:spPr>
                <a:xfrm>
                  <a:off x="3605306" y="2669168"/>
                  <a:ext cx="3687501"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e>
                                </m:d>
                              </m:e>
                            </m:d>
                          </m:e>
                        </m:d>
                      </m:oMath>
                    </m:oMathPara>
                  </a14:m>
                  <a:endParaRPr lang="en-US" sz="2000" dirty="0"/>
                </a:p>
              </p:txBody>
            </p:sp>
          </mc:Choice>
          <mc:Fallback xmlns="">
            <p:sp>
              <p:nvSpPr>
                <p:cNvPr id="24" name="TextBox 23">
                  <a:extLst>
                    <a:ext uri="{FF2B5EF4-FFF2-40B4-BE49-F238E27FC236}">
                      <a16:creationId xmlns:a16="http://schemas.microsoft.com/office/drawing/2014/main" id="{522E9B3A-18D4-9444-40FB-335F413B9ABA}"/>
                    </a:ext>
                  </a:extLst>
                </p:cNvPr>
                <p:cNvSpPr txBox="1">
                  <a:spLocks noRot="1" noChangeAspect="1" noMove="1" noResize="1" noEditPoints="1" noAdjustHandles="1" noChangeArrowheads="1" noChangeShapeType="1" noTextEdit="1"/>
                </p:cNvSpPr>
                <p:nvPr/>
              </p:nvSpPr>
              <p:spPr>
                <a:xfrm>
                  <a:off x="3605306" y="2669168"/>
                  <a:ext cx="3687501" cy="460639"/>
                </a:xfrm>
                <a:prstGeom prst="rect">
                  <a:avLst/>
                </a:prstGeom>
                <a:blipFill>
                  <a:blip r:embed="rId6"/>
                  <a:stretch>
                    <a:fillRect l="-1031"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4A3A71-2A79-AEBF-431F-604FCD17543B}"/>
                    </a:ext>
                  </a:extLst>
                </p:cNvPr>
                <p:cNvSpPr txBox="1"/>
                <p:nvPr/>
              </p:nvSpPr>
              <p:spPr>
                <a:xfrm>
                  <a:off x="3605306" y="3868604"/>
                  <a:ext cx="3391365"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e>
                        </m:d>
                      </m:oMath>
                    </m:oMathPara>
                  </a14:m>
                  <a:endParaRPr lang="en-US" sz="2000" dirty="0"/>
                </a:p>
              </p:txBody>
            </p:sp>
          </mc:Choice>
          <mc:Fallback xmlns="">
            <p:sp>
              <p:nvSpPr>
                <p:cNvPr id="25" name="TextBox 24">
                  <a:extLst>
                    <a:ext uri="{FF2B5EF4-FFF2-40B4-BE49-F238E27FC236}">
                      <a16:creationId xmlns:a16="http://schemas.microsoft.com/office/drawing/2014/main" id="{A64A3A71-2A79-AEBF-431F-604FCD17543B}"/>
                    </a:ext>
                  </a:extLst>
                </p:cNvPr>
                <p:cNvSpPr txBox="1">
                  <a:spLocks noRot="1" noChangeAspect="1" noMove="1" noResize="1" noEditPoints="1" noAdjustHandles="1" noChangeArrowheads="1" noChangeShapeType="1" noTextEdit="1"/>
                </p:cNvSpPr>
                <p:nvPr/>
              </p:nvSpPr>
              <p:spPr>
                <a:xfrm>
                  <a:off x="3605306" y="3868604"/>
                  <a:ext cx="3391365" cy="347403"/>
                </a:xfrm>
                <a:prstGeom prst="rect">
                  <a:avLst/>
                </a:prstGeom>
                <a:blipFill>
                  <a:blip r:embed="rId7"/>
                  <a:stretch>
                    <a:fillRect l="-1124" b="-2758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A358085D-8AFF-FB99-AE52-6BB18D3C3F46}"/>
                </a:ext>
              </a:extLst>
            </p:cNvPr>
            <p:cNvSpPr txBox="1"/>
            <p:nvPr/>
          </p:nvSpPr>
          <p:spPr>
            <a:xfrm>
              <a:off x="3350610" y="1600200"/>
              <a:ext cx="7767474" cy="1041311"/>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Established Greedy Control</a:t>
              </a:r>
            </a:p>
            <a:p>
              <a:pPr>
                <a:spcAft>
                  <a:spcPts val="200"/>
                </a:spcAft>
              </a:pPr>
              <a:r>
                <a:rPr lang="en-US" sz="2000" dirty="0"/>
                <a:t>The commanded yaw setpoint is based on </a:t>
              </a:r>
              <a:r>
                <a:rPr lang="en-US" sz="2000" i="1" dirty="0"/>
                <a:t>real-time</a:t>
              </a:r>
              <a:r>
                <a:rPr lang="en-US" sz="2000" dirty="0"/>
                <a:t> wind direction measurements:</a:t>
              </a:r>
              <a:endParaRPr lang="en-US" sz="2000" b="1" dirty="0">
                <a:solidFill>
                  <a:schemeClr val="accent1">
                    <a:lumMod val="10000"/>
                  </a:schemeClr>
                </a:solidFill>
                <a:latin typeface="Arial" charset="0"/>
                <a:ea typeface="Arial" charset="0"/>
                <a:cs typeface="Arial" charset="0"/>
              </a:endParaRPr>
            </a:p>
          </p:txBody>
        </p:sp>
        <p:sp>
          <p:nvSpPr>
            <p:cNvPr id="27" name="TextBox 26">
              <a:extLst>
                <a:ext uri="{FF2B5EF4-FFF2-40B4-BE49-F238E27FC236}">
                  <a16:creationId xmlns:a16="http://schemas.microsoft.com/office/drawing/2014/main" id="{5B653C5F-FA75-83A0-A353-FF9BDDFEC19A}"/>
                </a:ext>
              </a:extLst>
            </p:cNvPr>
            <p:cNvSpPr txBox="1"/>
            <p:nvPr/>
          </p:nvSpPr>
          <p:spPr>
            <a:xfrm>
              <a:off x="3350610" y="3107412"/>
              <a:ext cx="8851900" cy="707886"/>
            </a:xfrm>
            <a:prstGeom prst="rect">
              <a:avLst/>
            </a:prstGeom>
            <a:noFill/>
          </p:spPr>
          <p:txBody>
            <a:bodyPr wrap="square">
              <a:spAutoFit/>
            </a:bodyPr>
            <a:lstStyle/>
            <a:p>
              <a:r>
                <a:rPr lang="en-US" sz="2000" dirty="0"/>
                <a:t>… such that the actual yaw angle is based on </a:t>
              </a:r>
              <a:r>
                <a:rPr lang="en-US" sz="2000" i="1" dirty="0"/>
                <a:t>delayed</a:t>
              </a:r>
              <a:r>
                <a:rPr lang="en-US" sz="2000" dirty="0"/>
                <a:t> wind direction measurements:</a:t>
              </a:r>
            </a:p>
          </p:txBody>
        </p:sp>
      </p:grpSp>
      <p:grpSp>
        <p:nvGrpSpPr>
          <p:cNvPr id="28" name="Group 27">
            <a:extLst>
              <a:ext uri="{FF2B5EF4-FFF2-40B4-BE49-F238E27FC236}">
                <a16:creationId xmlns:a16="http://schemas.microsoft.com/office/drawing/2014/main" id="{C426711C-47BE-6D0E-8D88-1E1649CDF517}"/>
              </a:ext>
            </a:extLst>
          </p:cNvPr>
          <p:cNvGrpSpPr/>
          <p:nvPr/>
        </p:nvGrpSpPr>
        <p:grpSpPr>
          <a:xfrm>
            <a:off x="116541" y="1292662"/>
            <a:ext cx="2245659" cy="5336738"/>
            <a:chOff x="116541" y="1292662"/>
            <a:chExt cx="2245659" cy="5336738"/>
          </a:xfrm>
        </p:grpSpPr>
        <p:pic>
          <p:nvPicPr>
            <p:cNvPr id="33" name="Picture 32" descr="A graph of numbers and points&#10;&#10;Description automatically generated with medium confidence">
              <a:extLst>
                <a:ext uri="{FF2B5EF4-FFF2-40B4-BE49-F238E27FC236}">
                  <a16:creationId xmlns:a16="http://schemas.microsoft.com/office/drawing/2014/main" id="{E0C020C1-7640-AF39-575C-A9750D1742D4}"/>
                </a:ext>
              </a:extLst>
            </p:cNvPr>
            <p:cNvPicPr>
              <a:picLocks noChangeAspect="1"/>
            </p:cNvPicPr>
            <p:nvPr/>
          </p:nvPicPr>
          <p:blipFill>
            <a:blip r:embed="rId3">
              <a:extLst>
                <a:ext uri="{28A0092B-C50C-407E-A947-70E740481C1C}">
                  <a14:useLocalDpi xmlns:a14="http://schemas.microsoft.com/office/drawing/2010/main" val="0"/>
                </a:ext>
              </a:extLst>
            </a:blip>
            <a:srcRect r="80925" b="4108"/>
            <a:stretch/>
          </p:blipFill>
          <p:spPr>
            <a:xfrm>
              <a:off x="116541" y="1292662"/>
              <a:ext cx="2245659" cy="5336738"/>
            </a:xfrm>
            <a:prstGeom prst="rect">
              <a:avLst/>
            </a:prstGeom>
          </p:spPr>
        </p:pic>
        <p:sp>
          <p:nvSpPr>
            <p:cNvPr id="34" name="Oval 33">
              <a:extLst>
                <a:ext uri="{FF2B5EF4-FFF2-40B4-BE49-F238E27FC236}">
                  <a16:creationId xmlns:a16="http://schemas.microsoft.com/office/drawing/2014/main" id="{533D3453-741A-D1CB-B51B-41A6B8C418DB}"/>
                </a:ext>
              </a:extLst>
            </p:cNvPr>
            <p:cNvSpPr/>
            <p:nvPr/>
          </p:nvSpPr>
          <p:spPr>
            <a:xfrm>
              <a:off x="1524000" y="3255679"/>
              <a:ext cx="457201" cy="525595"/>
            </a:xfrm>
            <a:prstGeom prst="ellipse">
              <a:avLst/>
            </a:prstGeom>
            <a:noFill/>
            <a:ln>
              <a:solidFill>
                <a:srgbClr val="1F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descr="A graph of numbers and points&#10;&#10;Description automatically generated with medium confidence">
            <a:extLst>
              <a:ext uri="{FF2B5EF4-FFF2-40B4-BE49-F238E27FC236}">
                <a16:creationId xmlns:a16="http://schemas.microsoft.com/office/drawing/2014/main" id="{1CE04FF4-3A41-FEC6-EE2E-3B3FCB9F7982}"/>
              </a:ext>
            </a:extLst>
          </p:cNvPr>
          <p:cNvPicPr>
            <a:picLocks noChangeAspect="1"/>
          </p:cNvPicPr>
          <p:nvPr/>
        </p:nvPicPr>
        <p:blipFill>
          <a:blip r:embed="rId3">
            <a:extLst>
              <a:ext uri="{28A0092B-C50C-407E-A947-70E740481C1C}">
                <a14:useLocalDpi xmlns:a14="http://schemas.microsoft.com/office/drawing/2010/main" val="0"/>
              </a:ext>
            </a:extLst>
          </a:blip>
          <a:srcRect l="45613" r="37559" b="95301"/>
          <a:stretch/>
        </p:blipFill>
        <p:spPr>
          <a:xfrm>
            <a:off x="799555" y="1292662"/>
            <a:ext cx="1981201" cy="261501"/>
          </a:xfrm>
          <a:prstGeom prst="rect">
            <a:avLst/>
          </a:prstGeom>
        </p:spPr>
      </p:pic>
      <p:sp>
        <p:nvSpPr>
          <p:cNvPr id="3" name="Title 1">
            <a:extLst>
              <a:ext uri="{FF2B5EF4-FFF2-40B4-BE49-F238E27FC236}">
                <a16:creationId xmlns:a16="http://schemas.microsoft.com/office/drawing/2014/main" id="{5FF6F05D-1C4E-FE76-4273-6D874E5DB017}"/>
              </a:ext>
            </a:extLst>
          </p:cNvPr>
          <p:cNvSpPr>
            <a:spLocks noGrp="1"/>
          </p:cNvSpPr>
          <p:nvPr>
            <p:ph type="title"/>
          </p:nvPr>
        </p:nvSpPr>
        <p:spPr>
          <a:xfrm>
            <a:off x="609600" y="76200"/>
            <a:ext cx="4648200" cy="1143000"/>
          </a:xfrm>
        </p:spPr>
        <p:txBody>
          <a:bodyPr>
            <a:normAutofit/>
          </a:bodyPr>
          <a:lstStyle/>
          <a:p>
            <a:r>
              <a:rPr lang="en-US" sz="2700" b="1" dirty="0"/>
              <a:t>Forecast-Enabled (Locally) Greedy Yaw Control</a:t>
            </a:r>
          </a:p>
        </p:txBody>
      </p:sp>
      <p:sp>
        <p:nvSpPr>
          <p:cNvPr id="6" name="Slide Number Placeholder 3">
            <a:extLst>
              <a:ext uri="{FF2B5EF4-FFF2-40B4-BE49-F238E27FC236}">
                <a16:creationId xmlns:a16="http://schemas.microsoft.com/office/drawing/2014/main" id="{5244F0A0-9185-3626-E929-AB9109C5BFC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43</a:t>
            </a:fld>
            <a:endParaRPr lang="en-US" dirty="0"/>
          </a:p>
        </p:txBody>
      </p:sp>
    </p:spTree>
    <p:extLst>
      <p:ext uri="{BB962C8B-B14F-4D97-AF65-F5344CB8AC3E}">
        <p14:creationId xmlns:p14="http://schemas.microsoft.com/office/powerpoint/2010/main" val="309098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E297C-93B7-542B-200B-5DDF0E8648D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7E974AF-09F4-913F-A994-741B566DC15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673D8E5D-24A1-E0D6-7537-A54D727DAB56}"/>
              </a:ext>
            </a:extLst>
          </p:cNvPr>
          <p:cNvGraphicFramePr/>
          <p:nvPr>
            <p:extLst>
              <p:ext uri="{D42A27DB-BD31-4B8C-83A1-F6EECF244321}">
                <p14:modId xmlns:p14="http://schemas.microsoft.com/office/powerpoint/2010/main" val="3863755827"/>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0BE0989-383C-1500-660A-0033229C34BE}"/>
              </a:ext>
            </a:extLst>
          </p:cNvPr>
          <p:cNvSpPr>
            <a:spLocks noGrp="1"/>
          </p:cNvSpPr>
          <p:nvPr>
            <p:ph type="title"/>
          </p:nvPr>
        </p:nvSpPr>
        <p:spPr>
          <a:xfrm>
            <a:off x="609600" y="274638"/>
            <a:ext cx="10972800" cy="1143000"/>
          </a:xfrm>
        </p:spPr>
        <p:txBody>
          <a:bodyPr>
            <a:normAutofit/>
          </a:bodyPr>
          <a:lstStyle/>
          <a:p>
            <a:r>
              <a:rPr lang="en-US" sz="2700" b="1" dirty="0"/>
              <a:t>Forecast-Enabled (Locally) Greedy Yaw Control</a:t>
            </a:r>
          </a:p>
        </p:txBody>
      </p:sp>
      <p:sp>
        <p:nvSpPr>
          <p:cNvPr id="8" name="TextBox 7">
            <a:extLst>
              <a:ext uri="{FF2B5EF4-FFF2-40B4-BE49-F238E27FC236}">
                <a16:creationId xmlns:a16="http://schemas.microsoft.com/office/drawing/2014/main" id="{460FF073-D428-8155-9F1B-A0B426140623}"/>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89B50E00-60B4-C59B-FBBC-F67D2E67D18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44</a:t>
            </a:fld>
            <a:endParaRPr lang="en-US" dirty="0"/>
          </a:p>
        </p:txBody>
      </p:sp>
    </p:spTree>
    <p:extLst>
      <p:ext uri="{BB962C8B-B14F-4D97-AF65-F5344CB8AC3E}">
        <p14:creationId xmlns:p14="http://schemas.microsoft.com/office/powerpoint/2010/main" val="1834067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CACBB-4A97-AEC1-2DF4-FF6273C9FD6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BE6EFCA-DFA5-90B8-A3FD-19B274007C8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09770C2-76CC-8AB9-CFA7-E1FF6B8289F6}"/>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67118C3C-A833-2854-CA95-98F9E5527D15}"/>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D8606B0D-F624-CD0A-7ED0-2D743DCFC474}"/>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61C72CFA-AEEE-3B3C-5116-F3D9E39CB5A6}"/>
                </a:ext>
              </a:extLst>
            </p:cNvPr>
            <p:cNvSpPr txBox="1"/>
            <p:nvPr/>
          </p:nvSpPr>
          <p:spPr>
            <a:xfrm>
              <a:off x="5467592" y="1903847"/>
              <a:ext cx="2685351" cy="369332"/>
            </a:xfrm>
            <a:prstGeom prst="rect">
              <a:avLst/>
            </a:prstGeom>
            <a:noFill/>
          </p:spPr>
          <p:txBody>
            <a:bodyPr wrap="none" rtlCol="0">
              <a:spAutoFit/>
            </a:bodyPr>
            <a:lstStyle/>
            <a:p>
              <a:r>
                <a:rPr lang="en-US" dirty="0">
                  <a:solidFill>
                    <a:schemeClr val="tx1">
                      <a:alpha val="40000"/>
                    </a:schemeClr>
                  </a:solidFill>
                </a:rPr>
                <a:t>(Locally) Greedy Control</a:t>
              </a:r>
            </a:p>
          </p:txBody>
        </p:sp>
        <p:sp>
          <p:nvSpPr>
            <p:cNvPr id="20" name="TextBox 19">
              <a:extLst>
                <a:ext uri="{FF2B5EF4-FFF2-40B4-BE49-F238E27FC236}">
                  <a16:creationId xmlns:a16="http://schemas.microsoft.com/office/drawing/2014/main" id="{7B37DFDC-6F13-06D8-2D21-73BAF62621F0}"/>
                </a:ext>
              </a:extLst>
            </p:cNvPr>
            <p:cNvSpPr txBox="1"/>
            <p:nvPr/>
          </p:nvSpPr>
          <p:spPr>
            <a:xfrm>
              <a:off x="5467592" y="2218324"/>
              <a:ext cx="6135013" cy="369332"/>
            </a:xfrm>
            <a:prstGeom prst="rect">
              <a:avLst/>
            </a:prstGeom>
            <a:noFill/>
          </p:spPr>
          <p:txBody>
            <a:bodyPr wrap="none" rtlCol="0">
              <a:spAutoFit/>
            </a:bodyPr>
            <a:lstStyle/>
            <a:p>
              <a:r>
                <a:rPr lang="en-US" dirty="0">
                  <a:solidFill>
                    <a:schemeClr val="tx1">
                      <a:alpha val="40000"/>
                    </a:schemeClr>
                  </a:solidFill>
                </a:rPr>
                <a:t>(Locally) Greedy/Consensus Control (toggle every 30 min)</a:t>
              </a:r>
            </a:p>
          </p:txBody>
        </p:sp>
        <p:sp>
          <p:nvSpPr>
            <p:cNvPr id="21" name="TextBox 20">
              <a:extLst>
                <a:ext uri="{FF2B5EF4-FFF2-40B4-BE49-F238E27FC236}">
                  <a16:creationId xmlns:a16="http://schemas.microsoft.com/office/drawing/2014/main" id="{A298CF88-DDF7-F9A4-92B7-7284A86E0180}"/>
                </a:ext>
              </a:extLst>
            </p:cNvPr>
            <p:cNvSpPr txBox="1"/>
            <p:nvPr/>
          </p:nvSpPr>
          <p:spPr>
            <a:xfrm>
              <a:off x="5467592" y="2532803"/>
              <a:ext cx="6019800" cy="369332"/>
            </a:xfrm>
            <a:prstGeom prst="rect">
              <a:avLst/>
            </a:prstGeom>
            <a:noFill/>
          </p:spPr>
          <p:txBody>
            <a:bodyPr wrap="square" rtlCol="0">
              <a:spAutoFit/>
            </a:bodyPr>
            <a:lstStyle/>
            <a:p>
              <a:r>
                <a:rPr lang="en-US" b="1" dirty="0"/>
                <a:t>(Locally) Greedy/LUT Control (toggle every 60 min)</a:t>
              </a:r>
            </a:p>
          </p:txBody>
        </p:sp>
        <p:sp>
          <p:nvSpPr>
            <p:cNvPr id="29" name="Oval 28">
              <a:extLst>
                <a:ext uri="{FF2B5EF4-FFF2-40B4-BE49-F238E27FC236}">
                  <a16:creationId xmlns:a16="http://schemas.microsoft.com/office/drawing/2014/main" id="{904D3C15-F8FE-CD57-B0EA-FB797939248C}"/>
                </a:ext>
              </a:extLst>
            </p:cNvPr>
            <p:cNvSpPr/>
            <p:nvPr/>
          </p:nvSpPr>
          <p:spPr>
            <a:xfrm>
              <a:off x="5238994" y="2073939"/>
              <a:ext cx="144385" cy="144385"/>
            </a:xfrm>
            <a:prstGeom prst="ellipse">
              <a:avLst/>
            </a:prstGeom>
            <a:solidFill>
              <a:srgbClr val="1F77B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AC969EE-DEBD-0B64-3836-98620E11C978}"/>
                </a:ext>
              </a:extLst>
            </p:cNvPr>
            <p:cNvSpPr/>
            <p:nvPr/>
          </p:nvSpPr>
          <p:spPr>
            <a:xfrm>
              <a:off x="5238993" y="2379347"/>
              <a:ext cx="144385" cy="144385"/>
            </a:xfrm>
            <a:prstGeom prst="ellipse">
              <a:avLst/>
            </a:pr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D8EC0D2A-DD03-F897-4B1C-81B66677452E}"/>
                </a:ext>
              </a:extLst>
            </p:cNvPr>
            <p:cNvSpPr/>
            <p:nvPr/>
          </p:nvSpPr>
          <p:spPr>
            <a:xfrm>
              <a:off x="5238992" y="2645276"/>
              <a:ext cx="144385" cy="144385"/>
            </a:xfrm>
            <a:prstGeom prst="ellipse">
              <a:avLst/>
            </a:prstGeom>
            <a:solidFill>
              <a:srgbClr val="028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7F13F24-06E4-0735-45E6-567C5BB4BFED}"/>
              </a:ext>
            </a:extLst>
          </p:cNvPr>
          <p:cNvGrpSpPr/>
          <p:nvPr/>
        </p:nvGrpSpPr>
        <p:grpSpPr>
          <a:xfrm>
            <a:off x="3048000" y="4047597"/>
            <a:ext cx="9144000" cy="2298270"/>
            <a:chOff x="3350610" y="4129521"/>
            <a:chExt cx="9154870" cy="229827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F459F6-3192-8CC6-C91B-5DCA9A892B29}"/>
                    </a:ext>
                  </a:extLst>
                </p:cNvPr>
                <p:cNvSpPr txBox="1"/>
                <p:nvPr/>
              </p:nvSpPr>
              <p:spPr>
                <a:xfrm>
                  <a:off x="3605306" y="4891668"/>
                  <a:ext cx="7032003"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𝐿𝑈𝑇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b="0" i="1" smtClean="0">
                                            <a:latin typeface="Cambria Math" panose="02040503050406030204" pitchFamily="18" charset="0"/>
                                          </a:rPr>
                                          <m:t>0</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0</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𝑤</m:t>
                                            </m:r>
                                          </m:e>
                                        </m:acc>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e>
                                </m:d>
                              </m:e>
                            </m:d>
                          </m:e>
                        </m:d>
                      </m:oMath>
                    </m:oMathPara>
                  </a14:m>
                  <a:endParaRPr lang="en-US" sz="2000" dirty="0"/>
                </a:p>
              </p:txBody>
            </p:sp>
          </mc:Choice>
          <mc:Fallback xmlns="">
            <p:sp>
              <p:nvSpPr>
                <p:cNvPr id="9" name="TextBox 8">
                  <a:extLst>
                    <a:ext uri="{FF2B5EF4-FFF2-40B4-BE49-F238E27FC236}">
                      <a16:creationId xmlns:a16="http://schemas.microsoft.com/office/drawing/2014/main" id="{A1F459F6-3192-8CC6-C91B-5DCA9A892B29}"/>
                    </a:ext>
                  </a:extLst>
                </p:cNvPr>
                <p:cNvSpPr txBox="1">
                  <a:spLocks noRot="1" noChangeAspect="1" noMove="1" noResize="1" noEditPoints="1" noAdjustHandles="1" noChangeArrowheads="1" noChangeShapeType="1" noTextEdit="1"/>
                </p:cNvSpPr>
                <p:nvPr/>
              </p:nvSpPr>
              <p:spPr>
                <a:xfrm>
                  <a:off x="3605306" y="4891668"/>
                  <a:ext cx="7032003" cy="5442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406B50-55BE-22E4-1625-A2A448C06839}"/>
                    </a:ext>
                  </a:extLst>
                </p:cNvPr>
                <p:cNvSpPr txBox="1"/>
                <p:nvPr/>
              </p:nvSpPr>
              <p:spPr>
                <a:xfrm>
                  <a:off x="3605306" y="6080388"/>
                  <a:ext cx="4097524"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𝛾</m:t>
                            </m:r>
                          </m:e>
                          <m:sub>
                            <m:r>
                              <a:rPr lang="en-US" sz="2000" i="1">
                                <a:latin typeface="Cambria Math" panose="02040503050406030204" pitchFamily="18" charset="0"/>
                              </a:rPr>
                              <m:t>𝑖</m:t>
                            </m:r>
                          </m:sub>
                          <m:sup>
                            <m:r>
                              <a:rPr lang="en-US" sz="2000" i="1">
                                <a:latin typeface="Cambria Math" panose="02040503050406030204" pitchFamily="18" charset="0"/>
                              </a:rPr>
                              <m:t>𝑚𝑒𝑎𝑠</m:t>
                            </m:r>
                          </m:sup>
                        </m:sSubSup>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oMath>
                    </m:oMathPara>
                  </a14:m>
                  <a:endParaRPr lang="en-US" sz="2000" dirty="0"/>
                </a:p>
              </p:txBody>
            </p:sp>
          </mc:Choice>
          <mc:Fallback xmlns="">
            <p:sp>
              <p:nvSpPr>
                <p:cNvPr id="10" name="TextBox 9">
                  <a:extLst>
                    <a:ext uri="{FF2B5EF4-FFF2-40B4-BE49-F238E27FC236}">
                      <a16:creationId xmlns:a16="http://schemas.microsoft.com/office/drawing/2014/main" id="{7B406B50-55BE-22E4-1625-A2A448C06839}"/>
                    </a:ext>
                  </a:extLst>
                </p:cNvPr>
                <p:cNvSpPr txBox="1">
                  <a:spLocks noRot="1" noChangeAspect="1" noMove="1" noResize="1" noEditPoints="1" noAdjustHandles="1" noChangeArrowheads="1" noChangeShapeType="1" noTextEdit="1"/>
                </p:cNvSpPr>
                <p:nvPr/>
              </p:nvSpPr>
              <p:spPr>
                <a:xfrm>
                  <a:off x="3605306" y="6080388"/>
                  <a:ext cx="4097524" cy="347403"/>
                </a:xfrm>
                <a:prstGeom prst="rect">
                  <a:avLst/>
                </a:prstGeom>
                <a:blipFill>
                  <a:blip r:embed="rId4"/>
                  <a:stretch>
                    <a:fillRect b="-2857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780FCAD-0872-3693-800D-77BB76B42CA3}"/>
                </a:ext>
              </a:extLst>
            </p:cNvPr>
            <p:cNvSpPr txBox="1"/>
            <p:nvPr/>
          </p:nvSpPr>
          <p:spPr>
            <a:xfrm>
              <a:off x="3350610" y="4129521"/>
              <a:ext cx="9154870" cy="733534"/>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Forecast-Enabled LUT/Wake Steering Control</a:t>
              </a:r>
            </a:p>
            <a:p>
              <a:pPr>
                <a:spcAft>
                  <a:spcPts val="200"/>
                </a:spcAft>
              </a:pPr>
              <a:r>
                <a:rPr lang="en-US" sz="2000" dirty="0"/>
                <a:t>The commanded yaw setpoint is based on forecasted wind speed/direction:</a:t>
              </a:r>
              <a:endParaRPr lang="en-US" sz="2000" b="1" dirty="0">
                <a:solidFill>
                  <a:schemeClr val="accent1">
                    <a:lumMod val="10000"/>
                  </a:schemeClr>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F84FAEF8-CAB2-82A4-D9CC-76C48947EF13}"/>
                </a:ext>
              </a:extLst>
            </p:cNvPr>
            <p:cNvSpPr txBox="1"/>
            <p:nvPr/>
          </p:nvSpPr>
          <p:spPr>
            <a:xfrm>
              <a:off x="3350610" y="5486201"/>
              <a:ext cx="8851900" cy="707886"/>
            </a:xfrm>
            <a:prstGeom prst="rect">
              <a:avLst/>
            </a:prstGeom>
            <a:noFill/>
          </p:spPr>
          <p:txBody>
            <a:bodyPr wrap="square">
              <a:spAutoFit/>
            </a:bodyPr>
            <a:lstStyle/>
            <a:p>
              <a:r>
                <a:rPr lang="en-US" sz="2000" dirty="0"/>
                <a:t>… such that the actual yaw angle is based on real-time wind speed/direction measurements:</a:t>
              </a:r>
            </a:p>
          </p:txBody>
        </p:sp>
      </p:grpSp>
      <p:grpSp>
        <p:nvGrpSpPr>
          <p:cNvPr id="14" name="Group 13">
            <a:extLst>
              <a:ext uri="{FF2B5EF4-FFF2-40B4-BE49-F238E27FC236}">
                <a16:creationId xmlns:a16="http://schemas.microsoft.com/office/drawing/2014/main" id="{52449B55-310B-18C8-7D73-BC283BE315C1}"/>
              </a:ext>
            </a:extLst>
          </p:cNvPr>
          <p:cNvGrpSpPr/>
          <p:nvPr/>
        </p:nvGrpSpPr>
        <p:grpSpPr>
          <a:xfrm>
            <a:off x="3048000" y="1295400"/>
            <a:ext cx="8841390" cy="2615807"/>
            <a:chOff x="3350610" y="1600200"/>
            <a:chExt cx="8851900" cy="2615807"/>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49AC255-7424-B9A5-758A-B6EBFFE07EAD}"/>
                    </a:ext>
                  </a:extLst>
                </p:cNvPr>
                <p:cNvSpPr txBox="1"/>
                <p:nvPr/>
              </p:nvSpPr>
              <p:spPr>
                <a:xfrm>
                  <a:off x="3605306" y="2669168"/>
                  <a:ext cx="5660576"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𝐿𝑈𝑇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e>
                            </m:d>
                          </m:e>
                        </m:d>
                      </m:oMath>
                    </m:oMathPara>
                  </a14:m>
                  <a:endParaRPr lang="en-US" sz="2000" dirty="0"/>
                </a:p>
              </p:txBody>
            </p:sp>
          </mc:Choice>
          <mc:Fallback xmlns="">
            <p:sp>
              <p:nvSpPr>
                <p:cNvPr id="15" name="TextBox 14">
                  <a:extLst>
                    <a:ext uri="{FF2B5EF4-FFF2-40B4-BE49-F238E27FC236}">
                      <a16:creationId xmlns:a16="http://schemas.microsoft.com/office/drawing/2014/main" id="{F49AC255-7424-B9A5-758A-B6EBFFE07EAD}"/>
                    </a:ext>
                  </a:extLst>
                </p:cNvPr>
                <p:cNvSpPr txBox="1">
                  <a:spLocks noRot="1" noChangeAspect="1" noMove="1" noResize="1" noEditPoints="1" noAdjustHandles="1" noChangeArrowheads="1" noChangeShapeType="1" noTextEdit="1"/>
                </p:cNvSpPr>
                <p:nvPr/>
              </p:nvSpPr>
              <p:spPr>
                <a:xfrm>
                  <a:off x="3605306" y="2669168"/>
                  <a:ext cx="5660576" cy="544252"/>
                </a:xfrm>
                <a:prstGeom prst="rect">
                  <a:avLst/>
                </a:prstGeom>
                <a:blipFill>
                  <a:blip r:embed="rId5"/>
                  <a:stretch>
                    <a:fillRect l="-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E8C8C5-138B-11BB-0175-A807C3ACE09C}"/>
                    </a:ext>
                  </a:extLst>
                </p:cNvPr>
                <p:cNvSpPr txBox="1"/>
                <p:nvPr/>
              </p:nvSpPr>
              <p:spPr>
                <a:xfrm>
                  <a:off x="3605306" y="3868604"/>
                  <a:ext cx="5101426"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e>
                        </m:d>
                      </m:oMath>
                    </m:oMathPara>
                  </a14:m>
                  <a:endParaRPr lang="en-US" sz="2000" dirty="0"/>
                </a:p>
              </p:txBody>
            </p:sp>
          </mc:Choice>
          <mc:Fallback xmlns="">
            <p:sp>
              <p:nvSpPr>
                <p:cNvPr id="16" name="TextBox 15">
                  <a:extLst>
                    <a:ext uri="{FF2B5EF4-FFF2-40B4-BE49-F238E27FC236}">
                      <a16:creationId xmlns:a16="http://schemas.microsoft.com/office/drawing/2014/main" id="{32E8C8C5-138B-11BB-0175-A807C3ACE09C}"/>
                    </a:ext>
                  </a:extLst>
                </p:cNvPr>
                <p:cNvSpPr txBox="1">
                  <a:spLocks noRot="1" noChangeAspect="1" noMove="1" noResize="1" noEditPoints="1" noAdjustHandles="1" noChangeArrowheads="1" noChangeShapeType="1" noTextEdit="1"/>
                </p:cNvSpPr>
                <p:nvPr/>
              </p:nvSpPr>
              <p:spPr>
                <a:xfrm>
                  <a:off x="3605306" y="3868604"/>
                  <a:ext cx="5101426" cy="347403"/>
                </a:xfrm>
                <a:prstGeom prst="rect">
                  <a:avLst/>
                </a:prstGeom>
                <a:blipFill>
                  <a:blip r:embed="rId6"/>
                  <a:stretch>
                    <a:fillRect l="-746" b="-27586"/>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C060174-D6A2-C0A4-A00A-408C33F7F45B}"/>
                </a:ext>
              </a:extLst>
            </p:cNvPr>
            <p:cNvSpPr txBox="1"/>
            <p:nvPr/>
          </p:nvSpPr>
          <p:spPr>
            <a:xfrm>
              <a:off x="3350610" y="1600200"/>
              <a:ext cx="7767474" cy="1041311"/>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Established LUT/Wake Steering Control</a:t>
              </a:r>
            </a:p>
            <a:p>
              <a:pPr>
                <a:spcAft>
                  <a:spcPts val="200"/>
                </a:spcAft>
              </a:pPr>
              <a:r>
                <a:rPr lang="en-US" sz="2000" dirty="0"/>
                <a:t>The commanded yaw setpoint is based on real-time wind speed/direction measurements:</a:t>
              </a:r>
              <a:endParaRPr lang="en-US" sz="2000" b="1" dirty="0">
                <a:solidFill>
                  <a:schemeClr val="accent1">
                    <a:lumMod val="10000"/>
                  </a:schemeClr>
                </a:solidFill>
                <a:latin typeface="Arial" charset="0"/>
                <a:ea typeface="Arial" charset="0"/>
                <a:cs typeface="Arial" charset="0"/>
              </a:endParaRPr>
            </a:p>
          </p:txBody>
        </p:sp>
        <p:sp>
          <p:nvSpPr>
            <p:cNvPr id="18" name="TextBox 17">
              <a:extLst>
                <a:ext uri="{FF2B5EF4-FFF2-40B4-BE49-F238E27FC236}">
                  <a16:creationId xmlns:a16="http://schemas.microsoft.com/office/drawing/2014/main" id="{C4C1FB95-9F5C-9931-85D4-A7D0C5D3A740}"/>
                </a:ext>
              </a:extLst>
            </p:cNvPr>
            <p:cNvSpPr txBox="1"/>
            <p:nvPr/>
          </p:nvSpPr>
          <p:spPr>
            <a:xfrm>
              <a:off x="3350610" y="3107412"/>
              <a:ext cx="8851900" cy="707886"/>
            </a:xfrm>
            <a:prstGeom prst="rect">
              <a:avLst/>
            </a:prstGeom>
            <a:noFill/>
          </p:spPr>
          <p:txBody>
            <a:bodyPr wrap="square">
              <a:spAutoFit/>
            </a:bodyPr>
            <a:lstStyle/>
            <a:p>
              <a:r>
                <a:rPr lang="en-US" sz="2000" dirty="0"/>
                <a:t>… such that the actual yaw angle is based on delayed wind speed/direction measurements:</a:t>
              </a:r>
            </a:p>
          </p:txBody>
        </p:sp>
      </p:grpSp>
      <p:pic>
        <p:nvPicPr>
          <p:cNvPr id="23" name="Picture 22" descr="A graph of numbers and points&#10;&#10;Description automatically generated with medium confidence">
            <a:extLst>
              <a:ext uri="{FF2B5EF4-FFF2-40B4-BE49-F238E27FC236}">
                <a16:creationId xmlns:a16="http://schemas.microsoft.com/office/drawing/2014/main" id="{BDB8A196-4EDA-82FE-4A46-47FC5A166594}"/>
              </a:ext>
            </a:extLst>
          </p:cNvPr>
          <p:cNvPicPr>
            <a:picLocks noChangeAspect="1"/>
          </p:cNvPicPr>
          <p:nvPr/>
        </p:nvPicPr>
        <p:blipFill>
          <a:blip r:embed="rId7">
            <a:extLst>
              <a:ext uri="{28A0092B-C50C-407E-A947-70E740481C1C}">
                <a14:useLocalDpi xmlns:a14="http://schemas.microsoft.com/office/drawing/2010/main" val="0"/>
              </a:ext>
            </a:extLst>
          </a:blip>
          <a:srcRect l="-741" t="440" r="94797" b="-390"/>
          <a:stretch/>
        </p:blipFill>
        <p:spPr>
          <a:xfrm>
            <a:off x="-47294" y="1378114"/>
            <a:ext cx="699807" cy="5562600"/>
          </a:xfrm>
          <a:prstGeom prst="rect">
            <a:avLst/>
          </a:prstGeom>
        </p:spPr>
      </p:pic>
      <p:pic>
        <p:nvPicPr>
          <p:cNvPr id="6" name="Picture 5" descr="A graph of numbers and points&#10;&#10;Description automatically generated with medium confidence">
            <a:extLst>
              <a:ext uri="{FF2B5EF4-FFF2-40B4-BE49-F238E27FC236}">
                <a16:creationId xmlns:a16="http://schemas.microsoft.com/office/drawing/2014/main" id="{13F9697E-4F64-89FD-F912-91091352FCE1}"/>
              </a:ext>
            </a:extLst>
          </p:cNvPr>
          <p:cNvPicPr>
            <a:picLocks noChangeAspect="1"/>
          </p:cNvPicPr>
          <p:nvPr/>
        </p:nvPicPr>
        <p:blipFill>
          <a:blip r:embed="rId7">
            <a:extLst>
              <a:ext uri="{28A0092B-C50C-407E-A947-70E740481C1C}">
                <a14:useLocalDpi xmlns:a14="http://schemas.microsoft.com/office/drawing/2010/main" val="0"/>
              </a:ext>
            </a:extLst>
          </a:blip>
          <a:srcRect l="44884" t="50" r="41570" b="-4498"/>
          <a:stretch/>
        </p:blipFill>
        <p:spPr>
          <a:xfrm>
            <a:off x="661473" y="1024514"/>
            <a:ext cx="1594789" cy="5812937"/>
          </a:xfrm>
          <a:prstGeom prst="rect">
            <a:avLst/>
          </a:prstGeom>
        </p:spPr>
      </p:pic>
      <p:sp>
        <p:nvSpPr>
          <p:cNvPr id="33" name="Oval 32">
            <a:extLst>
              <a:ext uri="{FF2B5EF4-FFF2-40B4-BE49-F238E27FC236}">
                <a16:creationId xmlns:a16="http://schemas.microsoft.com/office/drawing/2014/main" id="{8E3550CC-3083-F919-0705-401CE4FEFF60}"/>
              </a:ext>
            </a:extLst>
          </p:cNvPr>
          <p:cNvSpPr/>
          <p:nvPr/>
        </p:nvSpPr>
        <p:spPr>
          <a:xfrm>
            <a:off x="1510286" y="4314927"/>
            <a:ext cx="642995" cy="797778"/>
          </a:xfrm>
          <a:prstGeom prst="ellipse">
            <a:avLst/>
          </a:prstGeom>
          <a:noFill/>
          <a:ln>
            <a:solidFill>
              <a:srgbClr val="028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C900348-CF69-B7E0-62A4-2514E2D291C2}"/>
              </a:ext>
            </a:extLst>
          </p:cNvPr>
          <p:cNvSpPr>
            <a:spLocks noGrp="1"/>
          </p:cNvSpPr>
          <p:nvPr>
            <p:ph type="title"/>
          </p:nvPr>
        </p:nvSpPr>
        <p:spPr>
          <a:xfrm>
            <a:off x="609601" y="76200"/>
            <a:ext cx="3741816" cy="1143000"/>
          </a:xfrm>
        </p:spPr>
        <p:txBody>
          <a:bodyPr>
            <a:normAutofit/>
          </a:bodyPr>
          <a:lstStyle/>
          <a:p>
            <a:r>
              <a:rPr lang="en-US" sz="2700" b="1" dirty="0"/>
              <a:t>Forecast-Enabled LUT Yaw Control</a:t>
            </a:r>
          </a:p>
        </p:txBody>
      </p:sp>
      <p:sp>
        <p:nvSpPr>
          <p:cNvPr id="11" name="Slide Number Placeholder 3">
            <a:extLst>
              <a:ext uri="{FF2B5EF4-FFF2-40B4-BE49-F238E27FC236}">
                <a16:creationId xmlns:a16="http://schemas.microsoft.com/office/drawing/2014/main" id="{5755C2FF-C597-E63C-4EFC-892FEE39F6B8}"/>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45</a:t>
            </a:fld>
            <a:endParaRPr lang="en-US" dirty="0"/>
          </a:p>
        </p:txBody>
      </p:sp>
    </p:spTree>
    <p:extLst>
      <p:ext uri="{BB962C8B-B14F-4D97-AF65-F5344CB8AC3E}">
        <p14:creationId xmlns:p14="http://schemas.microsoft.com/office/powerpoint/2010/main" val="2326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FD336-7F6C-2277-D922-27B523EE89D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6A2AB9-1BE8-2CC8-1B1A-EA857D20A79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08DC2A40-F347-3C85-0CF5-6B326FE26C18}"/>
              </a:ext>
            </a:extLst>
          </p:cNvPr>
          <p:cNvGraphicFramePr/>
          <p:nvPr>
            <p:extLst>
              <p:ext uri="{D42A27DB-BD31-4B8C-83A1-F6EECF244321}">
                <p14:modId xmlns:p14="http://schemas.microsoft.com/office/powerpoint/2010/main" val="963002234"/>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639A4187-F0E0-40C6-D58C-FE9D8308A796}"/>
              </a:ext>
            </a:extLst>
          </p:cNvPr>
          <p:cNvSpPr>
            <a:spLocks noGrp="1"/>
          </p:cNvSpPr>
          <p:nvPr>
            <p:ph type="title"/>
          </p:nvPr>
        </p:nvSpPr>
        <p:spPr>
          <a:xfrm>
            <a:off x="609600" y="274638"/>
            <a:ext cx="10972800" cy="1143000"/>
          </a:xfrm>
        </p:spPr>
        <p:txBody>
          <a:bodyPr>
            <a:normAutofit/>
          </a:bodyPr>
          <a:lstStyle/>
          <a:p>
            <a:r>
              <a:rPr lang="en-US" sz="2700" b="1" dirty="0"/>
              <a:t>Forecast-Enabled Static-Optimal LUT Yaw Control</a:t>
            </a:r>
          </a:p>
        </p:txBody>
      </p:sp>
      <p:sp>
        <p:nvSpPr>
          <p:cNvPr id="8" name="TextBox 7">
            <a:extLst>
              <a:ext uri="{FF2B5EF4-FFF2-40B4-BE49-F238E27FC236}">
                <a16:creationId xmlns:a16="http://schemas.microsoft.com/office/drawing/2014/main" id="{271E7783-B7DF-5540-A5EA-D560EC31E0AB}"/>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4AA1BA1D-1393-ADE1-86A9-C7FF951C4AA4}"/>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46</a:t>
            </a:fld>
            <a:endParaRPr lang="en-US" dirty="0"/>
          </a:p>
        </p:txBody>
      </p:sp>
    </p:spTree>
    <p:extLst>
      <p:ext uri="{BB962C8B-B14F-4D97-AF65-F5344CB8AC3E}">
        <p14:creationId xmlns:p14="http://schemas.microsoft.com/office/powerpoint/2010/main" val="177249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919FD-A694-0AC6-9FAF-768F287D02A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9038DB3-770B-9405-712D-21D79F3488D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3838801-99C5-4E52-1BD1-C39FE72EB1D1}"/>
              </a:ext>
            </a:extLst>
          </p:cNvPr>
          <p:cNvSpPr>
            <a:spLocks noGrp="1"/>
          </p:cNvSpPr>
          <p:nvPr>
            <p:ph type="title"/>
          </p:nvPr>
        </p:nvSpPr>
        <p:spPr>
          <a:xfrm>
            <a:off x="609600" y="274638"/>
            <a:ext cx="10972800" cy="1143000"/>
          </a:xfrm>
        </p:spPr>
        <p:txBody>
          <a:bodyPr>
            <a:normAutofit/>
          </a:bodyPr>
          <a:lstStyle/>
          <a:p>
            <a:r>
              <a:rPr lang="en-US" sz="2700" b="1" dirty="0"/>
              <a:t>Forecast-Enabled Dynamic-Optimal LUT Yaw Control</a:t>
            </a:r>
          </a:p>
        </p:txBody>
      </p:sp>
      <p:sp>
        <p:nvSpPr>
          <p:cNvPr id="13" name="Slide Number Placeholder 3">
            <a:extLst>
              <a:ext uri="{FF2B5EF4-FFF2-40B4-BE49-F238E27FC236}">
                <a16:creationId xmlns:a16="http://schemas.microsoft.com/office/drawing/2014/main" id="{63B76E16-E735-6949-2F1D-42F1D37D631B}"/>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47</a:t>
            </a:fld>
            <a:endParaRPr lang="en-US" dirty="0"/>
          </a:p>
        </p:txBody>
      </p:sp>
      <p:pic>
        <p:nvPicPr>
          <p:cNvPr id="3" name="Picture 2" descr="Chart&#10;&#10;AI-generated content may be incorrect.">
            <a:extLst>
              <a:ext uri="{FF2B5EF4-FFF2-40B4-BE49-F238E27FC236}">
                <a16:creationId xmlns:a16="http://schemas.microsoft.com/office/drawing/2014/main" id="{4E7C83AD-1699-1C65-623F-8FE481EB9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45" y="1292662"/>
            <a:ext cx="10655710" cy="5602082"/>
          </a:xfrm>
          <a:prstGeom prst="rect">
            <a:avLst/>
          </a:prstGeom>
        </p:spPr>
      </p:pic>
    </p:spTree>
    <p:extLst>
      <p:ext uri="{BB962C8B-B14F-4D97-AF65-F5344CB8AC3E}">
        <p14:creationId xmlns:p14="http://schemas.microsoft.com/office/powerpoint/2010/main" val="3854482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CFAD6-7883-97E1-D929-F9C62140A97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DF57A6-764C-8435-A8BB-5C8E2B33C8C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7CC9492E-3DEB-0093-4D0B-7E8678AFF85F}"/>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ABA20193-D1FE-759A-5F3D-7F005BE8A091}"/>
              </a:ext>
            </a:extLst>
          </p:cNvPr>
          <p:cNvSpPr>
            <a:spLocks noGrp="1"/>
          </p:cNvSpPr>
          <p:nvPr>
            <p:ph type="title"/>
          </p:nvPr>
        </p:nvSpPr>
        <p:spPr>
          <a:xfrm>
            <a:off x="609600" y="274638"/>
            <a:ext cx="10972800" cy="1143000"/>
          </a:xfrm>
        </p:spPr>
        <p:txBody>
          <a:bodyPr>
            <a:normAutofit/>
          </a:bodyPr>
          <a:lstStyle/>
          <a:p>
            <a:r>
              <a:rPr lang="en-US" sz="2700" b="1" dirty="0"/>
              <a:t>Forecast-Enabled Dynamic-Optimal LUT Yaw Control</a:t>
            </a:r>
          </a:p>
        </p:txBody>
      </p:sp>
      <p:sp>
        <p:nvSpPr>
          <p:cNvPr id="8" name="TextBox 7">
            <a:extLst>
              <a:ext uri="{FF2B5EF4-FFF2-40B4-BE49-F238E27FC236}">
                <a16:creationId xmlns:a16="http://schemas.microsoft.com/office/drawing/2014/main" id="{021645EA-B21B-EE60-C6F5-7FB5D9ABA306}"/>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E9AF9E1B-B9B6-5CF0-072A-21991110C913}"/>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48</a:t>
            </a:fld>
            <a:endParaRPr lang="en-US" dirty="0"/>
          </a:p>
        </p:txBody>
      </p:sp>
    </p:spTree>
    <p:extLst>
      <p:ext uri="{BB962C8B-B14F-4D97-AF65-F5344CB8AC3E}">
        <p14:creationId xmlns:p14="http://schemas.microsoft.com/office/powerpoint/2010/main" val="3409050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53998"/>
          </a:xfrm>
          <a:prstGeom prst="rect">
            <a:avLst/>
          </a:prstGeom>
          <a:noFill/>
        </p:spPr>
        <p:txBody>
          <a:bodyPr wrap="square" rtlCol="0">
            <a:spAutoFit/>
          </a:bodyPr>
          <a:lstStyle/>
          <a:p>
            <a:r>
              <a:rPr lang="en-US" sz="30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27B310EB-6049-EC68-525A-1B6BC59A82AF}"/>
              </a:ext>
            </a:extLst>
          </p:cNvPr>
          <p:cNvSpPr>
            <a:spLocks noGrp="1"/>
          </p:cNvSpPr>
          <p:nvPr>
            <p:ph type="sldNum" sz="quarter" idx="12"/>
          </p:nvPr>
        </p:nvSpPr>
        <p:spPr/>
        <p:txBody>
          <a:bodyPr/>
          <a:lstStyle/>
          <a:p>
            <a:fld id="{9E3EFB43-BEAF-4970-A06C-24B01B76FA99}" type="slidenum">
              <a:rPr lang="en-US" smtClean="0"/>
              <a:pPr/>
              <a:t>49</a:t>
            </a:fld>
            <a:endParaRPr lang="en-US"/>
          </a:p>
        </p:txBody>
      </p:sp>
      <p:grpSp>
        <p:nvGrpSpPr>
          <p:cNvPr id="3" name="Group 2">
            <a:extLst>
              <a:ext uri="{FF2B5EF4-FFF2-40B4-BE49-F238E27FC236}">
                <a16:creationId xmlns:a16="http://schemas.microsoft.com/office/drawing/2014/main" id="{8A9FAA31-F354-F52F-0694-EA966D3DC1D6}"/>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D3A5A63F-3E9E-1EEE-C9BF-4736B68CD75E}"/>
                </a:ext>
              </a:extLst>
            </p:cNvPr>
            <p:cNvSpPr txBox="1"/>
            <p:nvPr/>
          </p:nvSpPr>
          <p:spPr>
            <a:xfrm>
              <a:off x="1676400" y="1143000"/>
              <a:ext cx="9982200" cy="3970318"/>
            </a:xfrm>
            <a:prstGeom prst="rect">
              <a:avLst/>
            </a:prstGeom>
            <a:noFill/>
          </p:spPr>
          <p:txBody>
            <a:bodyPr wrap="square" rtlCol="0">
              <a:spAutoFit/>
            </a:bodyPr>
            <a:lstStyle/>
            <a:p>
              <a:r>
                <a:rPr lang="en-US" dirty="0">
                  <a:solidFill>
                    <a:schemeClr val="bg1">
                      <a:lumMod val="50000"/>
                    </a:schemeClr>
                  </a:solidFill>
                </a:rPr>
                <a:t>Motivation for my research</a:t>
              </a:r>
            </a:p>
            <a:p>
              <a:pPr marL="742950" lvl="1" indent="-285750">
                <a:buFont typeface="Arial" panose="020B0604020202020204" pitchFamily="34" charset="0"/>
                <a:buChar char="•"/>
              </a:pPr>
              <a:r>
                <a:rPr lang="en-US" dirty="0">
                  <a:solidFill>
                    <a:schemeClr val="bg1">
                      <a:lumMod val="50000"/>
                    </a:schemeClr>
                  </a:solidFill>
                </a:rPr>
                <a:t>developing the components of a “dream” ML-augmented wind farm controller ... </a:t>
              </a:r>
            </a:p>
            <a:p>
              <a:pPr marL="742950" lvl="1" indent="-285750">
                <a:buFont typeface="Arial" panose="020B0604020202020204" pitchFamily="34" charset="0"/>
                <a:buChar char="•"/>
              </a:pPr>
              <a:r>
                <a:rPr lang="en-US" dirty="0">
                  <a:solidFill>
                    <a:schemeClr val="bg1">
                      <a:lumMod val="50000"/>
                    </a:schemeClr>
                  </a:solidFill>
                </a:rPr>
                <a:t>that are implementable in practice …</a:t>
              </a:r>
            </a:p>
            <a:p>
              <a:pPr marL="742950" lvl="1" indent="-285750">
                <a:buFont typeface="Arial" panose="020B0604020202020204" pitchFamily="34" charset="0"/>
                <a:buChar char="•"/>
              </a:pPr>
              <a:r>
                <a:rPr lang="en-US" dirty="0">
                  <a:solidFill>
                    <a:schemeClr val="bg1">
                      <a:lumMod val="50000"/>
                    </a:schemeClr>
                  </a:solidFill>
                </a:rPr>
                <a:t>and professionally coded as open-source software.</a:t>
              </a:r>
            </a:p>
            <a:p>
              <a:endParaRPr lang="en-US" dirty="0">
                <a:solidFill>
                  <a:schemeClr val="bg1">
                    <a:lumMod val="50000"/>
                  </a:schemeClr>
                </a:solidFill>
              </a:endParaRPr>
            </a:p>
            <a:p>
              <a:r>
                <a:rPr lang="en-US" dirty="0">
                  <a:solidFill>
                    <a:schemeClr val="bg1">
                      <a:lumMod val="50000"/>
                    </a:schemeClr>
                  </a:solidFill>
                </a:rPr>
                <a:t>Research completed</a:t>
              </a:r>
            </a:p>
            <a:p>
              <a:pPr marL="742950" lvl="1" indent="-285750">
                <a:buFont typeface="Arial" panose="020B0604020202020204" pitchFamily="34" charset="0"/>
                <a:buChar char="•"/>
              </a:pPr>
              <a:r>
                <a:rPr lang="en-US" dirty="0">
                  <a:solidFill>
                    <a:schemeClr val="bg1">
                      <a:lumMod val="50000"/>
                    </a:schemeClr>
                  </a:solidFill>
                </a:rPr>
                <a:t>statistical and machine learning algorithms </a:t>
              </a:r>
            </a:p>
            <a:p>
              <a:pPr marL="742950" lvl="1" indent="-285750">
                <a:buFont typeface="Arial" panose="020B0604020202020204" pitchFamily="34" charset="0"/>
                <a:buChar char="•"/>
              </a:pPr>
              <a:r>
                <a:rPr lang="en-US" dirty="0">
                  <a:solidFill>
                    <a:schemeClr val="bg1">
                      <a:lumMod val="50000"/>
                    </a:schemeClr>
                  </a:solidFill>
                </a:rPr>
                <a:t>… for turbine-level multivariate multistep probabilistic wind speed/direction forecasting </a:t>
              </a:r>
            </a:p>
            <a:p>
              <a:pPr marL="742950" lvl="1" indent="-285750">
                <a:buFont typeface="Arial" panose="020B0604020202020204" pitchFamily="34" charset="0"/>
                <a:buChar char="•"/>
              </a:pPr>
              <a:r>
                <a:rPr lang="en-US" dirty="0">
                  <a:solidFill>
                    <a:schemeClr val="bg1">
                      <a:lumMod val="50000"/>
                    </a:schemeClr>
                  </a:solidFill>
                </a:rPr>
                <a:t>… integrated with greedy and lookup table control</a:t>
              </a:r>
            </a:p>
            <a:p>
              <a:pPr lvl="1"/>
              <a:endParaRPr lang="en-US" dirty="0"/>
            </a:p>
            <a:p>
              <a:r>
                <a:rPr lang="en-US" dirty="0"/>
                <a:t>Future outlook</a:t>
              </a:r>
            </a:p>
            <a:p>
              <a:pPr marL="742950" lvl="1" indent="-285750">
                <a:buFont typeface="Arial" panose="020B0604020202020204" pitchFamily="34" charset="0"/>
                <a:buChar char="•"/>
              </a:pPr>
              <a:r>
                <a:rPr lang="en-US" dirty="0"/>
                <a:t>realizing the full potential of established methods of wind farm control with ML</a:t>
              </a:r>
            </a:p>
            <a:p>
              <a:pPr marL="742950" lvl="1" indent="-285750">
                <a:buFont typeface="Arial" panose="020B0604020202020204" pitchFamily="34" charset="0"/>
                <a:buChar char="•"/>
              </a:pPr>
              <a:r>
                <a:rPr lang="en-US" dirty="0"/>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CBF0AFD8-3BFD-7E62-4F0E-FC3BDA075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1EF8AF0A-7268-C2B3-DF74-B675B2365B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C9A2C43A-7279-F77F-6376-9F8A7C7502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518152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B7956C-5DB0-D930-4EBA-A9E54AE0FC86}"/>
              </a:ext>
            </a:extLst>
          </p:cNvPr>
          <p:cNvSpPr txBox="1"/>
          <p:nvPr/>
        </p:nvSpPr>
        <p:spPr>
          <a:xfrm>
            <a:off x="152400" y="228601"/>
            <a:ext cx="8149683" cy="877163"/>
          </a:xfrm>
          <a:prstGeom prst="rect">
            <a:avLst/>
          </a:prstGeom>
          <a:noFill/>
        </p:spPr>
        <p:txBody>
          <a:bodyPr wrap="square" rtlCol="0">
            <a:spAutoFit/>
          </a:bodyPr>
          <a:lstStyle/>
          <a:p>
            <a:r>
              <a:rPr lang="en-US" sz="2700" b="1" dirty="0">
                <a:latin typeface="Arial" pitchFamily="34" charset="0"/>
                <a:cs typeface="Arial" pitchFamily="34" charset="0"/>
              </a:rPr>
              <a:t>Motivation</a:t>
            </a:r>
          </a:p>
          <a:p>
            <a:r>
              <a:rPr lang="en-US" sz="2400" dirty="0">
                <a:latin typeface="Arial" pitchFamily="34" charset="0"/>
                <a:cs typeface="Arial" pitchFamily="34" charset="0"/>
              </a:rPr>
              <a:t>Machine Learning-Augmented Control</a:t>
            </a:r>
          </a:p>
        </p:txBody>
      </p:sp>
      <p:sp>
        <p:nvSpPr>
          <p:cNvPr id="3" name="Slide Number Placeholder 2">
            <a:extLst>
              <a:ext uri="{FF2B5EF4-FFF2-40B4-BE49-F238E27FC236}">
                <a16:creationId xmlns:a16="http://schemas.microsoft.com/office/drawing/2014/main" id="{BB1C98ED-F0BE-AD95-3DA9-FD0C4E67C1D5}"/>
              </a:ext>
            </a:extLst>
          </p:cNvPr>
          <p:cNvSpPr>
            <a:spLocks noGrp="1"/>
          </p:cNvSpPr>
          <p:nvPr>
            <p:ph type="sldNum" sz="quarter" idx="12"/>
          </p:nvPr>
        </p:nvSpPr>
        <p:spPr/>
        <p:txBody>
          <a:bodyPr/>
          <a:lstStyle/>
          <a:p>
            <a:fld id="{9E3EFB43-BEAF-4970-A06C-24B01B76FA99}" type="slidenum">
              <a:rPr lang="en-US" smtClean="0"/>
              <a:pPr/>
              <a:t>5</a:t>
            </a:fld>
            <a:endParaRPr lang="en-US"/>
          </a:p>
        </p:txBody>
      </p:sp>
      <p:sp>
        <p:nvSpPr>
          <p:cNvPr id="16" name="Oval 15">
            <a:extLst>
              <a:ext uri="{FF2B5EF4-FFF2-40B4-BE49-F238E27FC236}">
                <a16:creationId xmlns:a16="http://schemas.microsoft.com/office/drawing/2014/main" id="{14E53FB8-A2F5-05FE-4358-D0A721966A60}"/>
              </a:ext>
            </a:extLst>
          </p:cNvPr>
          <p:cNvSpPr/>
          <p:nvPr/>
        </p:nvSpPr>
        <p:spPr>
          <a:xfrm>
            <a:off x="2841609" y="3316683"/>
            <a:ext cx="2133600"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Autotuning Classical Controllers</a:t>
            </a:r>
          </a:p>
        </p:txBody>
      </p:sp>
      <p:sp>
        <p:nvSpPr>
          <p:cNvPr id="22" name="Oval 21">
            <a:extLst>
              <a:ext uri="{FF2B5EF4-FFF2-40B4-BE49-F238E27FC236}">
                <a16:creationId xmlns:a16="http://schemas.microsoft.com/office/drawing/2014/main" id="{6F7004CA-65D0-C81D-34BC-6BD6D71ECB8A}"/>
              </a:ext>
            </a:extLst>
          </p:cNvPr>
          <p:cNvSpPr/>
          <p:nvPr/>
        </p:nvSpPr>
        <p:spPr>
          <a:xfrm>
            <a:off x="8877891" y="3341510"/>
            <a:ext cx="2564217"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Deep Reinforcement Learning</a:t>
            </a:r>
          </a:p>
        </p:txBody>
      </p:sp>
      <p:sp>
        <p:nvSpPr>
          <p:cNvPr id="23" name="Oval 22">
            <a:extLst>
              <a:ext uri="{FF2B5EF4-FFF2-40B4-BE49-F238E27FC236}">
                <a16:creationId xmlns:a16="http://schemas.microsoft.com/office/drawing/2014/main" id="{D6B8DE3E-9ABD-C7F2-E3E1-2CCBC3C9F770}"/>
              </a:ext>
            </a:extLst>
          </p:cNvPr>
          <p:cNvSpPr/>
          <p:nvPr/>
        </p:nvSpPr>
        <p:spPr>
          <a:xfrm>
            <a:off x="5222860" y="4555051"/>
            <a:ext cx="2329193" cy="14591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Learning-Based Model Predictive Control</a:t>
            </a:r>
          </a:p>
        </p:txBody>
      </p:sp>
      <p:sp>
        <p:nvSpPr>
          <p:cNvPr id="24" name="Oval 23">
            <a:extLst>
              <a:ext uri="{FF2B5EF4-FFF2-40B4-BE49-F238E27FC236}">
                <a16:creationId xmlns:a16="http://schemas.microsoft.com/office/drawing/2014/main" id="{335F8EC3-9DE7-3A96-2BC6-8ED99FB2EE16}"/>
              </a:ext>
            </a:extLst>
          </p:cNvPr>
          <p:cNvSpPr/>
          <p:nvPr/>
        </p:nvSpPr>
        <p:spPr>
          <a:xfrm>
            <a:off x="3410228" y="4636910"/>
            <a:ext cx="2152372"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Control Law Modeling</a:t>
            </a:r>
          </a:p>
        </p:txBody>
      </p:sp>
      <p:sp>
        <p:nvSpPr>
          <p:cNvPr id="25" name="Oval 24">
            <a:extLst>
              <a:ext uri="{FF2B5EF4-FFF2-40B4-BE49-F238E27FC236}">
                <a16:creationId xmlns:a16="http://schemas.microsoft.com/office/drawing/2014/main" id="{02B6297D-0A91-B5A8-AD5A-AECB4A5BC608}"/>
              </a:ext>
            </a:extLst>
          </p:cNvPr>
          <p:cNvSpPr/>
          <p:nvPr/>
        </p:nvSpPr>
        <p:spPr>
          <a:xfrm>
            <a:off x="5207473" y="3316683"/>
            <a:ext cx="2329193" cy="14591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“Forecast-Enabled” Controllers</a:t>
            </a:r>
          </a:p>
        </p:txBody>
      </p:sp>
      <p:grpSp>
        <p:nvGrpSpPr>
          <p:cNvPr id="26" name="Group 25">
            <a:extLst>
              <a:ext uri="{FF2B5EF4-FFF2-40B4-BE49-F238E27FC236}">
                <a16:creationId xmlns:a16="http://schemas.microsoft.com/office/drawing/2014/main" id="{9E092226-FE29-B19B-AB24-C76085B4AB8A}"/>
              </a:ext>
            </a:extLst>
          </p:cNvPr>
          <p:cNvGrpSpPr/>
          <p:nvPr/>
        </p:nvGrpSpPr>
        <p:grpSpPr>
          <a:xfrm>
            <a:off x="1742049" y="1197296"/>
            <a:ext cx="8707902" cy="2094561"/>
            <a:chOff x="207498" y="1724369"/>
            <a:chExt cx="8707902" cy="2094561"/>
          </a:xfrm>
        </p:grpSpPr>
        <p:grpSp>
          <p:nvGrpSpPr>
            <p:cNvPr id="27" name="Group 26">
              <a:extLst>
                <a:ext uri="{FF2B5EF4-FFF2-40B4-BE49-F238E27FC236}">
                  <a16:creationId xmlns:a16="http://schemas.microsoft.com/office/drawing/2014/main" id="{642BA406-227B-7E67-D8CD-51C9FD62894A}"/>
                </a:ext>
              </a:extLst>
            </p:cNvPr>
            <p:cNvGrpSpPr/>
            <p:nvPr/>
          </p:nvGrpSpPr>
          <p:grpSpPr>
            <a:xfrm>
              <a:off x="207498" y="1724369"/>
              <a:ext cx="8707902" cy="2094561"/>
              <a:chOff x="207498" y="1724369"/>
              <a:chExt cx="8707902" cy="2094561"/>
            </a:xfrm>
          </p:grpSpPr>
          <p:grpSp>
            <p:nvGrpSpPr>
              <p:cNvPr id="31" name="Group 30">
                <a:extLst>
                  <a:ext uri="{FF2B5EF4-FFF2-40B4-BE49-F238E27FC236}">
                    <a16:creationId xmlns:a16="http://schemas.microsoft.com/office/drawing/2014/main" id="{74AF28C0-AA67-30B3-CDAB-A3B519607FC4}"/>
                  </a:ext>
                </a:extLst>
              </p:cNvPr>
              <p:cNvGrpSpPr/>
              <p:nvPr/>
            </p:nvGrpSpPr>
            <p:grpSpPr>
              <a:xfrm>
                <a:off x="207498" y="2639197"/>
                <a:ext cx="8707902" cy="1179733"/>
                <a:chOff x="207498" y="3697067"/>
                <a:chExt cx="8707902" cy="1179733"/>
              </a:xfrm>
            </p:grpSpPr>
            <p:sp>
              <p:nvSpPr>
                <p:cNvPr id="37" name="Rectangle 36">
                  <a:extLst>
                    <a:ext uri="{FF2B5EF4-FFF2-40B4-BE49-F238E27FC236}">
                      <a16:creationId xmlns:a16="http://schemas.microsoft.com/office/drawing/2014/main" id="{5F8979F6-1072-0380-C382-A61EBB529F6C}"/>
                    </a:ext>
                  </a:extLst>
                </p:cNvPr>
                <p:cNvSpPr/>
                <p:nvPr/>
              </p:nvSpPr>
              <p:spPr>
                <a:xfrm>
                  <a:off x="228600" y="4419600"/>
                  <a:ext cx="8686800"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5BB716A-F48F-EFB1-4609-7E18925B992E}"/>
                    </a:ext>
                  </a:extLst>
                </p:cNvPr>
                <p:cNvSpPr txBox="1"/>
                <p:nvPr/>
              </p:nvSpPr>
              <p:spPr>
                <a:xfrm>
                  <a:off x="207498" y="3697067"/>
                  <a:ext cx="2247900" cy="369332"/>
                </a:xfrm>
                <a:prstGeom prst="rect">
                  <a:avLst/>
                </a:prstGeom>
                <a:noFill/>
              </p:spPr>
              <p:txBody>
                <a:bodyPr wrap="square" rtlCol="0">
                  <a:spAutoFit/>
                </a:bodyPr>
                <a:lstStyle/>
                <a:p>
                  <a:r>
                    <a:rPr lang="en-US" dirty="0"/>
                    <a:t>“white box” control</a:t>
                  </a:r>
                </a:p>
              </p:txBody>
            </p:sp>
            <p:sp>
              <p:nvSpPr>
                <p:cNvPr id="40" name="TextBox 39">
                  <a:extLst>
                    <a:ext uri="{FF2B5EF4-FFF2-40B4-BE49-F238E27FC236}">
                      <a16:creationId xmlns:a16="http://schemas.microsoft.com/office/drawing/2014/main" id="{F7B9FD10-354F-CDDC-40C2-C2F56CFE5230}"/>
                    </a:ext>
                  </a:extLst>
                </p:cNvPr>
                <p:cNvSpPr txBox="1"/>
                <p:nvPr/>
              </p:nvSpPr>
              <p:spPr>
                <a:xfrm>
                  <a:off x="3543300" y="3697068"/>
                  <a:ext cx="2247900" cy="646331"/>
                </a:xfrm>
                <a:prstGeom prst="rect">
                  <a:avLst/>
                </a:prstGeom>
                <a:noFill/>
              </p:spPr>
              <p:txBody>
                <a:bodyPr wrap="square" rtlCol="0">
                  <a:spAutoFit/>
                </a:bodyPr>
                <a:lstStyle/>
                <a:p>
                  <a:r>
                    <a:rPr lang="en-US" dirty="0"/>
                    <a:t>machine learning-augmented control</a:t>
                  </a:r>
                </a:p>
              </p:txBody>
            </p:sp>
          </p:grpSp>
          <p:pic>
            <p:nvPicPr>
              <p:cNvPr id="33" name="Graphic 32" descr="Packing Box Open outline">
                <a:extLst>
                  <a:ext uri="{FF2B5EF4-FFF2-40B4-BE49-F238E27FC236}">
                    <a16:creationId xmlns:a16="http://schemas.microsoft.com/office/drawing/2014/main" id="{75BDD11C-96BF-2688-584B-43C143E98D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 y="1724369"/>
                <a:ext cx="914400" cy="914400"/>
              </a:xfrm>
              <a:prstGeom prst="rect">
                <a:avLst/>
              </a:prstGeom>
            </p:spPr>
          </p:pic>
          <p:pic>
            <p:nvPicPr>
              <p:cNvPr id="34" name="Graphic 33" descr="Robot outline">
                <a:extLst>
                  <a:ext uri="{FF2B5EF4-FFF2-40B4-BE49-F238E27FC236}">
                    <a16:creationId xmlns:a16="http://schemas.microsoft.com/office/drawing/2014/main" id="{EB058547-1CE7-6A72-35A4-A63C25EBF1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9500" y="1724369"/>
                <a:ext cx="914400" cy="914400"/>
              </a:xfrm>
              <a:prstGeom prst="rect">
                <a:avLst/>
              </a:prstGeom>
            </p:spPr>
          </p:pic>
          <p:pic>
            <p:nvPicPr>
              <p:cNvPr id="35" name="Graphic 34" descr="Network outline">
                <a:extLst>
                  <a:ext uri="{FF2B5EF4-FFF2-40B4-BE49-F238E27FC236}">
                    <a16:creationId xmlns:a16="http://schemas.microsoft.com/office/drawing/2014/main" id="{2BA61862-8F99-C285-141D-3C58E8541B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0" y="1724369"/>
                <a:ext cx="914400" cy="914400"/>
              </a:xfrm>
              <a:prstGeom prst="rect">
                <a:avLst/>
              </a:prstGeom>
            </p:spPr>
          </p:pic>
        </p:grpSp>
        <p:sp>
          <p:nvSpPr>
            <p:cNvPr id="28" name="TextBox 27">
              <a:extLst>
                <a:ext uri="{FF2B5EF4-FFF2-40B4-BE49-F238E27FC236}">
                  <a16:creationId xmlns:a16="http://schemas.microsoft.com/office/drawing/2014/main" id="{BAFF783F-6098-B7ED-CCBE-7496AE68904B}"/>
                </a:ext>
              </a:extLst>
            </p:cNvPr>
            <p:cNvSpPr txBox="1"/>
            <p:nvPr/>
          </p:nvSpPr>
          <p:spPr>
            <a:xfrm>
              <a:off x="6858000" y="2639197"/>
              <a:ext cx="2057400" cy="646331"/>
            </a:xfrm>
            <a:prstGeom prst="rect">
              <a:avLst/>
            </a:prstGeom>
            <a:noFill/>
          </p:spPr>
          <p:txBody>
            <a:bodyPr wrap="square" rtlCol="0">
              <a:spAutoFit/>
            </a:bodyPr>
            <a:lstStyle/>
            <a:p>
              <a:r>
                <a:rPr lang="en-US" dirty="0"/>
                <a:t>machine learning-dominated control</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animBg="1"/>
      <p:bldP spid="23" grpId="0" animBg="1"/>
      <p:bldP spid="24"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D8D8-0CF0-43B4-4A8A-24C3E213105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7C63F2-5AD0-394D-83F8-320B020C2533}"/>
              </a:ext>
            </a:extLst>
          </p:cNvPr>
          <p:cNvSpPr>
            <a:spLocks noGrp="1"/>
          </p:cNvSpPr>
          <p:nvPr>
            <p:ph type="sldNum" sz="quarter" idx="12"/>
          </p:nvPr>
        </p:nvSpPr>
        <p:spPr/>
        <p:txBody>
          <a:bodyPr/>
          <a:lstStyle/>
          <a:p>
            <a:fld id="{9E3EFB43-BEAF-4970-A06C-24B01B76FA99}" type="slidenum">
              <a:rPr lang="en-US" smtClean="0"/>
              <a:pPr/>
              <a:t>50</a:t>
            </a:fld>
            <a:endParaRPr lang="en-US"/>
          </a:p>
        </p:txBody>
      </p:sp>
      <p:sp>
        <p:nvSpPr>
          <p:cNvPr id="4" name="TextBox 3">
            <a:extLst>
              <a:ext uri="{FF2B5EF4-FFF2-40B4-BE49-F238E27FC236}">
                <a16:creationId xmlns:a16="http://schemas.microsoft.com/office/drawing/2014/main" id="{59CB2996-9182-E450-AD2F-826429C5CB11}"/>
              </a:ext>
            </a:extLst>
          </p:cNvPr>
          <p:cNvSpPr txBox="1"/>
          <p:nvPr/>
        </p:nvSpPr>
        <p:spPr>
          <a:xfrm>
            <a:off x="304800" y="0"/>
            <a:ext cx="11887200" cy="923330"/>
          </a:xfrm>
          <a:prstGeom prst="rect">
            <a:avLst/>
          </a:prstGeom>
          <a:noFill/>
        </p:spPr>
        <p:txBody>
          <a:bodyPr wrap="square" rtlCol="0">
            <a:spAutoFit/>
          </a:bodyPr>
          <a:lstStyle/>
          <a:p>
            <a:r>
              <a:rPr lang="en-US" sz="3000" b="1" dirty="0"/>
              <a:t>Future outlook</a:t>
            </a:r>
          </a:p>
          <a:p>
            <a:pPr lvl="1"/>
            <a:r>
              <a:rPr lang="en-US" sz="2400" dirty="0"/>
              <a:t>Realizing the full potential of established methods of wind farm control with ML</a:t>
            </a:r>
          </a:p>
        </p:txBody>
      </p:sp>
      <p:sp>
        <p:nvSpPr>
          <p:cNvPr id="6" name="TextBox 5">
            <a:extLst>
              <a:ext uri="{FF2B5EF4-FFF2-40B4-BE49-F238E27FC236}">
                <a16:creationId xmlns:a16="http://schemas.microsoft.com/office/drawing/2014/main" id="{FEC64DA7-4436-39FB-AE67-EE73B1615B65}"/>
              </a:ext>
            </a:extLst>
          </p:cNvPr>
          <p:cNvSpPr txBox="1"/>
          <p:nvPr/>
        </p:nvSpPr>
        <p:spPr>
          <a:xfrm>
            <a:off x="337457" y="923330"/>
            <a:ext cx="5747658" cy="1200329"/>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“The controller must be backward compatible - we’re not going to turn decades of control engineering upside down for a new framework”.</a:t>
            </a:r>
          </a:p>
          <a:p>
            <a:r>
              <a:rPr lang="en-US" i="1" dirty="0">
                <a:ea typeface="Ayuthaya" pitchFamily="2" charset="-34"/>
                <a:cs typeface="Ayuthaya" pitchFamily="2" charset="-34"/>
              </a:rPr>
              <a:t>Control Engineer A @ Siemens Gamesa</a:t>
            </a:r>
          </a:p>
        </p:txBody>
      </p:sp>
      <p:sp>
        <p:nvSpPr>
          <p:cNvPr id="7" name="TextBox 6">
            <a:extLst>
              <a:ext uri="{FF2B5EF4-FFF2-40B4-BE49-F238E27FC236}">
                <a16:creationId xmlns:a16="http://schemas.microsoft.com/office/drawing/2014/main" id="{412FBA03-7DBB-B04C-4ED7-254F4AEA4038}"/>
              </a:ext>
            </a:extLst>
          </p:cNvPr>
          <p:cNvSpPr txBox="1"/>
          <p:nvPr/>
        </p:nvSpPr>
        <p:spPr>
          <a:xfrm>
            <a:off x="337457" y="2116149"/>
            <a:ext cx="5747658" cy="923330"/>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“The performance of our wake steering controller is wildly inconsistent across different sites”.</a:t>
            </a:r>
          </a:p>
          <a:p>
            <a:r>
              <a:rPr lang="en-US" i="1" dirty="0">
                <a:ea typeface="Ayuthaya" pitchFamily="2" charset="-34"/>
                <a:cs typeface="Ayuthaya" pitchFamily="2" charset="-34"/>
              </a:rPr>
              <a:t>Control Engineer B @ Siemens Gamesa</a:t>
            </a:r>
          </a:p>
        </p:txBody>
      </p:sp>
      <p:sp>
        <p:nvSpPr>
          <p:cNvPr id="8" name="TextBox 7">
            <a:extLst>
              <a:ext uri="{FF2B5EF4-FFF2-40B4-BE49-F238E27FC236}">
                <a16:creationId xmlns:a16="http://schemas.microsoft.com/office/drawing/2014/main" id="{639ADE6F-E955-7A28-6706-C73D002B2868}"/>
              </a:ext>
            </a:extLst>
          </p:cNvPr>
          <p:cNvSpPr txBox="1"/>
          <p:nvPr/>
        </p:nvSpPr>
        <p:spPr>
          <a:xfrm>
            <a:off x="348342" y="3039479"/>
            <a:ext cx="5747658" cy="1200329"/>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“We want to know how to combine identification of gusts and incoming weather features into a model that predicts their evolution”.</a:t>
            </a:r>
          </a:p>
          <a:p>
            <a:r>
              <a:rPr lang="en-US" i="1" dirty="0">
                <a:ea typeface="Ayuthaya" pitchFamily="2" charset="-34"/>
                <a:cs typeface="Ayuthaya" pitchFamily="2" charset="-34"/>
              </a:rPr>
              <a:t>R&amp;D Engineer @ Vaisala</a:t>
            </a:r>
          </a:p>
        </p:txBody>
      </p:sp>
      <p:sp>
        <p:nvSpPr>
          <p:cNvPr id="9" name="TextBox 8">
            <a:extLst>
              <a:ext uri="{FF2B5EF4-FFF2-40B4-BE49-F238E27FC236}">
                <a16:creationId xmlns:a16="http://schemas.microsoft.com/office/drawing/2014/main" id="{88169D9F-BB2A-9C09-A81B-16098666BDD0}"/>
              </a:ext>
            </a:extLst>
          </p:cNvPr>
          <p:cNvSpPr txBox="1"/>
          <p:nvPr/>
        </p:nvSpPr>
        <p:spPr>
          <a:xfrm>
            <a:off x="6090139" y="923330"/>
            <a:ext cx="6085114" cy="1477328"/>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“You know what you researchers can do? Put a bunch of LIDARs out there and tell us what the f**k is going on!”</a:t>
            </a:r>
          </a:p>
          <a:p>
            <a:r>
              <a:rPr lang="en-US" i="1" dirty="0">
                <a:ea typeface="Ayuthaya" pitchFamily="2" charset="-34"/>
                <a:cs typeface="Ayuthaya" pitchFamily="2" charset="-34"/>
              </a:rPr>
              <a:t>Wind Turbine Project Director @ Copenhagen Offshore Partners</a:t>
            </a:r>
          </a:p>
        </p:txBody>
      </p:sp>
      <p:sp>
        <p:nvSpPr>
          <p:cNvPr id="3" name="TextBox 2">
            <a:extLst>
              <a:ext uri="{FF2B5EF4-FFF2-40B4-BE49-F238E27FC236}">
                <a16:creationId xmlns:a16="http://schemas.microsoft.com/office/drawing/2014/main" id="{8859E7B8-EACF-6079-8EAF-B841043AC270}"/>
              </a:ext>
            </a:extLst>
          </p:cNvPr>
          <p:cNvSpPr txBox="1"/>
          <p:nvPr/>
        </p:nvSpPr>
        <p:spPr>
          <a:xfrm>
            <a:off x="6101862" y="2431588"/>
            <a:ext cx="6085114" cy="2031325"/>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“Wake steering comes up a lot with customers.  It’s something that isn’t really proven yet in a test scenario. At best, the (power) increase of 1%, (but the) uncertainty is higher than 1%. The biggest hurdle is proving it and making a commercial agreement that the customer wants.</a:t>
            </a:r>
          </a:p>
          <a:p>
            <a:r>
              <a:rPr lang="en-US" i="1" dirty="0">
                <a:ea typeface="Ayuthaya" pitchFamily="2" charset="-34"/>
                <a:cs typeface="Ayuthaya" pitchFamily="2" charset="-34"/>
              </a:rPr>
              <a:t>Product Line Leader @ GE </a:t>
            </a:r>
            <a:r>
              <a:rPr lang="en-US" i="1" dirty="0" err="1">
                <a:ea typeface="Ayuthaya" pitchFamily="2" charset="-34"/>
                <a:cs typeface="Ayuthaya" pitchFamily="2" charset="-34"/>
              </a:rPr>
              <a:t>Vernova</a:t>
            </a:r>
            <a:endParaRPr lang="en-US" i="1" dirty="0">
              <a:ea typeface="Ayuthaya" pitchFamily="2" charset="-34"/>
              <a:cs typeface="Ayuthaya" pitchFamily="2" charset="-34"/>
            </a:endParaRPr>
          </a:p>
        </p:txBody>
      </p:sp>
      <p:sp>
        <p:nvSpPr>
          <p:cNvPr id="5" name="TextBox 4">
            <a:extLst>
              <a:ext uri="{FF2B5EF4-FFF2-40B4-BE49-F238E27FC236}">
                <a16:creationId xmlns:a16="http://schemas.microsoft.com/office/drawing/2014/main" id="{5BC077E6-0E74-B118-5A98-83EF93C547B1}"/>
              </a:ext>
            </a:extLst>
          </p:cNvPr>
          <p:cNvSpPr txBox="1"/>
          <p:nvPr/>
        </p:nvSpPr>
        <p:spPr>
          <a:xfrm>
            <a:off x="6101862" y="4501102"/>
            <a:ext cx="6085114" cy="923330"/>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“No matter how many times we tune the (farm power prediction model), the result is always 5% off.”</a:t>
            </a:r>
          </a:p>
          <a:p>
            <a:r>
              <a:rPr lang="en-US" i="1" dirty="0">
                <a:ea typeface="Ayuthaya" pitchFamily="2" charset="-34"/>
                <a:cs typeface="Ayuthaya" pitchFamily="2" charset="-34"/>
              </a:rPr>
              <a:t>Senior Performance Engineer @ </a:t>
            </a:r>
            <a:r>
              <a:rPr lang="en-US" i="1" dirty="0" err="1">
                <a:ea typeface="Ayuthaya" pitchFamily="2" charset="-34"/>
                <a:cs typeface="Ayuthaya" pitchFamily="2" charset="-34"/>
              </a:rPr>
              <a:t>Glennmont</a:t>
            </a:r>
            <a:r>
              <a:rPr lang="en-US" i="1" dirty="0">
                <a:ea typeface="Ayuthaya" pitchFamily="2" charset="-34"/>
                <a:cs typeface="Ayuthaya" pitchFamily="2" charset="-34"/>
              </a:rPr>
              <a:t> Partners</a:t>
            </a:r>
          </a:p>
        </p:txBody>
      </p:sp>
      <p:sp>
        <p:nvSpPr>
          <p:cNvPr id="10" name="TextBox 9">
            <a:extLst>
              <a:ext uri="{FF2B5EF4-FFF2-40B4-BE49-F238E27FC236}">
                <a16:creationId xmlns:a16="http://schemas.microsoft.com/office/drawing/2014/main" id="{F170BC26-1C23-B608-A163-1951D27FAB90}"/>
              </a:ext>
            </a:extLst>
          </p:cNvPr>
          <p:cNvSpPr txBox="1"/>
          <p:nvPr/>
        </p:nvSpPr>
        <p:spPr>
          <a:xfrm>
            <a:off x="304800" y="4239808"/>
            <a:ext cx="5747658" cy="1754326"/>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“We try really hard to squeeze out 0.1% of AEP (gain) from a turbine. But over the full supply chain, if you have a delay of 1 day, or if something is installed incorrectly… what you have spent three months trying to tune is nothing.”</a:t>
            </a:r>
          </a:p>
          <a:p>
            <a:r>
              <a:rPr lang="en-US" i="1" dirty="0">
                <a:ea typeface="Ayuthaya" pitchFamily="2" charset="-34"/>
                <a:cs typeface="Ayuthaya" pitchFamily="2" charset="-34"/>
              </a:rPr>
              <a:t>Lead Control Engineer @ Siemens Gamesa</a:t>
            </a:r>
          </a:p>
        </p:txBody>
      </p:sp>
    </p:spTree>
    <p:extLst>
      <p:ext uri="{BB962C8B-B14F-4D97-AF65-F5344CB8AC3E}">
        <p14:creationId xmlns:p14="http://schemas.microsoft.com/office/powerpoint/2010/main" val="24416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9" presetClass="emph" presetSubtype="0" grpId="1"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9" presetClass="emph" presetSubtype="0" grpId="1" nodeType="withEffect">
                                  <p:stCondLst>
                                    <p:cond delay="0"/>
                                  </p:stCondLst>
                                  <p:childTnLst>
                                    <p:set>
                                      <p:cBhvr>
                                        <p:cTn id="19" dur="indefinite"/>
                                        <p:tgtEl>
                                          <p:spTgt spid="7"/>
                                        </p:tgtEl>
                                        <p:attrNameLst>
                                          <p:attrName>style.opacity</p:attrName>
                                        </p:attrNameLst>
                                      </p:cBhvr>
                                      <p:to>
                                        <p:strVal val="0.5"/>
                                      </p:to>
                                    </p:set>
                                    <p:animEffect filter="image" prLst="opacity: 0.5">
                                      <p:cBhvr rctx="IE">
                                        <p:cTn id="20" dur="indefinite"/>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mph" presetSubtype="0" grpId="1" nodeType="withEffect">
                                  <p:stCondLst>
                                    <p:cond delay="0"/>
                                  </p:stCondLst>
                                  <p:childTnLst>
                                    <p:set>
                                      <p:cBhvr>
                                        <p:cTn id="26" dur="indefinite"/>
                                        <p:tgtEl>
                                          <p:spTgt spid="8"/>
                                        </p:tgtEl>
                                        <p:attrNameLst>
                                          <p:attrName>style.opacity</p:attrName>
                                        </p:attrNameLst>
                                      </p:cBhvr>
                                      <p:to>
                                        <p:strVal val="0.5"/>
                                      </p:to>
                                    </p:set>
                                    <p:animEffect filter="image" prLst="opacity: 0.5">
                                      <p:cBhvr rctx="IE">
                                        <p:cTn id="27" dur="indefinite"/>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9" presetClass="emph" presetSubtype="0" grpId="1" nodeType="withEffect">
                                  <p:stCondLst>
                                    <p:cond delay="0"/>
                                  </p:stCondLst>
                                  <p:childTnLst>
                                    <p:set>
                                      <p:cBhvr>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9" presetClass="emph" presetSubtype="0" grpId="1" nodeType="withEffect">
                                  <p:stCondLst>
                                    <p:cond delay="0"/>
                                  </p:stCondLst>
                                  <p:childTnLst>
                                    <p:set>
                                      <p:cBhvr>
                                        <p:cTn id="40" dur="indefinite"/>
                                        <p:tgtEl>
                                          <p:spTgt spid="9"/>
                                        </p:tgtEl>
                                        <p:attrNameLst>
                                          <p:attrName>style.opacity</p:attrName>
                                        </p:attrNameLst>
                                      </p:cBhvr>
                                      <p:to>
                                        <p:strVal val="0.5"/>
                                      </p:to>
                                    </p:set>
                                    <p:animEffect filter="image" prLst="opacity: 0.5">
                                      <p:cBhvr rctx="IE">
                                        <p:cTn id="41" dur="indefinite"/>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childTnLst>
                                </p:cTn>
                              </p:par>
                              <p:par>
                                <p:cTn id="46" presetID="9" presetClass="emph" presetSubtype="0" grpId="1" nodeType="withEffect">
                                  <p:stCondLst>
                                    <p:cond delay="0"/>
                                  </p:stCondLst>
                                  <p:childTnLst>
                                    <p:set>
                                      <p:cBhvr>
                                        <p:cTn id="47" dur="indefinite"/>
                                        <p:tgtEl>
                                          <p:spTgt spid="3"/>
                                        </p:tgtEl>
                                        <p:attrNameLst>
                                          <p:attrName>style.opacity</p:attrName>
                                        </p:attrNameLst>
                                      </p:cBhvr>
                                      <p:to>
                                        <p:strVal val="0.5"/>
                                      </p:to>
                                    </p:set>
                                    <p:animEffect filter="image" prLst="opacity: 0.5">
                                      <p:cBhvr rctx="IE">
                                        <p:cTn id="48"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3" grpId="0"/>
      <p:bldP spid="3" grpId="1"/>
      <p:bldP spid="5" grpId="0"/>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1CE54-DCB3-E9B2-E424-98928C65A33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D92A8-2F8E-254A-70C1-DACD04884595}"/>
              </a:ext>
            </a:extLst>
          </p:cNvPr>
          <p:cNvSpPr>
            <a:spLocks noGrp="1"/>
          </p:cNvSpPr>
          <p:nvPr>
            <p:ph type="sldNum" sz="quarter" idx="12"/>
          </p:nvPr>
        </p:nvSpPr>
        <p:spPr/>
        <p:txBody>
          <a:bodyPr/>
          <a:lstStyle/>
          <a:p>
            <a:fld id="{9E3EFB43-BEAF-4970-A06C-24B01B76FA99}" type="slidenum">
              <a:rPr lang="en-US" smtClean="0"/>
              <a:pPr/>
              <a:t>51</a:t>
            </a:fld>
            <a:endParaRPr lang="en-US"/>
          </a:p>
        </p:txBody>
      </p:sp>
      <p:pic>
        <p:nvPicPr>
          <p:cNvPr id="2050" name="Picture 2" descr="Stanford Doerr School of Sustainability">
            <a:extLst>
              <a:ext uri="{FF2B5EF4-FFF2-40B4-BE49-F238E27FC236}">
                <a16:creationId xmlns:a16="http://schemas.microsoft.com/office/drawing/2014/main" id="{AE718C61-1E6E-CAE8-D1ED-4CB7C69C9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908" y="4199930"/>
            <a:ext cx="5189384" cy="134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53B2FB-944B-9EC1-8667-3A71974C512F}"/>
              </a:ext>
            </a:extLst>
          </p:cNvPr>
          <p:cNvSpPr txBox="1"/>
          <p:nvPr/>
        </p:nvSpPr>
        <p:spPr>
          <a:xfrm>
            <a:off x="304800" y="1143000"/>
            <a:ext cx="5267211" cy="4524315"/>
          </a:xfrm>
          <a:prstGeom prst="rect">
            <a:avLst/>
          </a:prstGeom>
          <a:noFill/>
        </p:spPr>
        <p:txBody>
          <a:bodyPr wrap="none" rtlCol="0">
            <a:spAutoFit/>
          </a:bodyPr>
          <a:lstStyle/>
          <a:p>
            <a:r>
              <a:rPr lang="en-US" b="1" dirty="0"/>
              <a:t>Environment-aware control</a:t>
            </a:r>
          </a:p>
          <a:p>
            <a:pPr marL="285750" indent="-285750">
              <a:buFont typeface="Arial" panose="020B0604020202020204" pitchFamily="34" charset="0"/>
              <a:buChar char="•"/>
            </a:pPr>
            <a:r>
              <a:rPr lang="en-US" dirty="0"/>
              <a:t>site-specific modeling and optimization</a:t>
            </a:r>
          </a:p>
          <a:p>
            <a:endParaRPr lang="en-US" dirty="0"/>
          </a:p>
          <a:p>
            <a:r>
              <a:rPr lang="en-US" b="1" dirty="0"/>
              <a:t>Disturbance-aware control</a:t>
            </a:r>
          </a:p>
          <a:p>
            <a:pPr marL="285750" indent="-285750">
              <a:buFont typeface="Arial" panose="020B0604020202020204" pitchFamily="34" charset="0"/>
              <a:buChar char="•"/>
            </a:pPr>
            <a:r>
              <a:rPr lang="en-US" dirty="0"/>
              <a:t>incoming wind conditions</a:t>
            </a:r>
          </a:p>
          <a:p>
            <a:pPr marL="285750" indent="-285750">
              <a:buFont typeface="Arial" panose="020B0604020202020204" pitchFamily="34" charset="0"/>
              <a:buChar char="•"/>
            </a:pPr>
            <a:r>
              <a:rPr lang="en-US" dirty="0"/>
              <a:t>power demand signals</a:t>
            </a:r>
          </a:p>
          <a:p>
            <a:pPr marL="285750" indent="-285750">
              <a:buFont typeface="Arial" panose="020B0604020202020204" pitchFamily="34" charset="0"/>
              <a:buChar char="•"/>
            </a:pPr>
            <a:r>
              <a:rPr lang="en-US" dirty="0"/>
              <a:t>electricity prices</a:t>
            </a:r>
          </a:p>
          <a:p>
            <a:endParaRPr lang="en-US" dirty="0"/>
          </a:p>
          <a:p>
            <a:r>
              <a:rPr lang="en-US" b="1" dirty="0"/>
              <a:t>Flexible and cooperative</a:t>
            </a:r>
          </a:p>
          <a:p>
            <a:pPr marL="285750" indent="-285750">
              <a:buFont typeface="Arial" panose="020B0604020202020204" pitchFamily="34" charset="0"/>
              <a:buChar char="•"/>
            </a:pPr>
            <a:r>
              <a:rPr lang="en-US" dirty="0"/>
              <a:t>energy storage systems</a:t>
            </a:r>
          </a:p>
          <a:p>
            <a:pPr marL="285750" indent="-285750">
              <a:buFont typeface="Arial" panose="020B0604020202020204" pitchFamily="34" charset="0"/>
              <a:buChar char="•"/>
            </a:pPr>
            <a:r>
              <a:rPr lang="en-US" dirty="0"/>
              <a:t>power tracking</a:t>
            </a:r>
          </a:p>
          <a:p>
            <a:pPr marL="285750" indent="-285750">
              <a:buFont typeface="Arial" panose="020B0604020202020204" pitchFamily="34" charset="0"/>
              <a:buChar char="•"/>
            </a:pPr>
            <a:endParaRPr lang="en-US" dirty="0"/>
          </a:p>
          <a:p>
            <a:r>
              <a:rPr lang="en-US" b="1" dirty="0"/>
              <a:t>Focus on the industry’s greatest “pain points”</a:t>
            </a:r>
          </a:p>
          <a:p>
            <a:pPr marL="285750" indent="-285750">
              <a:buFont typeface="Arial" panose="020B0604020202020204" pitchFamily="34" charset="0"/>
              <a:buChar char="•"/>
            </a:pPr>
            <a:r>
              <a:rPr lang="en-US" dirty="0"/>
              <a:t>component lifetime</a:t>
            </a:r>
          </a:p>
          <a:p>
            <a:pPr marL="285750" indent="-285750">
              <a:buFont typeface="Arial" panose="020B0604020202020204" pitchFamily="34" charset="0"/>
              <a:buChar char="•"/>
            </a:pPr>
            <a:r>
              <a:rPr lang="en-US" dirty="0"/>
              <a:t>curtailment</a:t>
            </a:r>
          </a:p>
          <a:p>
            <a:pPr marL="285750" indent="-285750">
              <a:buFont typeface="Arial" panose="020B0604020202020204" pitchFamily="34" charset="0"/>
              <a:buChar char="•"/>
            </a:pPr>
            <a:r>
              <a:rPr lang="en-US" dirty="0"/>
              <a:t>reliable, fast modeling</a:t>
            </a:r>
          </a:p>
        </p:txBody>
      </p:sp>
      <p:sp>
        <p:nvSpPr>
          <p:cNvPr id="4" name="TextBox 3">
            <a:extLst>
              <a:ext uri="{FF2B5EF4-FFF2-40B4-BE49-F238E27FC236}">
                <a16:creationId xmlns:a16="http://schemas.microsoft.com/office/drawing/2014/main" id="{31569381-EB65-C2F2-1E88-6674735C38FA}"/>
              </a:ext>
            </a:extLst>
          </p:cNvPr>
          <p:cNvSpPr txBox="1"/>
          <p:nvPr/>
        </p:nvSpPr>
        <p:spPr>
          <a:xfrm>
            <a:off x="304800" y="0"/>
            <a:ext cx="11887200" cy="923330"/>
          </a:xfrm>
          <a:prstGeom prst="rect">
            <a:avLst/>
          </a:prstGeom>
          <a:noFill/>
        </p:spPr>
        <p:txBody>
          <a:bodyPr wrap="square" rtlCol="0">
            <a:spAutoFit/>
          </a:bodyPr>
          <a:lstStyle/>
          <a:p>
            <a:r>
              <a:rPr lang="en-US" sz="3000" b="1" dirty="0"/>
              <a:t>Future outlook</a:t>
            </a:r>
          </a:p>
          <a:p>
            <a:pPr lvl="1"/>
            <a:r>
              <a:rPr lang="en-US" sz="2400" dirty="0"/>
              <a:t>Closing the gap between wind farm control in research and in industry</a:t>
            </a:r>
          </a:p>
        </p:txBody>
      </p:sp>
      <p:pic>
        <p:nvPicPr>
          <p:cNvPr id="1028" name="Picture 4">
            <a:extLst>
              <a:ext uri="{FF2B5EF4-FFF2-40B4-BE49-F238E27FC236}">
                <a16:creationId xmlns:a16="http://schemas.microsoft.com/office/drawing/2014/main" id="{8F2E65A9-09A1-BF38-1755-F60728D38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5149"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DB3522B-63C2-2BFD-CFF9-726561A41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0021"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AEE3553-E313-9F31-E244-A0E0A5828A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928"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454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2E91384-7CF9-6111-D200-A53F9CDB92F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67149" y="228600"/>
            <a:ext cx="3848100" cy="553998"/>
          </a:xfrm>
          <a:prstGeom prst="rect">
            <a:avLst/>
          </a:prstGeom>
          <a:noFill/>
        </p:spPr>
        <p:txBody>
          <a:bodyPr wrap="square" rtlCol="0">
            <a:spAutoFit/>
          </a:bodyPr>
          <a:lstStyle/>
          <a:p>
            <a:r>
              <a:rPr lang="en-US" sz="3000" b="1" dirty="0">
                <a:latin typeface="Arial" pitchFamily="34" charset="0"/>
                <a:cs typeface="Arial" pitchFamily="34" charset="0"/>
              </a:rPr>
              <a:t>Acknowledgements</a:t>
            </a:r>
          </a:p>
        </p:txBody>
      </p:sp>
      <p:grpSp>
        <p:nvGrpSpPr>
          <p:cNvPr id="22" name="Group 21">
            <a:extLst>
              <a:ext uri="{FF2B5EF4-FFF2-40B4-BE49-F238E27FC236}">
                <a16:creationId xmlns:a16="http://schemas.microsoft.com/office/drawing/2014/main" id="{F389DB8D-BF5D-B8B9-C873-4E288255CB18}"/>
              </a:ext>
            </a:extLst>
          </p:cNvPr>
          <p:cNvGrpSpPr/>
          <p:nvPr/>
        </p:nvGrpSpPr>
        <p:grpSpPr>
          <a:xfrm>
            <a:off x="228600" y="1014240"/>
            <a:ext cx="1406525" cy="2576090"/>
            <a:chOff x="595702" y="1014240"/>
            <a:chExt cx="1406525" cy="2576090"/>
          </a:xfrm>
        </p:grpSpPr>
        <p:pic>
          <p:nvPicPr>
            <p:cNvPr id="2050" name="Picture 2" descr="Home | Lucy Pao | University of Colorado Boulder">
              <a:extLst>
                <a:ext uri="{FF2B5EF4-FFF2-40B4-BE49-F238E27FC236}">
                  <a16:creationId xmlns:a16="http://schemas.microsoft.com/office/drawing/2014/main" id="{141D240C-CF02-BF3F-3669-417AF9FBC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02" y="1014240"/>
              <a:ext cx="1406525"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974DAC-835B-274F-84C8-FC41BC6D2770}"/>
                </a:ext>
              </a:extLst>
            </p:cNvPr>
            <p:cNvSpPr txBox="1"/>
            <p:nvPr/>
          </p:nvSpPr>
          <p:spPr>
            <a:xfrm>
              <a:off x="595702" y="2667000"/>
              <a:ext cx="1377300" cy="923330"/>
            </a:xfrm>
            <a:prstGeom prst="rect">
              <a:avLst/>
            </a:prstGeom>
            <a:noFill/>
          </p:spPr>
          <p:txBody>
            <a:bodyPr wrap="none" rtlCol="0">
              <a:spAutoFit/>
            </a:bodyPr>
            <a:lstStyle/>
            <a:p>
              <a:r>
                <a:rPr lang="en-US" b="1" dirty="0"/>
                <a:t>Lucy Pao</a:t>
              </a:r>
            </a:p>
            <a:p>
              <a:r>
                <a:rPr lang="en-US" i="1" dirty="0"/>
                <a:t>CU Boulder</a:t>
              </a:r>
            </a:p>
            <a:p>
              <a:r>
                <a:rPr lang="en-US" i="1" dirty="0"/>
                <a:t>Advisor</a:t>
              </a:r>
            </a:p>
          </p:txBody>
        </p:sp>
      </p:grpSp>
      <p:grpSp>
        <p:nvGrpSpPr>
          <p:cNvPr id="23" name="Group 22">
            <a:extLst>
              <a:ext uri="{FF2B5EF4-FFF2-40B4-BE49-F238E27FC236}">
                <a16:creationId xmlns:a16="http://schemas.microsoft.com/office/drawing/2014/main" id="{C38E9C6B-E4C4-CC17-BCF1-1D918DC3DAEA}"/>
              </a:ext>
            </a:extLst>
          </p:cNvPr>
          <p:cNvGrpSpPr/>
          <p:nvPr/>
        </p:nvGrpSpPr>
        <p:grpSpPr>
          <a:xfrm>
            <a:off x="2133600" y="953280"/>
            <a:ext cx="1645771" cy="2637050"/>
            <a:chOff x="2578203" y="953280"/>
            <a:chExt cx="1645771" cy="2637050"/>
          </a:xfrm>
        </p:grpSpPr>
        <p:pic>
          <p:nvPicPr>
            <p:cNvPr id="2052" name="Picture 4" descr="Michael Sinner - Research Engineer - National Renewable Energy Laboratory |  LinkedIn">
              <a:extLst>
                <a:ext uri="{FF2B5EF4-FFF2-40B4-BE49-F238E27FC236}">
                  <a16:creationId xmlns:a16="http://schemas.microsoft.com/office/drawing/2014/main" id="{9FC076AA-2702-424E-75DE-EA3DD08C8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8203" y="95328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0DFAD1-3815-DA61-9E7C-823A9124324E}"/>
                </a:ext>
              </a:extLst>
            </p:cNvPr>
            <p:cNvSpPr txBox="1"/>
            <p:nvPr/>
          </p:nvSpPr>
          <p:spPr>
            <a:xfrm>
              <a:off x="2578203" y="2667000"/>
              <a:ext cx="1620957" cy="923330"/>
            </a:xfrm>
            <a:prstGeom prst="rect">
              <a:avLst/>
            </a:prstGeom>
            <a:noFill/>
          </p:spPr>
          <p:txBody>
            <a:bodyPr wrap="none" rtlCol="0">
              <a:spAutoFit/>
            </a:bodyPr>
            <a:lstStyle/>
            <a:p>
              <a:r>
                <a:rPr lang="en-US" b="1" dirty="0"/>
                <a:t>Misha Sinner</a:t>
              </a:r>
            </a:p>
            <a:p>
              <a:r>
                <a:rPr lang="en-US" i="1" dirty="0"/>
                <a:t>NREL</a:t>
              </a:r>
            </a:p>
            <a:p>
              <a:r>
                <a:rPr lang="en-US" i="1" dirty="0"/>
                <a:t>Advisor</a:t>
              </a:r>
            </a:p>
          </p:txBody>
        </p:sp>
      </p:grpSp>
      <p:grpSp>
        <p:nvGrpSpPr>
          <p:cNvPr id="24" name="Group 23">
            <a:extLst>
              <a:ext uri="{FF2B5EF4-FFF2-40B4-BE49-F238E27FC236}">
                <a16:creationId xmlns:a16="http://schemas.microsoft.com/office/drawing/2014/main" id="{5C21AB4F-6007-1007-3CE2-14E431F76034}"/>
              </a:ext>
            </a:extLst>
          </p:cNvPr>
          <p:cNvGrpSpPr/>
          <p:nvPr/>
        </p:nvGrpSpPr>
        <p:grpSpPr>
          <a:xfrm>
            <a:off x="4114800" y="989856"/>
            <a:ext cx="1428596" cy="2600474"/>
            <a:chOff x="4681079" y="989856"/>
            <a:chExt cx="1428596" cy="2600474"/>
          </a:xfrm>
        </p:grpSpPr>
        <p:pic>
          <p:nvPicPr>
            <p:cNvPr id="2054" name="Picture 6" descr="Eric Simley — National Renewable Energy Laboratory">
              <a:extLst>
                <a:ext uri="{FF2B5EF4-FFF2-40B4-BE49-F238E27FC236}">
                  <a16:creationId xmlns:a16="http://schemas.microsoft.com/office/drawing/2014/main" id="{14DE849D-57C0-2475-B025-F0B3EEBF5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079" y="989856"/>
              <a:ext cx="1355463"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EE4A415-36AE-123F-7836-F89BC055C3EC}"/>
                </a:ext>
              </a:extLst>
            </p:cNvPr>
            <p:cNvSpPr txBox="1"/>
            <p:nvPr/>
          </p:nvSpPr>
          <p:spPr>
            <a:xfrm>
              <a:off x="4681079" y="2667000"/>
              <a:ext cx="1428596" cy="923330"/>
            </a:xfrm>
            <a:prstGeom prst="rect">
              <a:avLst/>
            </a:prstGeom>
            <a:noFill/>
          </p:spPr>
          <p:txBody>
            <a:bodyPr wrap="none" rtlCol="0">
              <a:spAutoFit/>
            </a:bodyPr>
            <a:lstStyle/>
            <a:p>
              <a:r>
                <a:rPr lang="en-US" b="1" dirty="0"/>
                <a:t>Eric </a:t>
              </a:r>
              <a:r>
                <a:rPr lang="en-US" b="1" dirty="0" err="1"/>
                <a:t>Simley</a:t>
              </a:r>
              <a:endParaRPr lang="en-US" b="1" dirty="0"/>
            </a:p>
            <a:p>
              <a:r>
                <a:rPr lang="en-US" i="1" dirty="0"/>
                <a:t>NREL</a:t>
              </a:r>
            </a:p>
            <a:p>
              <a:r>
                <a:rPr lang="en-US" i="1" dirty="0"/>
                <a:t>Advisor</a:t>
              </a:r>
            </a:p>
          </p:txBody>
        </p:sp>
      </p:grpSp>
      <p:grpSp>
        <p:nvGrpSpPr>
          <p:cNvPr id="25" name="Group 24">
            <a:extLst>
              <a:ext uri="{FF2B5EF4-FFF2-40B4-BE49-F238E27FC236}">
                <a16:creationId xmlns:a16="http://schemas.microsoft.com/office/drawing/2014/main" id="{9B5390A3-86E2-48C9-3D15-D467531DD7AC}"/>
              </a:ext>
            </a:extLst>
          </p:cNvPr>
          <p:cNvGrpSpPr/>
          <p:nvPr/>
        </p:nvGrpSpPr>
        <p:grpSpPr>
          <a:xfrm>
            <a:off x="5943600" y="1014240"/>
            <a:ext cx="1645771" cy="2576090"/>
            <a:chOff x="6399094" y="1014240"/>
            <a:chExt cx="1645771" cy="2576090"/>
          </a:xfrm>
        </p:grpSpPr>
        <p:pic>
          <p:nvPicPr>
            <p:cNvPr id="2056" name="Picture 8" descr="fengcong1992 (Cong Feng) · GitHub">
              <a:extLst>
                <a:ext uri="{FF2B5EF4-FFF2-40B4-BE49-F238E27FC236}">
                  <a16:creationId xmlns:a16="http://schemas.microsoft.com/office/drawing/2014/main" id="{C7CA8721-3E8E-B8FC-DAA1-C018E003B1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9094" y="101424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DF178B1-B86F-DB4A-DD93-073A2BBE9463}"/>
                </a:ext>
              </a:extLst>
            </p:cNvPr>
            <p:cNvSpPr txBox="1"/>
            <p:nvPr/>
          </p:nvSpPr>
          <p:spPr>
            <a:xfrm>
              <a:off x="6399094" y="2667000"/>
              <a:ext cx="1390124" cy="923330"/>
            </a:xfrm>
            <a:prstGeom prst="rect">
              <a:avLst/>
            </a:prstGeom>
            <a:noFill/>
          </p:spPr>
          <p:txBody>
            <a:bodyPr wrap="none" rtlCol="0">
              <a:spAutoFit/>
            </a:bodyPr>
            <a:lstStyle/>
            <a:p>
              <a:r>
                <a:rPr lang="en-US" b="1" dirty="0"/>
                <a:t>Cong Feng</a:t>
              </a:r>
            </a:p>
            <a:p>
              <a:r>
                <a:rPr lang="en-US" i="1" dirty="0"/>
                <a:t>NREL</a:t>
              </a:r>
            </a:p>
            <a:p>
              <a:r>
                <a:rPr lang="en-US" i="1" dirty="0"/>
                <a:t>Advisor</a:t>
              </a:r>
            </a:p>
          </p:txBody>
        </p:sp>
      </p:grpSp>
      <p:grpSp>
        <p:nvGrpSpPr>
          <p:cNvPr id="21" name="Group 20">
            <a:extLst>
              <a:ext uri="{FF2B5EF4-FFF2-40B4-BE49-F238E27FC236}">
                <a16:creationId xmlns:a16="http://schemas.microsoft.com/office/drawing/2014/main" id="{7CA67696-9608-BF43-3FBC-AD42D575C8A3}"/>
              </a:ext>
            </a:extLst>
          </p:cNvPr>
          <p:cNvGrpSpPr/>
          <p:nvPr/>
        </p:nvGrpSpPr>
        <p:grpSpPr>
          <a:xfrm>
            <a:off x="10421576" y="1014240"/>
            <a:ext cx="1659429" cy="2569250"/>
            <a:chOff x="595702" y="3618714"/>
            <a:chExt cx="1659429" cy="2569250"/>
          </a:xfrm>
        </p:grpSpPr>
        <p:pic>
          <p:nvPicPr>
            <p:cNvPr id="2060" name="Picture 12" descr="Jennifer King — National Renewable Energy Laboratory">
              <a:extLst>
                <a:ext uri="{FF2B5EF4-FFF2-40B4-BE49-F238E27FC236}">
                  <a16:creationId xmlns:a16="http://schemas.microsoft.com/office/drawing/2014/main" id="{D4A45A86-2A80-6761-73DB-CAFDB56D87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702" y="3618714"/>
              <a:ext cx="1355464"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BAA248A-0016-939A-D781-C1F3F68A2ED1}"/>
                </a:ext>
              </a:extLst>
            </p:cNvPr>
            <p:cNvSpPr txBox="1"/>
            <p:nvPr/>
          </p:nvSpPr>
          <p:spPr>
            <a:xfrm>
              <a:off x="595702" y="5264634"/>
              <a:ext cx="1659429" cy="923330"/>
            </a:xfrm>
            <a:prstGeom prst="rect">
              <a:avLst/>
            </a:prstGeom>
            <a:noFill/>
          </p:spPr>
          <p:txBody>
            <a:bodyPr wrap="none" rtlCol="0">
              <a:spAutoFit/>
            </a:bodyPr>
            <a:lstStyle/>
            <a:p>
              <a:r>
                <a:rPr lang="en-US" b="1" dirty="0"/>
                <a:t>Jennifer King</a:t>
              </a:r>
            </a:p>
            <a:p>
              <a:r>
                <a:rPr lang="en-US" i="1" dirty="0"/>
                <a:t>NREL</a:t>
              </a:r>
            </a:p>
            <a:p>
              <a:r>
                <a:rPr lang="en-US" i="1" dirty="0"/>
                <a:t>Advisor</a:t>
              </a:r>
            </a:p>
          </p:txBody>
        </p:sp>
      </p:grpSp>
      <p:grpSp>
        <p:nvGrpSpPr>
          <p:cNvPr id="19" name="Group 18">
            <a:extLst>
              <a:ext uri="{FF2B5EF4-FFF2-40B4-BE49-F238E27FC236}">
                <a16:creationId xmlns:a16="http://schemas.microsoft.com/office/drawing/2014/main" id="{FDA80818-F032-7067-3119-3C4F53AA7F73}"/>
              </a:ext>
            </a:extLst>
          </p:cNvPr>
          <p:cNvGrpSpPr/>
          <p:nvPr/>
        </p:nvGrpSpPr>
        <p:grpSpPr>
          <a:xfrm>
            <a:off x="8755918" y="4011751"/>
            <a:ext cx="3664682" cy="2846249"/>
            <a:chOff x="6469918" y="3618714"/>
            <a:chExt cx="3664682" cy="2846249"/>
          </a:xfrm>
        </p:grpSpPr>
        <p:pic>
          <p:nvPicPr>
            <p:cNvPr id="2062" name="Picture 14">
              <a:extLst>
                <a:ext uri="{FF2B5EF4-FFF2-40B4-BE49-F238E27FC236}">
                  <a16:creationId xmlns:a16="http://schemas.microsoft.com/office/drawing/2014/main" id="{A9F8CC6A-FC31-6F3C-850F-64AB93F370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9918" y="3618714"/>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A545E8-BE83-2B79-D796-7796E1CBB4BD}"/>
                </a:ext>
              </a:extLst>
            </p:cNvPr>
            <p:cNvSpPr txBox="1"/>
            <p:nvPr/>
          </p:nvSpPr>
          <p:spPr>
            <a:xfrm>
              <a:off x="6469918" y="5264634"/>
              <a:ext cx="3664682" cy="1200329"/>
            </a:xfrm>
            <a:prstGeom prst="rect">
              <a:avLst/>
            </a:prstGeom>
            <a:noFill/>
          </p:spPr>
          <p:txBody>
            <a:bodyPr wrap="square" rtlCol="0">
              <a:spAutoFit/>
            </a:bodyPr>
            <a:lstStyle/>
            <a:p>
              <a:r>
                <a:rPr lang="en-US" b="1" dirty="0"/>
                <a:t>Emiliano </a:t>
              </a:r>
              <a:r>
                <a:rPr lang="en-US" b="1" dirty="0" err="1"/>
                <a:t>Dall’Anese</a:t>
              </a:r>
              <a:endParaRPr lang="en-US" b="1" dirty="0"/>
            </a:p>
            <a:p>
              <a:r>
                <a:rPr lang="en-US" i="1" dirty="0"/>
                <a:t>Boston University</a:t>
              </a:r>
            </a:p>
            <a:p>
              <a:r>
                <a:rPr lang="en-US" i="1" dirty="0"/>
                <a:t>Convinced (and funded) me to move to CO during a pandemic</a:t>
              </a:r>
            </a:p>
          </p:txBody>
        </p:sp>
      </p:grpSp>
      <p:grpSp>
        <p:nvGrpSpPr>
          <p:cNvPr id="20" name="Group 19">
            <a:extLst>
              <a:ext uri="{FF2B5EF4-FFF2-40B4-BE49-F238E27FC236}">
                <a16:creationId xmlns:a16="http://schemas.microsoft.com/office/drawing/2014/main" id="{BAFE629F-4003-9E8A-E059-43D133BB97E9}"/>
              </a:ext>
            </a:extLst>
          </p:cNvPr>
          <p:cNvGrpSpPr/>
          <p:nvPr/>
        </p:nvGrpSpPr>
        <p:grpSpPr>
          <a:xfrm>
            <a:off x="6860659" y="4011751"/>
            <a:ext cx="1826141" cy="2569250"/>
            <a:chOff x="2578203" y="3618714"/>
            <a:chExt cx="1826141" cy="2569250"/>
          </a:xfrm>
        </p:grpSpPr>
        <p:pic>
          <p:nvPicPr>
            <p:cNvPr id="2064" name="Picture 16" descr="Home | Marco M. Nicotra">
              <a:extLst>
                <a:ext uri="{FF2B5EF4-FFF2-40B4-BE49-F238E27FC236}">
                  <a16:creationId xmlns:a16="http://schemas.microsoft.com/office/drawing/2014/main" id="{FB13C82C-1CDE-30B4-9675-3C041EBC4C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8203" y="3618714"/>
              <a:ext cx="123444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B7849DE-AA18-701D-B7A9-4BBC31F9CB88}"/>
                </a:ext>
              </a:extLst>
            </p:cNvPr>
            <p:cNvSpPr txBox="1"/>
            <p:nvPr/>
          </p:nvSpPr>
          <p:spPr>
            <a:xfrm>
              <a:off x="2578203" y="5264634"/>
              <a:ext cx="1826141" cy="923330"/>
            </a:xfrm>
            <a:prstGeom prst="rect">
              <a:avLst/>
            </a:prstGeom>
            <a:noFill/>
          </p:spPr>
          <p:txBody>
            <a:bodyPr wrap="none" rtlCol="0">
              <a:spAutoFit/>
            </a:bodyPr>
            <a:lstStyle/>
            <a:p>
              <a:r>
                <a:rPr lang="en-US" b="1" dirty="0"/>
                <a:t>Marco Nicotra</a:t>
              </a:r>
            </a:p>
            <a:p>
              <a:r>
                <a:rPr lang="en-US" i="1" dirty="0"/>
                <a:t>CU Boulder</a:t>
              </a:r>
            </a:p>
            <a:p>
              <a:r>
                <a:rPr lang="en-US" i="1" dirty="0"/>
                <a:t>Made MPC cool</a:t>
              </a:r>
            </a:p>
          </p:txBody>
        </p:sp>
      </p:grpSp>
      <p:grpSp>
        <p:nvGrpSpPr>
          <p:cNvPr id="28" name="Group 27">
            <a:extLst>
              <a:ext uri="{FF2B5EF4-FFF2-40B4-BE49-F238E27FC236}">
                <a16:creationId xmlns:a16="http://schemas.microsoft.com/office/drawing/2014/main" id="{D2E384CC-23A1-903E-782B-33E70A4E2C77}"/>
              </a:ext>
            </a:extLst>
          </p:cNvPr>
          <p:cNvGrpSpPr/>
          <p:nvPr/>
        </p:nvGrpSpPr>
        <p:grpSpPr>
          <a:xfrm>
            <a:off x="224604" y="4011751"/>
            <a:ext cx="2086853" cy="2852418"/>
            <a:chOff x="2590800" y="3618714"/>
            <a:chExt cx="2086853" cy="2852418"/>
          </a:xfrm>
        </p:grpSpPr>
        <p:pic>
          <p:nvPicPr>
            <p:cNvPr id="2066" name="Picture 18" descr="Manuel Pusch | Lucy Pao | University of Colorado Boulder">
              <a:extLst>
                <a:ext uri="{FF2B5EF4-FFF2-40B4-BE49-F238E27FC236}">
                  <a16:creationId xmlns:a16="http://schemas.microsoft.com/office/drawing/2014/main" id="{F97186A2-D944-8345-04B3-674F8FF98F5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27208"/>
            <a:stretch/>
          </p:blipFill>
          <p:spPr bwMode="auto">
            <a:xfrm>
              <a:off x="2590800" y="3618714"/>
              <a:ext cx="1872026"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59DE77-1FCC-8B1D-4318-54952A33D905}"/>
                </a:ext>
              </a:extLst>
            </p:cNvPr>
            <p:cNvSpPr txBox="1"/>
            <p:nvPr/>
          </p:nvSpPr>
          <p:spPr>
            <a:xfrm>
              <a:off x="2590800" y="5270803"/>
              <a:ext cx="2086853" cy="1200329"/>
            </a:xfrm>
            <a:prstGeom prst="rect">
              <a:avLst/>
            </a:prstGeom>
            <a:noFill/>
          </p:spPr>
          <p:txBody>
            <a:bodyPr wrap="none" rtlCol="0">
              <a:spAutoFit/>
            </a:bodyPr>
            <a:lstStyle/>
            <a:p>
              <a:r>
                <a:rPr lang="en-US" b="1" dirty="0"/>
                <a:t>Manuel </a:t>
              </a:r>
              <a:r>
                <a:rPr lang="en-US" b="1" dirty="0" err="1"/>
                <a:t>Pusch</a:t>
              </a:r>
              <a:endParaRPr lang="en-US" b="1" dirty="0"/>
            </a:p>
            <a:p>
              <a:r>
                <a:rPr lang="en-US" i="1" dirty="0"/>
                <a:t>Munich University </a:t>
              </a:r>
            </a:p>
            <a:p>
              <a:r>
                <a:rPr lang="en-US" i="1" dirty="0"/>
                <a:t>  of App. Sciences</a:t>
              </a:r>
            </a:p>
            <a:p>
              <a:r>
                <a:rPr lang="en-US" i="1" dirty="0"/>
                <a:t>Advisor</a:t>
              </a:r>
            </a:p>
          </p:txBody>
        </p:sp>
      </p:grpSp>
      <p:pic>
        <p:nvPicPr>
          <p:cNvPr id="3" name="Picture 2">
            <a:extLst>
              <a:ext uri="{FF2B5EF4-FFF2-40B4-BE49-F238E27FC236}">
                <a16:creationId xmlns:a16="http://schemas.microsoft.com/office/drawing/2014/main" id="{74DAB364-B8BD-B3CA-F8B1-06AF784FE253}"/>
              </a:ext>
            </a:extLst>
          </p:cNvPr>
          <p:cNvPicPr>
            <a:picLocks noChangeAspect="1"/>
          </p:cNvPicPr>
          <p:nvPr/>
        </p:nvPicPr>
        <p:blipFill>
          <a:blip r:embed="rId11"/>
          <a:stretch>
            <a:fillRect/>
          </a:stretch>
        </p:blipFill>
        <p:spPr>
          <a:xfrm>
            <a:off x="7939943" y="1029780"/>
            <a:ext cx="1631950" cy="1628315"/>
          </a:xfrm>
          <a:prstGeom prst="ellipse">
            <a:avLst/>
          </a:prstGeom>
        </p:spPr>
      </p:pic>
      <p:sp>
        <p:nvSpPr>
          <p:cNvPr id="4" name="TextBox 3">
            <a:extLst>
              <a:ext uri="{FF2B5EF4-FFF2-40B4-BE49-F238E27FC236}">
                <a16:creationId xmlns:a16="http://schemas.microsoft.com/office/drawing/2014/main" id="{D4EB1040-237D-0805-C219-98F3468247F1}"/>
              </a:ext>
            </a:extLst>
          </p:cNvPr>
          <p:cNvSpPr txBox="1"/>
          <p:nvPr/>
        </p:nvSpPr>
        <p:spPr>
          <a:xfrm>
            <a:off x="7955847" y="2658095"/>
            <a:ext cx="2210862" cy="923330"/>
          </a:xfrm>
          <a:prstGeom prst="rect">
            <a:avLst/>
          </a:prstGeom>
          <a:noFill/>
        </p:spPr>
        <p:txBody>
          <a:bodyPr wrap="none" rtlCol="0">
            <a:spAutoFit/>
          </a:bodyPr>
          <a:lstStyle/>
          <a:p>
            <a:r>
              <a:rPr lang="en-US" b="1" dirty="0"/>
              <a:t>Emily Jensen</a:t>
            </a:r>
          </a:p>
          <a:p>
            <a:r>
              <a:rPr lang="en-US" i="1" dirty="0"/>
              <a:t>Committee Member</a:t>
            </a:r>
          </a:p>
          <a:p>
            <a:r>
              <a:rPr lang="en-US" i="1" dirty="0"/>
              <a:t>CU Boulder</a:t>
            </a:r>
          </a:p>
        </p:txBody>
      </p:sp>
      <p:grpSp>
        <p:nvGrpSpPr>
          <p:cNvPr id="7" name="Group 6">
            <a:extLst>
              <a:ext uri="{FF2B5EF4-FFF2-40B4-BE49-F238E27FC236}">
                <a16:creationId xmlns:a16="http://schemas.microsoft.com/office/drawing/2014/main" id="{1D892812-D11D-F737-0240-3CF4BD230B62}"/>
              </a:ext>
            </a:extLst>
          </p:cNvPr>
          <p:cNvGrpSpPr/>
          <p:nvPr/>
        </p:nvGrpSpPr>
        <p:grpSpPr>
          <a:xfrm>
            <a:off x="2438400" y="4011751"/>
            <a:ext cx="1651889" cy="2569250"/>
            <a:chOff x="2732808" y="4011751"/>
            <a:chExt cx="1651889" cy="2569250"/>
          </a:xfrm>
        </p:grpSpPr>
        <p:pic>
          <p:nvPicPr>
            <p:cNvPr id="8" name="Picture 20" descr="Joewie J. Koh">
              <a:extLst>
                <a:ext uri="{FF2B5EF4-FFF2-40B4-BE49-F238E27FC236}">
                  <a16:creationId xmlns:a16="http://schemas.microsoft.com/office/drawing/2014/main" id="{725D30B4-E362-6E23-350D-ED0F04433A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8777" y="4011751"/>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751013-71A7-AA65-8494-CD4ECA96206F}"/>
                </a:ext>
              </a:extLst>
            </p:cNvPr>
            <p:cNvSpPr txBox="1"/>
            <p:nvPr/>
          </p:nvSpPr>
          <p:spPr>
            <a:xfrm>
              <a:off x="2732808" y="5657671"/>
              <a:ext cx="1467068" cy="923330"/>
            </a:xfrm>
            <a:prstGeom prst="rect">
              <a:avLst/>
            </a:prstGeom>
            <a:noFill/>
          </p:spPr>
          <p:txBody>
            <a:bodyPr wrap="none" rtlCol="0">
              <a:spAutoFit/>
            </a:bodyPr>
            <a:lstStyle/>
            <a:p>
              <a:r>
                <a:rPr lang="en-US" b="1" dirty="0" err="1"/>
                <a:t>Joewie</a:t>
              </a:r>
              <a:r>
                <a:rPr lang="en-US" b="1" dirty="0"/>
                <a:t> Koh</a:t>
              </a:r>
            </a:p>
            <a:p>
              <a:r>
                <a:rPr lang="en-US" i="1" dirty="0"/>
                <a:t>CU Boulder</a:t>
              </a:r>
            </a:p>
            <a:p>
              <a:r>
                <a:rPr lang="en-US" i="1" dirty="0"/>
                <a:t>Advisor</a:t>
              </a:r>
            </a:p>
          </p:txBody>
        </p:sp>
      </p:grpSp>
      <p:grpSp>
        <p:nvGrpSpPr>
          <p:cNvPr id="14" name="Group 13">
            <a:extLst>
              <a:ext uri="{FF2B5EF4-FFF2-40B4-BE49-F238E27FC236}">
                <a16:creationId xmlns:a16="http://schemas.microsoft.com/office/drawing/2014/main" id="{0391638E-AD8C-AD7D-64AC-0D318E333C65}"/>
              </a:ext>
            </a:extLst>
          </p:cNvPr>
          <p:cNvGrpSpPr/>
          <p:nvPr/>
        </p:nvGrpSpPr>
        <p:grpSpPr>
          <a:xfrm>
            <a:off x="4310426" y="4011751"/>
            <a:ext cx="2492990" cy="2569250"/>
            <a:chOff x="4310426" y="4011751"/>
            <a:chExt cx="2492990" cy="2569250"/>
          </a:xfrm>
        </p:grpSpPr>
        <p:pic>
          <p:nvPicPr>
            <p:cNvPr id="33" name="Picture 22" descr="Alessandro Roncone">
              <a:extLst>
                <a:ext uri="{FF2B5EF4-FFF2-40B4-BE49-F238E27FC236}">
                  <a16:creationId xmlns:a16="http://schemas.microsoft.com/office/drawing/2014/main" id="{3B7A6F1B-D77C-A764-91C9-D314CA2EBC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3265" y="4011751"/>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433134B-766A-D94E-C6F4-70473B81A63F}"/>
                </a:ext>
              </a:extLst>
            </p:cNvPr>
            <p:cNvSpPr txBox="1"/>
            <p:nvPr/>
          </p:nvSpPr>
          <p:spPr>
            <a:xfrm>
              <a:off x="4310426" y="5657671"/>
              <a:ext cx="2492990" cy="923330"/>
            </a:xfrm>
            <a:prstGeom prst="rect">
              <a:avLst/>
            </a:prstGeom>
            <a:noFill/>
          </p:spPr>
          <p:txBody>
            <a:bodyPr wrap="none" rtlCol="0">
              <a:spAutoFit/>
            </a:bodyPr>
            <a:lstStyle/>
            <a:p>
              <a:r>
                <a:rPr lang="en-US" b="1" dirty="0"/>
                <a:t>Alessandro </a:t>
              </a:r>
              <a:r>
                <a:rPr lang="en-US" b="1" dirty="0" err="1"/>
                <a:t>Roncone</a:t>
              </a:r>
              <a:endParaRPr lang="en-US" b="1" dirty="0"/>
            </a:p>
            <a:p>
              <a:r>
                <a:rPr lang="en-US" i="1" dirty="0"/>
                <a:t>CU Boulder</a:t>
              </a:r>
            </a:p>
            <a:p>
              <a:r>
                <a:rPr lang="en-US" i="1" dirty="0"/>
                <a:t>Made RL cool</a:t>
              </a:r>
            </a:p>
          </p:txBody>
        </p:sp>
      </p:grpSp>
      <p:sp>
        <p:nvSpPr>
          <p:cNvPr id="13" name="Slide Number Placeholder 3">
            <a:extLst>
              <a:ext uri="{FF2B5EF4-FFF2-40B4-BE49-F238E27FC236}">
                <a16:creationId xmlns:a16="http://schemas.microsoft.com/office/drawing/2014/main" id="{426F1F74-990B-D095-EDE1-7641083B30A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327FFE-0FC2-1A52-3E07-340904B431A3}"/>
              </a:ext>
            </a:extLst>
          </p:cNvPr>
          <p:cNvSpPr>
            <a:spLocks noGrp="1"/>
          </p:cNvSpPr>
          <p:nvPr>
            <p:ph type="sldNum" sz="quarter" idx="12"/>
          </p:nvPr>
        </p:nvSpPr>
        <p:spPr/>
        <p:txBody>
          <a:bodyPr/>
          <a:lstStyle/>
          <a:p>
            <a:fld id="{9E3EFB43-BEAF-4970-A06C-24B01B76FA99}" type="slidenum">
              <a:rPr lang="en-US" smtClean="0"/>
              <a:pPr/>
              <a:t>53</a:t>
            </a:fld>
            <a:endParaRPr lang="en-US"/>
          </a:p>
        </p:txBody>
      </p:sp>
      <p:pic>
        <p:nvPicPr>
          <p:cNvPr id="5" name="Picture 4">
            <a:extLst>
              <a:ext uri="{FF2B5EF4-FFF2-40B4-BE49-F238E27FC236}">
                <a16:creationId xmlns:a16="http://schemas.microsoft.com/office/drawing/2014/main" id="{0023C6EC-C1D6-01BA-861C-B5087D6C15D7}"/>
              </a:ext>
            </a:extLst>
          </p:cNvPr>
          <p:cNvPicPr>
            <a:picLocks noChangeAspect="1"/>
          </p:cNvPicPr>
          <p:nvPr/>
        </p:nvPicPr>
        <p:blipFill>
          <a:blip r:embed="rId2"/>
          <a:srcRect l="-605" t="-500" r="818" b="492"/>
          <a:stretch/>
        </p:blipFill>
        <p:spPr>
          <a:xfrm>
            <a:off x="296042" y="376927"/>
            <a:ext cx="1628315" cy="1628315"/>
          </a:xfrm>
          <a:prstGeom prst="ellipse">
            <a:avLst/>
          </a:prstGeom>
        </p:spPr>
      </p:pic>
      <p:pic>
        <p:nvPicPr>
          <p:cNvPr id="7" name="Picture 6">
            <a:extLst>
              <a:ext uri="{FF2B5EF4-FFF2-40B4-BE49-F238E27FC236}">
                <a16:creationId xmlns:a16="http://schemas.microsoft.com/office/drawing/2014/main" id="{0410AD37-51AD-7BF9-5CD0-59BE5DBE223F}"/>
              </a:ext>
            </a:extLst>
          </p:cNvPr>
          <p:cNvPicPr>
            <a:picLocks noChangeAspect="1"/>
          </p:cNvPicPr>
          <p:nvPr/>
        </p:nvPicPr>
        <p:blipFill>
          <a:blip r:embed="rId3"/>
          <a:stretch>
            <a:fillRect/>
          </a:stretch>
        </p:blipFill>
        <p:spPr>
          <a:xfrm>
            <a:off x="4532352" y="565398"/>
            <a:ext cx="1631949" cy="1628315"/>
          </a:xfrm>
          <a:prstGeom prst="ellipse">
            <a:avLst/>
          </a:prstGeom>
        </p:spPr>
      </p:pic>
      <p:pic>
        <p:nvPicPr>
          <p:cNvPr id="9" name="Picture 8">
            <a:extLst>
              <a:ext uri="{FF2B5EF4-FFF2-40B4-BE49-F238E27FC236}">
                <a16:creationId xmlns:a16="http://schemas.microsoft.com/office/drawing/2014/main" id="{2304DCF1-2A79-5DDA-0116-B4EA3EECE35F}"/>
              </a:ext>
            </a:extLst>
          </p:cNvPr>
          <p:cNvPicPr>
            <a:picLocks noChangeAspect="1"/>
          </p:cNvPicPr>
          <p:nvPr/>
        </p:nvPicPr>
        <p:blipFill>
          <a:blip r:embed="rId4"/>
          <a:stretch>
            <a:fillRect/>
          </a:stretch>
        </p:blipFill>
        <p:spPr>
          <a:xfrm>
            <a:off x="6816572" y="565398"/>
            <a:ext cx="1636797" cy="1633152"/>
          </a:xfrm>
          <a:prstGeom prst="ellipse">
            <a:avLst/>
          </a:prstGeom>
        </p:spPr>
      </p:pic>
      <p:pic>
        <p:nvPicPr>
          <p:cNvPr id="10" name="Picture 9">
            <a:extLst>
              <a:ext uri="{FF2B5EF4-FFF2-40B4-BE49-F238E27FC236}">
                <a16:creationId xmlns:a16="http://schemas.microsoft.com/office/drawing/2014/main" id="{976810AF-43ED-83F8-8FD7-327067E6F35C}"/>
              </a:ext>
            </a:extLst>
          </p:cNvPr>
          <p:cNvPicPr>
            <a:picLocks noChangeAspect="1"/>
          </p:cNvPicPr>
          <p:nvPr/>
        </p:nvPicPr>
        <p:blipFill>
          <a:blip r:embed="rId5"/>
          <a:stretch>
            <a:fillRect/>
          </a:stretch>
        </p:blipFill>
        <p:spPr>
          <a:xfrm>
            <a:off x="8064525" y="15296"/>
            <a:ext cx="1631949" cy="1628315"/>
          </a:xfrm>
          <a:prstGeom prst="ellipse">
            <a:avLst/>
          </a:prstGeom>
        </p:spPr>
      </p:pic>
      <p:pic>
        <p:nvPicPr>
          <p:cNvPr id="11" name="Picture 10">
            <a:extLst>
              <a:ext uri="{FF2B5EF4-FFF2-40B4-BE49-F238E27FC236}">
                <a16:creationId xmlns:a16="http://schemas.microsoft.com/office/drawing/2014/main" id="{70F4683E-EEFF-3BF1-1840-68315D974B41}"/>
              </a:ext>
            </a:extLst>
          </p:cNvPr>
          <p:cNvPicPr>
            <a:picLocks noChangeAspect="1"/>
          </p:cNvPicPr>
          <p:nvPr/>
        </p:nvPicPr>
        <p:blipFill>
          <a:blip r:embed="rId6"/>
          <a:stretch>
            <a:fillRect/>
          </a:stretch>
        </p:blipFill>
        <p:spPr>
          <a:xfrm>
            <a:off x="10538229" y="-10132"/>
            <a:ext cx="1636797" cy="1633152"/>
          </a:xfrm>
          <a:prstGeom prst="ellipse">
            <a:avLst/>
          </a:prstGeom>
        </p:spPr>
      </p:pic>
      <p:pic>
        <p:nvPicPr>
          <p:cNvPr id="13" name="Picture 12">
            <a:extLst>
              <a:ext uri="{FF2B5EF4-FFF2-40B4-BE49-F238E27FC236}">
                <a16:creationId xmlns:a16="http://schemas.microsoft.com/office/drawing/2014/main" id="{1D136082-5820-CD01-FA4F-BCE526D22CBB}"/>
              </a:ext>
            </a:extLst>
          </p:cNvPr>
          <p:cNvPicPr>
            <a:picLocks noChangeAspect="1"/>
          </p:cNvPicPr>
          <p:nvPr/>
        </p:nvPicPr>
        <p:blipFill>
          <a:blip r:embed="rId7"/>
          <a:stretch>
            <a:fillRect/>
          </a:stretch>
        </p:blipFill>
        <p:spPr>
          <a:xfrm>
            <a:off x="6553200" y="3429000"/>
            <a:ext cx="1631949" cy="1628315"/>
          </a:xfrm>
          <a:prstGeom prst="ellipse">
            <a:avLst/>
          </a:prstGeom>
        </p:spPr>
      </p:pic>
      <p:sp>
        <p:nvSpPr>
          <p:cNvPr id="15" name="TextBox 14">
            <a:extLst>
              <a:ext uri="{FF2B5EF4-FFF2-40B4-BE49-F238E27FC236}">
                <a16:creationId xmlns:a16="http://schemas.microsoft.com/office/drawing/2014/main" id="{EC48C06E-D10E-9901-78FC-D0304651E124}"/>
              </a:ext>
            </a:extLst>
          </p:cNvPr>
          <p:cNvSpPr txBox="1"/>
          <p:nvPr/>
        </p:nvSpPr>
        <p:spPr>
          <a:xfrm>
            <a:off x="5026775" y="2141583"/>
            <a:ext cx="7148251" cy="1477328"/>
          </a:xfrm>
          <a:prstGeom prst="rect">
            <a:avLst/>
          </a:prstGeom>
          <a:noFill/>
        </p:spPr>
        <p:txBody>
          <a:bodyPr wrap="square" rtlCol="0">
            <a:spAutoFit/>
          </a:bodyPr>
          <a:lstStyle/>
          <a:p>
            <a:r>
              <a:rPr lang="en-US" b="1" dirty="0"/>
              <a:t>Dano Marshall, Erica Fagan, Emily Vogt, Joshua Bennett, Wil Srubar, Susan Strong</a:t>
            </a:r>
          </a:p>
          <a:p>
            <a:r>
              <a:rPr lang="en-US" i="1" dirty="0"/>
              <a:t>CU Boulder</a:t>
            </a:r>
          </a:p>
          <a:p>
            <a:r>
              <a:rPr lang="en-US" i="1" dirty="0"/>
              <a:t>Innovation Corps™️, Venture Partners, Ascent Deep Tech Accelerator</a:t>
            </a:r>
          </a:p>
        </p:txBody>
      </p:sp>
      <p:grpSp>
        <p:nvGrpSpPr>
          <p:cNvPr id="16" name="Group 15">
            <a:extLst>
              <a:ext uri="{FF2B5EF4-FFF2-40B4-BE49-F238E27FC236}">
                <a16:creationId xmlns:a16="http://schemas.microsoft.com/office/drawing/2014/main" id="{E10E272C-E5C6-771F-E90C-37CA3EFD144A}"/>
              </a:ext>
            </a:extLst>
          </p:cNvPr>
          <p:cNvGrpSpPr/>
          <p:nvPr/>
        </p:nvGrpSpPr>
        <p:grpSpPr>
          <a:xfrm>
            <a:off x="2446183" y="350324"/>
            <a:ext cx="2595582" cy="2853089"/>
            <a:chOff x="8474931" y="1014240"/>
            <a:chExt cx="2595582" cy="2853089"/>
          </a:xfrm>
        </p:grpSpPr>
        <p:pic>
          <p:nvPicPr>
            <p:cNvPr id="17" name="Picture 10" descr="Juan Manuel Boullosa Novo - Short-Term Scholar - University of Colorado  Boulder | LinkedIn">
              <a:extLst>
                <a:ext uri="{FF2B5EF4-FFF2-40B4-BE49-F238E27FC236}">
                  <a16:creationId xmlns:a16="http://schemas.microsoft.com/office/drawing/2014/main" id="{618C20A2-4014-DE14-469C-32BB13C7E9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4931" y="101424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B7962B6-7FC6-1E17-FE23-13EB6A1335D3}"/>
                </a:ext>
              </a:extLst>
            </p:cNvPr>
            <p:cNvSpPr txBox="1"/>
            <p:nvPr/>
          </p:nvSpPr>
          <p:spPr>
            <a:xfrm>
              <a:off x="8474931" y="2667000"/>
              <a:ext cx="2595582" cy="1200329"/>
            </a:xfrm>
            <a:prstGeom prst="rect">
              <a:avLst/>
            </a:prstGeom>
            <a:noFill/>
          </p:spPr>
          <p:txBody>
            <a:bodyPr wrap="none" rtlCol="0">
              <a:spAutoFit/>
            </a:bodyPr>
            <a:lstStyle/>
            <a:p>
              <a:r>
                <a:rPr lang="en-US" b="1" dirty="0"/>
                <a:t>Juan Manuel </a:t>
              </a:r>
            </a:p>
            <a:p>
              <a:r>
                <a:rPr lang="en-US" b="1" dirty="0"/>
                <a:t>  </a:t>
              </a:r>
              <a:r>
                <a:rPr lang="en-US" b="1" dirty="0" err="1"/>
                <a:t>Boullosa</a:t>
              </a:r>
              <a:r>
                <a:rPr lang="en-US" b="1" dirty="0"/>
                <a:t> Novo</a:t>
              </a:r>
            </a:p>
            <a:p>
              <a:r>
                <a:rPr lang="en-US" i="1" dirty="0"/>
                <a:t>University of Oldenburg</a:t>
              </a:r>
            </a:p>
            <a:p>
              <a:r>
                <a:rPr lang="en-US" i="1" dirty="0"/>
                <a:t>Collaborator</a:t>
              </a:r>
            </a:p>
          </p:txBody>
        </p:sp>
      </p:grpSp>
      <p:sp>
        <p:nvSpPr>
          <p:cNvPr id="19" name="TextBox 18">
            <a:extLst>
              <a:ext uri="{FF2B5EF4-FFF2-40B4-BE49-F238E27FC236}">
                <a16:creationId xmlns:a16="http://schemas.microsoft.com/office/drawing/2014/main" id="{5A4E6C23-1633-B408-06BC-4EB7AF150D0B}"/>
              </a:ext>
            </a:extLst>
          </p:cNvPr>
          <p:cNvSpPr txBox="1"/>
          <p:nvPr/>
        </p:nvSpPr>
        <p:spPr>
          <a:xfrm>
            <a:off x="256737" y="2035563"/>
            <a:ext cx="2410263" cy="1200329"/>
          </a:xfrm>
          <a:prstGeom prst="rect">
            <a:avLst/>
          </a:prstGeom>
          <a:noFill/>
        </p:spPr>
        <p:txBody>
          <a:bodyPr wrap="square" rtlCol="0">
            <a:spAutoFit/>
          </a:bodyPr>
          <a:lstStyle/>
          <a:p>
            <a:r>
              <a:rPr lang="en-US" b="1" dirty="0"/>
              <a:t>Steven </a:t>
            </a:r>
            <a:r>
              <a:rPr lang="en-US" b="1" dirty="0" err="1"/>
              <a:t>Thelosen</a:t>
            </a:r>
            <a:endParaRPr lang="en-US" b="1" dirty="0"/>
          </a:p>
          <a:p>
            <a:r>
              <a:rPr lang="en-US" i="1" dirty="0"/>
              <a:t>Eindhoven University of Technology</a:t>
            </a:r>
          </a:p>
          <a:p>
            <a:r>
              <a:rPr lang="en-US" i="1" dirty="0"/>
              <a:t>Collaborator</a:t>
            </a:r>
          </a:p>
        </p:txBody>
      </p:sp>
      <p:pic>
        <p:nvPicPr>
          <p:cNvPr id="29" name="Picture 28">
            <a:extLst>
              <a:ext uri="{FF2B5EF4-FFF2-40B4-BE49-F238E27FC236}">
                <a16:creationId xmlns:a16="http://schemas.microsoft.com/office/drawing/2014/main" id="{EB39FD7D-F1A5-2516-1CFA-B250A21569E3}"/>
              </a:ext>
            </a:extLst>
          </p:cNvPr>
          <p:cNvPicPr>
            <a:picLocks noChangeAspect="1"/>
          </p:cNvPicPr>
          <p:nvPr/>
        </p:nvPicPr>
        <p:blipFill>
          <a:blip r:embed="rId9"/>
          <a:stretch>
            <a:fillRect/>
          </a:stretch>
        </p:blipFill>
        <p:spPr>
          <a:xfrm>
            <a:off x="9322265" y="582766"/>
            <a:ext cx="1622162" cy="1618549"/>
          </a:xfrm>
          <a:prstGeom prst="ellipse">
            <a:avLst/>
          </a:prstGeom>
        </p:spPr>
      </p:pic>
      <p:sp>
        <p:nvSpPr>
          <p:cNvPr id="30" name="TextBox 29">
            <a:extLst>
              <a:ext uri="{FF2B5EF4-FFF2-40B4-BE49-F238E27FC236}">
                <a16:creationId xmlns:a16="http://schemas.microsoft.com/office/drawing/2014/main" id="{45F9D0B6-ACE9-D8E8-13BD-EFD7A398C75D}"/>
              </a:ext>
            </a:extLst>
          </p:cNvPr>
          <p:cNvSpPr txBox="1"/>
          <p:nvPr/>
        </p:nvSpPr>
        <p:spPr>
          <a:xfrm>
            <a:off x="256737" y="5136204"/>
            <a:ext cx="6429965" cy="923330"/>
          </a:xfrm>
          <a:prstGeom prst="rect">
            <a:avLst/>
          </a:prstGeom>
          <a:noFill/>
        </p:spPr>
        <p:txBody>
          <a:bodyPr wrap="none" rtlCol="0">
            <a:spAutoFit/>
          </a:bodyPr>
          <a:lstStyle/>
          <a:p>
            <a:r>
              <a:rPr lang="en-US" b="1" dirty="0"/>
              <a:t>David Salinas, Kashif Rasul, Azad </a:t>
            </a:r>
            <a:r>
              <a:rPr lang="en-US" b="1" dirty="0" err="1"/>
              <a:t>Deihim</a:t>
            </a:r>
            <a:r>
              <a:rPr lang="en-US" b="1" dirty="0"/>
              <a:t>, Vincent Zheng</a:t>
            </a:r>
          </a:p>
          <a:p>
            <a:r>
              <a:rPr lang="en-US" i="1" dirty="0"/>
              <a:t>Global</a:t>
            </a:r>
          </a:p>
          <a:p>
            <a:r>
              <a:rPr lang="en-US" i="1" dirty="0"/>
              <a:t>Machine Learning Researchers</a:t>
            </a:r>
          </a:p>
        </p:txBody>
      </p:sp>
      <p:pic>
        <p:nvPicPr>
          <p:cNvPr id="31" name="Picture 30">
            <a:extLst>
              <a:ext uri="{FF2B5EF4-FFF2-40B4-BE49-F238E27FC236}">
                <a16:creationId xmlns:a16="http://schemas.microsoft.com/office/drawing/2014/main" id="{A5B25A0E-9987-97D7-7F5B-BBF9A32A0DD6}"/>
              </a:ext>
            </a:extLst>
          </p:cNvPr>
          <p:cNvPicPr>
            <a:picLocks noChangeAspect="1"/>
          </p:cNvPicPr>
          <p:nvPr/>
        </p:nvPicPr>
        <p:blipFill>
          <a:blip r:embed="rId10"/>
          <a:stretch>
            <a:fillRect/>
          </a:stretch>
        </p:blipFill>
        <p:spPr>
          <a:xfrm>
            <a:off x="2551374" y="3138556"/>
            <a:ext cx="1631950" cy="1628316"/>
          </a:xfrm>
          <a:prstGeom prst="ellipse">
            <a:avLst/>
          </a:prstGeom>
        </p:spPr>
      </p:pic>
      <p:pic>
        <p:nvPicPr>
          <p:cNvPr id="32" name="Picture 31">
            <a:extLst>
              <a:ext uri="{FF2B5EF4-FFF2-40B4-BE49-F238E27FC236}">
                <a16:creationId xmlns:a16="http://schemas.microsoft.com/office/drawing/2014/main" id="{19D2EEDE-B63C-9E80-EA01-BB7902346AB7}"/>
              </a:ext>
            </a:extLst>
          </p:cNvPr>
          <p:cNvPicPr>
            <a:picLocks noChangeAspect="1"/>
          </p:cNvPicPr>
          <p:nvPr/>
        </p:nvPicPr>
        <p:blipFill>
          <a:blip r:embed="rId11"/>
          <a:stretch>
            <a:fillRect/>
          </a:stretch>
        </p:blipFill>
        <p:spPr>
          <a:xfrm>
            <a:off x="5581715" y="-5546"/>
            <a:ext cx="1641055" cy="1637400"/>
          </a:xfrm>
          <a:prstGeom prst="ellipse">
            <a:avLst/>
          </a:prstGeom>
        </p:spPr>
      </p:pic>
      <p:pic>
        <p:nvPicPr>
          <p:cNvPr id="33" name="Picture 32">
            <a:extLst>
              <a:ext uri="{FF2B5EF4-FFF2-40B4-BE49-F238E27FC236}">
                <a16:creationId xmlns:a16="http://schemas.microsoft.com/office/drawing/2014/main" id="{AB9356FE-D67E-77F4-09FC-33C1D9F90F68}"/>
              </a:ext>
            </a:extLst>
          </p:cNvPr>
          <p:cNvPicPr>
            <a:picLocks noChangeAspect="1"/>
          </p:cNvPicPr>
          <p:nvPr/>
        </p:nvPicPr>
        <p:blipFill>
          <a:blip r:embed="rId12"/>
          <a:stretch>
            <a:fillRect/>
          </a:stretch>
        </p:blipFill>
        <p:spPr>
          <a:xfrm>
            <a:off x="131306" y="3276106"/>
            <a:ext cx="1631951" cy="1628316"/>
          </a:xfrm>
          <a:prstGeom prst="ellipse">
            <a:avLst/>
          </a:prstGeom>
        </p:spPr>
      </p:pic>
      <p:pic>
        <p:nvPicPr>
          <p:cNvPr id="34" name="Picture 33">
            <a:extLst>
              <a:ext uri="{FF2B5EF4-FFF2-40B4-BE49-F238E27FC236}">
                <a16:creationId xmlns:a16="http://schemas.microsoft.com/office/drawing/2014/main" id="{D8E5103B-A62C-871C-A9D8-8CBF08DADAE8}"/>
              </a:ext>
            </a:extLst>
          </p:cNvPr>
          <p:cNvPicPr>
            <a:picLocks noChangeAspect="1"/>
          </p:cNvPicPr>
          <p:nvPr/>
        </p:nvPicPr>
        <p:blipFill>
          <a:blip r:embed="rId13"/>
          <a:stretch>
            <a:fillRect/>
          </a:stretch>
        </p:blipFill>
        <p:spPr>
          <a:xfrm>
            <a:off x="3706235" y="3507889"/>
            <a:ext cx="1631950" cy="1628315"/>
          </a:xfrm>
          <a:prstGeom prst="ellipse">
            <a:avLst/>
          </a:prstGeom>
        </p:spPr>
      </p:pic>
      <p:pic>
        <p:nvPicPr>
          <p:cNvPr id="14" name="Picture 13">
            <a:extLst>
              <a:ext uri="{FF2B5EF4-FFF2-40B4-BE49-F238E27FC236}">
                <a16:creationId xmlns:a16="http://schemas.microsoft.com/office/drawing/2014/main" id="{804CAD4B-A339-0663-5DD0-68BB28A23C23}"/>
              </a:ext>
            </a:extLst>
          </p:cNvPr>
          <p:cNvPicPr>
            <a:picLocks noChangeAspect="1"/>
          </p:cNvPicPr>
          <p:nvPr/>
        </p:nvPicPr>
        <p:blipFill>
          <a:blip r:embed="rId14"/>
          <a:stretch>
            <a:fillRect/>
          </a:stretch>
        </p:blipFill>
        <p:spPr>
          <a:xfrm>
            <a:off x="1406689" y="3535371"/>
            <a:ext cx="1631949" cy="1628315"/>
          </a:xfrm>
          <a:prstGeom prst="ellipse">
            <a:avLst/>
          </a:prstGeom>
        </p:spPr>
      </p:pic>
      <p:sp>
        <p:nvSpPr>
          <p:cNvPr id="35" name="TextBox 34">
            <a:extLst>
              <a:ext uri="{FF2B5EF4-FFF2-40B4-BE49-F238E27FC236}">
                <a16:creationId xmlns:a16="http://schemas.microsoft.com/office/drawing/2014/main" id="{1BB834E7-A732-5A2A-5BEF-5FCAC051F853}"/>
              </a:ext>
            </a:extLst>
          </p:cNvPr>
          <p:cNvSpPr txBox="1"/>
          <p:nvPr/>
        </p:nvSpPr>
        <p:spPr>
          <a:xfrm>
            <a:off x="6587661" y="5091750"/>
            <a:ext cx="2053767" cy="923330"/>
          </a:xfrm>
          <a:prstGeom prst="rect">
            <a:avLst/>
          </a:prstGeom>
          <a:noFill/>
        </p:spPr>
        <p:txBody>
          <a:bodyPr wrap="none" rtlCol="0">
            <a:spAutoFit/>
          </a:bodyPr>
          <a:lstStyle/>
          <a:p>
            <a:r>
              <a:rPr lang="en-US" b="1" dirty="0"/>
              <a:t>Hailey Herman</a:t>
            </a:r>
          </a:p>
          <a:p>
            <a:r>
              <a:rPr lang="en-US" i="1" dirty="0"/>
              <a:t>CU Boulder</a:t>
            </a:r>
          </a:p>
          <a:p>
            <a:r>
              <a:rPr lang="en-US" i="1" dirty="0"/>
              <a:t>3MT</a:t>
            </a:r>
            <a:r>
              <a:rPr lang="en-US" i="1" baseline="30000" dirty="0"/>
              <a:t>Ⓡ </a:t>
            </a:r>
            <a:r>
              <a:rPr lang="en-US" i="1" dirty="0"/>
              <a:t>Competition</a:t>
            </a:r>
            <a:endParaRPr lang="en-US" i="1" baseline="30000" dirty="0"/>
          </a:p>
        </p:txBody>
      </p:sp>
      <p:pic>
        <p:nvPicPr>
          <p:cNvPr id="1026" name="Picture 2">
            <a:extLst>
              <a:ext uri="{FF2B5EF4-FFF2-40B4-BE49-F238E27FC236}">
                <a16:creationId xmlns:a16="http://schemas.microsoft.com/office/drawing/2014/main" id="{54772AF5-6F83-94C6-629B-F69863788E0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330" b="27242"/>
          <a:stretch/>
        </p:blipFill>
        <p:spPr bwMode="auto">
          <a:xfrm>
            <a:off x="8397392" y="3892371"/>
            <a:ext cx="2959235" cy="85935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87948AB8-E0F8-89F0-B51C-8B910DAE07BB}"/>
              </a:ext>
            </a:extLst>
          </p:cNvPr>
          <p:cNvSpPr txBox="1"/>
          <p:nvPr/>
        </p:nvSpPr>
        <p:spPr>
          <a:xfrm>
            <a:off x="11356627" y="4322046"/>
            <a:ext cx="800219" cy="461665"/>
          </a:xfrm>
          <a:prstGeom prst="rect">
            <a:avLst/>
          </a:prstGeom>
          <a:noFill/>
        </p:spPr>
        <p:txBody>
          <a:bodyPr wrap="none" rtlCol="0">
            <a:spAutoFit/>
          </a:bodyPr>
          <a:lstStyle/>
          <a:p>
            <a:r>
              <a:rPr lang="en-US" sz="2400" b="1" i="1" dirty="0" err="1">
                <a:solidFill>
                  <a:srgbClr val="0076BE"/>
                </a:solidFill>
              </a:rPr>
              <a:t>ians</a:t>
            </a:r>
            <a:endParaRPr lang="en-US" b="1" i="1" dirty="0">
              <a:solidFill>
                <a:srgbClr val="0076BE"/>
              </a:solidFill>
            </a:endParaRPr>
          </a:p>
        </p:txBody>
      </p:sp>
    </p:spTree>
    <p:extLst>
      <p:ext uri="{BB962C8B-B14F-4D97-AF65-F5344CB8AC3E}">
        <p14:creationId xmlns:p14="http://schemas.microsoft.com/office/powerpoint/2010/main" val="16153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29EA0-5D33-6155-E837-91DC857AB1F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1FE529D-17D6-60ED-1D19-4B0E3E8CDEAF}"/>
              </a:ext>
            </a:extLst>
          </p:cNvPr>
          <p:cNvSpPr txBox="1"/>
          <p:nvPr/>
        </p:nvSpPr>
        <p:spPr>
          <a:xfrm>
            <a:off x="2171700" y="228600"/>
            <a:ext cx="9334500" cy="553998"/>
          </a:xfrm>
          <a:prstGeom prst="rect">
            <a:avLst/>
          </a:prstGeom>
          <a:noFill/>
        </p:spPr>
        <p:txBody>
          <a:bodyPr wrap="square" rtlCol="0">
            <a:spAutoFit/>
          </a:bodyPr>
          <a:lstStyle/>
          <a:p>
            <a:r>
              <a:rPr lang="en-US" sz="3000" b="1" dirty="0">
                <a:latin typeface="Arial" pitchFamily="34" charset="0"/>
                <a:cs typeface="Arial" pitchFamily="34" charset="0"/>
              </a:rPr>
              <a:t>Curiosities, critiques, suggestions?*</a:t>
            </a:r>
          </a:p>
        </p:txBody>
      </p:sp>
      <p:pic>
        <p:nvPicPr>
          <p:cNvPr id="4" name="Graphic 3" descr="Question Mark with solid fill">
            <a:extLst>
              <a:ext uri="{FF2B5EF4-FFF2-40B4-BE49-F238E27FC236}">
                <a16:creationId xmlns:a16="http://schemas.microsoft.com/office/drawing/2014/main" id="{406A255C-8831-8C48-55A4-719E8405F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1066800"/>
            <a:ext cx="914400" cy="914400"/>
          </a:xfrm>
          <a:prstGeom prst="rect">
            <a:avLst/>
          </a:prstGeom>
        </p:spPr>
      </p:pic>
      <p:pic>
        <p:nvPicPr>
          <p:cNvPr id="8" name="Graphic 7" descr="Idea with solid fill">
            <a:extLst>
              <a:ext uri="{FF2B5EF4-FFF2-40B4-BE49-F238E27FC236}">
                <a16:creationId xmlns:a16="http://schemas.microsoft.com/office/drawing/2014/main" id="{E635E980-CFFC-076B-94AB-8AE1EF2A69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5231" y="1071489"/>
            <a:ext cx="914400" cy="914400"/>
          </a:xfrm>
          <a:prstGeom prst="rect">
            <a:avLst/>
          </a:prstGeom>
        </p:spPr>
      </p:pic>
      <p:pic>
        <p:nvPicPr>
          <p:cNvPr id="10" name="Graphic 9" descr="Thought with solid fill">
            <a:extLst>
              <a:ext uri="{FF2B5EF4-FFF2-40B4-BE49-F238E27FC236}">
                <a16:creationId xmlns:a16="http://schemas.microsoft.com/office/drawing/2014/main" id="{19CA4DFF-93FC-5453-5DE9-E242EAFDF6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6800" y="1066800"/>
            <a:ext cx="914400" cy="914400"/>
          </a:xfrm>
          <a:prstGeom prst="rect">
            <a:avLst/>
          </a:prstGeom>
        </p:spPr>
      </p:pic>
      <p:sp>
        <p:nvSpPr>
          <p:cNvPr id="2" name="TextBox 1">
            <a:extLst>
              <a:ext uri="{FF2B5EF4-FFF2-40B4-BE49-F238E27FC236}">
                <a16:creationId xmlns:a16="http://schemas.microsoft.com/office/drawing/2014/main" id="{FABF9182-C5CB-6B98-1DFC-CA8D0DE2BF9F}"/>
              </a:ext>
            </a:extLst>
          </p:cNvPr>
          <p:cNvSpPr txBox="1"/>
          <p:nvPr/>
        </p:nvSpPr>
        <p:spPr>
          <a:xfrm>
            <a:off x="142874" y="5440359"/>
            <a:ext cx="5648325" cy="369332"/>
          </a:xfrm>
          <a:prstGeom prst="rect">
            <a:avLst/>
          </a:prstGeom>
          <a:noFill/>
        </p:spPr>
        <p:txBody>
          <a:bodyPr wrap="square" rtlCol="0">
            <a:spAutoFit/>
          </a:bodyPr>
          <a:lstStyle/>
          <a:p>
            <a:r>
              <a:rPr lang="en-US" dirty="0">
                <a:latin typeface="Arial" pitchFamily="34" charset="0"/>
                <a:cs typeface="Arial" pitchFamily="34" charset="0"/>
              </a:rPr>
              <a:t>*unconditional acclaim also welcome</a:t>
            </a:r>
          </a:p>
        </p:txBody>
      </p:sp>
      <p:sp>
        <p:nvSpPr>
          <p:cNvPr id="3" name="Slide Number Placeholder 2">
            <a:extLst>
              <a:ext uri="{FF2B5EF4-FFF2-40B4-BE49-F238E27FC236}">
                <a16:creationId xmlns:a16="http://schemas.microsoft.com/office/drawing/2014/main" id="{7C4FD2BA-DE1B-20D4-DF6B-ED9C0F4916C3}"/>
              </a:ext>
            </a:extLst>
          </p:cNvPr>
          <p:cNvSpPr>
            <a:spLocks noGrp="1"/>
          </p:cNvSpPr>
          <p:nvPr>
            <p:ph type="sldNum" sz="quarter" idx="12"/>
          </p:nvPr>
        </p:nvSpPr>
        <p:spPr/>
        <p:txBody>
          <a:bodyPr/>
          <a:lstStyle/>
          <a:p>
            <a:fld id="{9E3EFB43-BEAF-4970-A06C-24B01B76FA99}" type="slidenum">
              <a:rPr lang="en-US" smtClean="0"/>
              <a:pPr/>
              <a:t>54</a:t>
            </a:fld>
            <a:endParaRPr lang="en-US"/>
          </a:p>
        </p:txBody>
      </p:sp>
    </p:spTree>
    <p:extLst>
      <p:ext uri="{BB962C8B-B14F-4D97-AF65-F5344CB8AC3E}">
        <p14:creationId xmlns:p14="http://schemas.microsoft.com/office/powerpoint/2010/main" val="4081107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7A378-05B2-9B14-ADB0-B60F58F126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E31D93-82A7-140E-CA5A-245F948B711E}"/>
              </a:ext>
            </a:extLst>
          </p:cNvPr>
          <p:cNvSpPr>
            <a:spLocks noGrp="1"/>
          </p:cNvSpPr>
          <p:nvPr>
            <p:ph type="sldNum" sz="quarter" idx="12"/>
          </p:nvPr>
        </p:nvSpPr>
        <p:spPr/>
        <p:txBody>
          <a:bodyPr/>
          <a:lstStyle/>
          <a:p>
            <a:fld id="{9E3EFB43-BEAF-4970-A06C-24B01B76FA99}" type="slidenum">
              <a:rPr lang="en-US" smtClean="0"/>
              <a:pPr/>
              <a:t>55</a:t>
            </a:fld>
            <a:endParaRPr lang="en-US"/>
          </a:p>
        </p:txBody>
      </p:sp>
      <p:sp>
        <p:nvSpPr>
          <p:cNvPr id="8" name="TextBox 7">
            <a:extLst>
              <a:ext uri="{FF2B5EF4-FFF2-40B4-BE49-F238E27FC236}">
                <a16:creationId xmlns:a16="http://schemas.microsoft.com/office/drawing/2014/main" id="{D039FCD3-EDE9-37BE-1C79-86F94855253C}"/>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5B52DC7B-7C20-BE9F-263C-3D15F2E9D5EE}"/>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488353" y="1710826"/>
            <a:ext cx="3281276" cy="253064"/>
          </a:xfrm>
          <a:prstGeom prst="rect">
            <a:avLst/>
          </a:prstGeom>
        </p:spPr>
      </p:pic>
      <p:grpSp>
        <p:nvGrpSpPr>
          <p:cNvPr id="28" name="Group 27">
            <a:extLst>
              <a:ext uri="{FF2B5EF4-FFF2-40B4-BE49-F238E27FC236}">
                <a16:creationId xmlns:a16="http://schemas.microsoft.com/office/drawing/2014/main" id="{EB8D5DD9-79BC-1633-7739-0C7016197C3B}"/>
              </a:ext>
            </a:extLst>
          </p:cNvPr>
          <p:cNvGrpSpPr/>
          <p:nvPr/>
        </p:nvGrpSpPr>
        <p:grpSpPr>
          <a:xfrm>
            <a:off x="76200" y="1074011"/>
            <a:ext cx="5993397" cy="4945789"/>
            <a:chOff x="685799" y="3056189"/>
            <a:chExt cx="5993397" cy="4945789"/>
          </a:xfrm>
        </p:grpSpPr>
        <p:grpSp>
          <p:nvGrpSpPr>
            <p:cNvPr id="22" name="Group 21">
              <a:extLst>
                <a:ext uri="{FF2B5EF4-FFF2-40B4-BE49-F238E27FC236}">
                  <a16:creationId xmlns:a16="http://schemas.microsoft.com/office/drawing/2014/main" id="{D89E544F-CCC0-3EFB-C3A3-D2BB06D2A383}"/>
                </a:ext>
              </a:extLst>
            </p:cNvPr>
            <p:cNvGrpSpPr/>
            <p:nvPr/>
          </p:nvGrpSpPr>
          <p:grpSpPr>
            <a:xfrm>
              <a:off x="685799" y="3946068"/>
              <a:ext cx="5993397" cy="4055910"/>
              <a:chOff x="2514599" y="3996416"/>
              <a:chExt cx="5993397" cy="4055910"/>
            </a:xfrm>
          </p:grpSpPr>
          <p:pic>
            <p:nvPicPr>
              <p:cNvPr id="12" name="Picture 11" descr="Chart, histogram&#10;&#10;AI-generated content may be incorrect.">
                <a:extLst>
                  <a:ext uri="{FF2B5EF4-FFF2-40B4-BE49-F238E27FC236}">
                    <a16:creationId xmlns:a16="http://schemas.microsoft.com/office/drawing/2014/main" id="{3E331042-BD19-B55F-3E5B-3AE3A7FDA85B}"/>
                  </a:ext>
                </a:extLst>
              </p:cNvPr>
              <p:cNvPicPr>
                <a:picLocks noChangeAspect="1"/>
              </p:cNvPicPr>
              <p:nvPr/>
            </p:nvPicPr>
            <p:blipFill>
              <a:blip r:embed="rId4">
                <a:extLst>
                  <a:ext uri="{28A0092B-C50C-407E-A947-70E740481C1C}">
                    <a14:useLocalDpi xmlns:a14="http://schemas.microsoft.com/office/drawing/2010/main" val="0"/>
                  </a:ext>
                </a:extLst>
              </a:blip>
              <a:srcRect t="6476" r="19264" b="-385"/>
              <a:stretch/>
            </p:blipFill>
            <p:spPr>
              <a:xfrm>
                <a:off x="2514599" y="3996416"/>
                <a:ext cx="5993397" cy="4055910"/>
              </a:xfrm>
              <a:prstGeom prst="rect">
                <a:avLst/>
              </a:prstGeom>
            </p:spPr>
          </p:pic>
          <p:sp>
            <p:nvSpPr>
              <p:cNvPr id="21" name="Rectangle 20">
                <a:extLst>
                  <a:ext uri="{FF2B5EF4-FFF2-40B4-BE49-F238E27FC236}">
                    <a16:creationId xmlns:a16="http://schemas.microsoft.com/office/drawing/2014/main" id="{B4D2FE1D-03CA-7409-DD64-BAE96967D685}"/>
                  </a:ext>
                </a:extLst>
              </p:cNvPr>
              <p:cNvSpPr/>
              <p:nvPr/>
            </p:nvSpPr>
            <p:spPr>
              <a:xfrm>
                <a:off x="3471890" y="4075120"/>
                <a:ext cx="4191000" cy="244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36A14112-77A4-9A33-9310-C7A6709FC470}"/>
                </a:ext>
              </a:extLst>
            </p:cNvPr>
            <p:cNvSpPr txBox="1"/>
            <p:nvPr/>
          </p:nvSpPr>
          <p:spPr>
            <a:xfrm>
              <a:off x="839023" y="3056189"/>
              <a:ext cx="1816523" cy="338554"/>
            </a:xfrm>
            <a:prstGeom prst="rect">
              <a:avLst/>
            </a:prstGeom>
            <a:noFill/>
          </p:spPr>
          <p:txBody>
            <a:bodyPr wrap="none" rtlCol="0">
              <a:spAutoFit/>
            </a:bodyPr>
            <a:lstStyle/>
            <a:p>
              <a:r>
                <a:rPr lang="en-US" sz="1600" b="1" dirty="0"/>
                <a:t>LUT wo/ Preview</a:t>
              </a:r>
            </a:p>
          </p:txBody>
        </p:sp>
      </p:grpSp>
      <p:pic>
        <p:nvPicPr>
          <p:cNvPr id="34" name="Picture 33">
            <a:extLst>
              <a:ext uri="{FF2B5EF4-FFF2-40B4-BE49-F238E27FC236}">
                <a16:creationId xmlns:a16="http://schemas.microsoft.com/office/drawing/2014/main" id="{BD0718A7-4994-52CD-37CE-B51275BD2734}"/>
              </a:ext>
            </a:extLst>
          </p:cNvPr>
          <p:cNvPicPr>
            <a:picLocks noChangeAspect="1"/>
          </p:cNvPicPr>
          <p:nvPr/>
        </p:nvPicPr>
        <p:blipFill>
          <a:blip r:embed="rId5">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16" name="Picture 15" descr="Chart, histogram&#10;&#10;AI-generated content may be incorrect.">
            <a:extLst>
              <a:ext uri="{FF2B5EF4-FFF2-40B4-BE49-F238E27FC236}">
                <a16:creationId xmlns:a16="http://schemas.microsoft.com/office/drawing/2014/main" id="{7D572F12-6531-5DA1-4F4A-60DFBA279DA0}"/>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3940584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971BE-4488-E643-131D-CEF02EC6BE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C7CB49-B120-01D7-FCA3-400786582CA4}"/>
              </a:ext>
            </a:extLst>
          </p:cNvPr>
          <p:cNvSpPr>
            <a:spLocks noGrp="1"/>
          </p:cNvSpPr>
          <p:nvPr>
            <p:ph type="sldNum" sz="quarter" idx="12"/>
          </p:nvPr>
        </p:nvSpPr>
        <p:spPr/>
        <p:txBody>
          <a:bodyPr/>
          <a:lstStyle/>
          <a:p>
            <a:fld id="{9E3EFB43-BEAF-4970-A06C-24B01B76FA99}" type="slidenum">
              <a:rPr lang="en-US" smtClean="0"/>
              <a:pPr/>
              <a:t>56</a:t>
            </a:fld>
            <a:endParaRPr lang="en-US"/>
          </a:p>
        </p:txBody>
      </p:sp>
      <p:sp>
        <p:nvSpPr>
          <p:cNvPr id="8" name="TextBox 7">
            <a:extLst>
              <a:ext uri="{FF2B5EF4-FFF2-40B4-BE49-F238E27FC236}">
                <a16:creationId xmlns:a16="http://schemas.microsoft.com/office/drawing/2014/main" id="{50ACB392-CFD9-9F60-054F-9CC00A860AB0}"/>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0FBA726A-F114-DA48-9696-78A86ACF4580}"/>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393900" y="1741025"/>
            <a:ext cx="3281276" cy="253064"/>
          </a:xfrm>
          <a:prstGeom prst="rect">
            <a:avLst/>
          </a:prstGeom>
        </p:spPr>
      </p:pic>
      <p:grpSp>
        <p:nvGrpSpPr>
          <p:cNvPr id="36" name="Group 35">
            <a:extLst>
              <a:ext uri="{FF2B5EF4-FFF2-40B4-BE49-F238E27FC236}">
                <a16:creationId xmlns:a16="http://schemas.microsoft.com/office/drawing/2014/main" id="{07B2F404-D1F6-8CB1-F1FD-835A2822240D}"/>
              </a:ext>
            </a:extLst>
          </p:cNvPr>
          <p:cNvGrpSpPr/>
          <p:nvPr/>
        </p:nvGrpSpPr>
        <p:grpSpPr>
          <a:xfrm>
            <a:off x="20595" y="1017641"/>
            <a:ext cx="7315200" cy="4975287"/>
            <a:chOff x="-4805" y="672764"/>
            <a:chExt cx="7315200" cy="4975287"/>
          </a:xfrm>
        </p:grpSpPr>
        <p:grpSp>
          <p:nvGrpSpPr>
            <p:cNvPr id="35" name="Group 34">
              <a:extLst>
                <a:ext uri="{FF2B5EF4-FFF2-40B4-BE49-F238E27FC236}">
                  <a16:creationId xmlns:a16="http://schemas.microsoft.com/office/drawing/2014/main" id="{4C0D41F4-FACE-74F7-50BD-697C6ED6022F}"/>
                </a:ext>
              </a:extLst>
            </p:cNvPr>
            <p:cNvGrpSpPr/>
            <p:nvPr/>
          </p:nvGrpSpPr>
          <p:grpSpPr>
            <a:xfrm>
              <a:off x="-4805" y="1649212"/>
              <a:ext cx="7315200" cy="3998839"/>
              <a:chOff x="-4805" y="1649212"/>
              <a:chExt cx="7315200" cy="3998839"/>
            </a:xfrm>
          </p:grpSpPr>
          <p:pic>
            <p:nvPicPr>
              <p:cNvPr id="15" name="Picture 14" descr="Chart, histogram&#10;&#10;AI-generated content may be incorrect.">
                <a:extLst>
                  <a:ext uri="{FF2B5EF4-FFF2-40B4-BE49-F238E27FC236}">
                    <a16:creationId xmlns:a16="http://schemas.microsoft.com/office/drawing/2014/main" id="{D4913CC0-898B-5BB3-5505-2600C219ABC5}"/>
                  </a:ext>
                </a:extLst>
              </p:cNvPr>
              <p:cNvPicPr>
                <a:picLocks noChangeAspect="1"/>
              </p:cNvPicPr>
              <p:nvPr/>
            </p:nvPicPr>
            <p:blipFill>
              <a:blip r:embed="rId3">
                <a:extLst>
                  <a:ext uri="{28A0092B-C50C-407E-A947-70E740481C1C}">
                    <a14:useLocalDpi xmlns:a14="http://schemas.microsoft.com/office/drawing/2010/main" val="0"/>
                  </a:ext>
                </a:extLst>
              </a:blip>
              <a:srcRect t="87867"/>
              <a:stretch/>
            </p:blipFill>
            <p:spPr>
              <a:xfrm>
                <a:off x="-4805" y="5066389"/>
                <a:ext cx="7315200" cy="516363"/>
              </a:xfrm>
              <a:prstGeom prst="rect">
                <a:avLst/>
              </a:prstGeom>
            </p:spPr>
          </p:pic>
          <p:grpSp>
            <p:nvGrpSpPr>
              <p:cNvPr id="25" name="Group 24">
                <a:extLst>
                  <a:ext uri="{FF2B5EF4-FFF2-40B4-BE49-F238E27FC236}">
                    <a16:creationId xmlns:a16="http://schemas.microsoft.com/office/drawing/2014/main" id="{B7ABFF0B-D500-B4FA-DFB9-096F4522DFB4}"/>
                  </a:ext>
                </a:extLst>
              </p:cNvPr>
              <p:cNvGrpSpPr/>
              <p:nvPr/>
            </p:nvGrpSpPr>
            <p:grpSpPr>
              <a:xfrm>
                <a:off x="37338" y="1649212"/>
                <a:ext cx="5943600" cy="3998839"/>
                <a:chOff x="5904711" y="1567847"/>
                <a:chExt cx="5943600" cy="3998839"/>
              </a:xfrm>
            </p:grpSpPr>
            <p:pic>
              <p:nvPicPr>
                <p:cNvPr id="14" name="Picture 13" descr="Chart, histogram&#10;&#10;AI-generated content may be incorrect.">
                  <a:extLst>
                    <a:ext uri="{FF2B5EF4-FFF2-40B4-BE49-F238E27FC236}">
                      <a16:creationId xmlns:a16="http://schemas.microsoft.com/office/drawing/2014/main" id="{2985E0CD-08E0-F959-E9D9-48EE4E4B92E5}"/>
                    </a:ext>
                  </a:extLst>
                </p:cNvPr>
                <p:cNvPicPr>
                  <a:picLocks noChangeAspect="1"/>
                </p:cNvPicPr>
                <p:nvPr/>
              </p:nvPicPr>
              <p:blipFill>
                <a:blip r:embed="rId4">
                  <a:extLst>
                    <a:ext uri="{28A0092B-C50C-407E-A947-70E740481C1C}">
                      <a14:useLocalDpi xmlns:a14="http://schemas.microsoft.com/office/drawing/2010/main" val="0"/>
                    </a:ext>
                  </a:extLst>
                </a:blip>
                <a:srcRect t="7683" r="19608" b="-477"/>
                <a:stretch/>
              </p:blipFill>
              <p:spPr>
                <a:xfrm>
                  <a:off x="5904711" y="1567847"/>
                  <a:ext cx="5943600" cy="3998839"/>
                </a:xfrm>
                <a:prstGeom prst="rect">
                  <a:avLst/>
                </a:prstGeom>
              </p:spPr>
            </p:pic>
            <p:sp>
              <p:nvSpPr>
                <p:cNvPr id="24" name="Rectangle 23">
                  <a:extLst>
                    <a:ext uri="{FF2B5EF4-FFF2-40B4-BE49-F238E27FC236}">
                      <a16:creationId xmlns:a16="http://schemas.microsoft.com/office/drawing/2014/main" id="{E6863EAE-603C-CE10-486A-E8F2A40BD485}"/>
                    </a:ext>
                  </a:extLst>
                </p:cNvPr>
                <p:cNvSpPr/>
                <p:nvPr/>
              </p:nvSpPr>
              <p:spPr>
                <a:xfrm>
                  <a:off x="7055458" y="1567847"/>
                  <a:ext cx="4191000" cy="2667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 name="TextBox 22">
              <a:extLst>
                <a:ext uri="{FF2B5EF4-FFF2-40B4-BE49-F238E27FC236}">
                  <a16:creationId xmlns:a16="http://schemas.microsoft.com/office/drawing/2014/main" id="{7D0B13F6-AEAC-0ED0-3AA9-0060476B2789}"/>
                </a:ext>
              </a:extLst>
            </p:cNvPr>
            <p:cNvSpPr txBox="1"/>
            <p:nvPr/>
          </p:nvSpPr>
          <p:spPr>
            <a:xfrm>
              <a:off x="174932" y="672764"/>
              <a:ext cx="6808274" cy="338554"/>
            </a:xfrm>
            <a:prstGeom prst="rect">
              <a:avLst/>
            </a:prstGeom>
            <a:noFill/>
          </p:spPr>
          <p:txBody>
            <a:bodyPr wrap="none" rtlCol="0">
              <a:spAutoFit/>
            </a:bodyPr>
            <a:lstStyle/>
            <a:p>
              <a:r>
                <a:rPr lang="en-US" sz="1600" b="1" dirty="0"/>
                <a:t>MPC w/ Stochastic Preview (+2.6% Farm Power, +76% Yaw Activity))</a:t>
              </a:r>
            </a:p>
          </p:txBody>
        </p:sp>
      </p:grpSp>
      <p:pic>
        <p:nvPicPr>
          <p:cNvPr id="2" name="Picture 1">
            <a:extLst>
              <a:ext uri="{FF2B5EF4-FFF2-40B4-BE49-F238E27FC236}">
                <a16:creationId xmlns:a16="http://schemas.microsoft.com/office/drawing/2014/main" id="{FB5FD6B9-D011-8AE5-5DBD-415CA50D78E5}"/>
              </a:ext>
            </a:extLst>
          </p:cNvPr>
          <p:cNvPicPr>
            <a:picLocks noChangeAspect="1"/>
          </p:cNvPicPr>
          <p:nvPr/>
        </p:nvPicPr>
        <p:blipFill>
          <a:blip r:embed="rId5">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3" name="Picture 2" descr="Chart, histogram&#10;&#10;AI-generated content may be incorrect.">
            <a:extLst>
              <a:ext uri="{FF2B5EF4-FFF2-40B4-BE49-F238E27FC236}">
                <a16:creationId xmlns:a16="http://schemas.microsoft.com/office/drawing/2014/main" id="{F53ED342-2D21-F284-CF26-ADAC5D5ABCBB}"/>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3258831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3EB2D-8BE3-5CFF-9C70-D7EC578826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A71985-E36C-CD6E-B04F-DE7801D28E36}"/>
              </a:ext>
            </a:extLst>
          </p:cNvPr>
          <p:cNvSpPr>
            <a:spLocks noGrp="1"/>
          </p:cNvSpPr>
          <p:nvPr>
            <p:ph type="sldNum" sz="quarter" idx="12"/>
          </p:nvPr>
        </p:nvSpPr>
        <p:spPr/>
        <p:txBody>
          <a:bodyPr/>
          <a:lstStyle/>
          <a:p>
            <a:fld id="{9E3EFB43-BEAF-4970-A06C-24B01B76FA99}" type="slidenum">
              <a:rPr lang="en-US" smtClean="0"/>
              <a:pPr/>
              <a:t>57</a:t>
            </a:fld>
            <a:endParaRPr lang="en-US"/>
          </a:p>
        </p:txBody>
      </p:sp>
      <p:sp>
        <p:nvSpPr>
          <p:cNvPr id="8" name="TextBox 7">
            <a:extLst>
              <a:ext uri="{FF2B5EF4-FFF2-40B4-BE49-F238E27FC236}">
                <a16:creationId xmlns:a16="http://schemas.microsoft.com/office/drawing/2014/main" id="{039C222B-A73A-1DAF-3F05-2DECFD273D74}"/>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5F2C6E97-C6BA-B695-28B9-3EA7E91FAA41}"/>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351291" y="1813784"/>
            <a:ext cx="3281276" cy="253064"/>
          </a:xfrm>
          <a:prstGeom prst="rect">
            <a:avLst/>
          </a:prstGeom>
        </p:spPr>
      </p:pic>
      <p:grpSp>
        <p:nvGrpSpPr>
          <p:cNvPr id="30" name="Group 29">
            <a:extLst>
              <a:ext uri="{FF2B5EF4-FFF2-40B4-BE49-F238E27FC236}">
                <a16:creationId xmlns:a16="http://schemas.microsoft.com/office/drawing/2014/main" id="{82F1E02E-1C16-2002-A684-6AA00AAFA12F}"/>
              </a:ext>
            </a:extLst>
          </p:cNvPr>
          <p:cNvGrpSpPr/>
          <p:nvPr/>
        </p:nvGrpSpPr>
        <p:grpSpPr>
          <a:xfrm>
            <a:off x="20129" y="1018384"/>
            <a:ext cx="6653191" cy="5001049"/>
            <a:chOff x="6096000" y="1468148"/>
            <a:chExt cx="6653191" cy="5001049"/>
          </a:xfrm>
        </p:grpSpPr>
        <p:grpSp>
          <p:nvGrpSpPr>
            <p:cNvPr id="19" name="Group 18">
              <a:extLst>
                <a:ext uri="{FF2B5EF4-FFF2-40B4-BE49-F238E27FC236}">
                  <a16:creationId xmlns:a16="http://schemas.microsoft.com/office/drawing/2014/main" id="{1DA1D767-7D69-4318-F347-346EBD5F2F48}"/>
                </a:ext>
              </a:extLst>
            </p:cNvPr>
            <p:cNvGrpSpPr/>
            <p:nvPr/>
          </p:nvGrpSpPr>
          <p:grpSpPr>
            <a:xfrm>
              <a:off x="6096000" y="2516612"/>
              <a:ext cx="5943600" cy="3952585"/>
              <a:chOff x="408214" y="1594691"/>
              <a:chExt cx="5943600" cy="3952585"/>
            </a:xfrm>
          </p:grpSpPr>
          <p:pic>
            <p:nvPicPr>
              <p:cNvPr id="10" name="Picture 9" descr="Chart, histogram&#10;&#10;AI-generated content may be incorrect.">
                <a:extLst>
                  <a:ext uri="{FF2B5EF4-FFF2-40B4-BE49-F238E27FC236}">
                    <a16:creationId xmlns:a16="http://schemas.microsoft.com/office/drawing/2014/main" id="{4B327F3D-813A-C8DF-5AAF-17EB6E2A176B}"/>
                  </a:ext>
                </a:extLst>
              </p:cNvPr>
              <p:cNvPicPr>
                <a:picLocks noChangeAspect="1"/>
              </p:cNvPicPr>
              <p:nvPr/>
            </p:nvPicPr>
            <p:blipFill>
              <a:blip r:embed="rId3">
                <a:extLst>
                  <a:ext uri="{28A0092B-C50C-407E-A947-70E740481C1C}">
                    <a14:useLocalDpi xmlns:a14="http://schemas.microsoft.com/office/drawing/2010/main" val="0"/>
                  </a:ext>
                </a:extLst>
              </a:blip>
              <a:srcRect t="8226" r="19608" b="-115"/>
              <a:stretch/>
            </p:blipFill>
            <p:spPr>
              <a:xfrm>
                <a:off x="408214" y="1594691"/>
                <a:ext cx="5943600" cy="3952585"/>
              </a:xfrm>
              <a:prstGeom prst="rect">
                <a:avLst/>
              </a:prstGeom>
            </p:spPr>
          </p:pic>
          <p:sp>
            <p:nvSpPr>
              <p:cNvPr id="18" name="Rectangle 17">
                <a:extLst>
                  <a:ext uri="{FF2B5EF4-FFF2-40B4-BE49-F238E27FC236}">
                    <a16:creationId xmlns:a16="http://schemas.microsoft.com/office/drawing/2014/main" id="{7BE7ECED-0075-93E8-5BF2-29F1AC020994}"/>
                  </a:ext>
                </a:extLst>
              </p:cNvPr>
              <p:cNvSpPr/>
              <p:nvPr/>
            </p:nvSpPr>
            <p:spPr>
              <a:xfrm>
                <a:off x="1524000" y="1594691"/>
                <a:ext cx="4191000" cy="252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7CF773F6-0CB4-D8AE-7968-BE77FB9A3F19}"/>
                </a:ext>
              </a:extLst>
            </p:cNvPr>
            <p:cNvSpPr txBox="1"/>
            <p:nvPr/>
          </p:nvSpPr>
          <p:spPr>
            <a:xfrm>
              <a:off x="6236254" y="1468148"/>
              <a:ext cx="6512937" cy="338554"/>
            </a:xfrm>
            <a:prstGeom prst="rect">
              <a:avLst/>
            </a:prstGeom>
            <a:noFill/>
          </p:spPr>
          <p:txBody>
            <a:bodyPr wrap="none" rtlCol="0">
              <a:spAutoFit/>
            </a:bodyPr>
            <a:lstStyle/>
            <a:p>
              <a:r>
                <a:rPr lang="en-US" sz="1600" b="1" dirty="0"/>
                <a:t>MPC w/ Perfect Preview (+5.7% Farm Power, +148% Yaw Activity)</a:t>
              </a:r>
            </a:p>
          </p:txBody>
        </p:sp>
      </p:grpSp>
      <p:pic>
        <p:nvPicPr>
          <p:cNvPr id="2" name="Picture 1">
            <a:extLst>
              <a:ext uri="{FF2B5EF4-FFF2-40B4-BE49-F238E27FC236}">
                <a16:creationId xmlns:a16="http://schemas.microsoft.com/office/drawing/2014/main" id="{AA0C6E52-5A93-0C7F-765F-E2591B695AFC}"/>
              </a:ext>
            </a:extLst>
          </p:cNvPr>
          <p:cNvPicPr>
            <a:picLocks noChangeAspect="1"/>
          </p:cNvPicPr>
          <p:nvPr/>
        </p:nvPicPr>
        <p:blipFill>
          <a:blip r:embed="rId4">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3" name="Picture 2" descr="Chart, histogram&#10;&#10;AI-generated content may be incorrect.">
            <a:extLst>
              <a:ext uri="{FF2B5EF4-FFF2-40B4-BE49-F238E27FC236}">
                <a16:creationId xmlns:a16="http://schemas.microsoft.com/office/drawing/2014/main" id="{96AB13FA-CB48-B45C-646C-6A6D53D14EED}"/>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2375730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3C260-DE81-82DF-F145-A04A08D4F4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D565D2-CF26-98E3-D9A3-90D10C78DAF5}"/>
              </a:ext>
            </a:extLst>
          </p:cNvPr>
          <p:cNvSpPr>
            <a:spLocks noGrp="1"/>
          </p:cNvSpPr>
          <p:nvPr>
            <p:ph type="sldNum" sz="quarter" idx="12"/>
          </p:nvPr>
        </p:nvSpPr>
        <p:spPr/>
        <p:txBody>
          <a:bodyPr/>
          <a:lstStyle/>
          <a:p>
            <a:fld id="{9E3EFB43-BEAF-4970-A06C-24B01B76FA99}" type="slidenum">
              <a:rPr lang="en-US" smtClean="0"/>
              <a:pPr/>
              <a:t>58</a:t>
            </a:fld>
            <a:endParaRPr lang="en-US"/>
          </a:p>
        </p:txBody>
      </p:sp>
      <p:sp>
        <p:nvSpPr>
          <p:cNvPr id="9" name="Rectangle 8">
            <a:extLst>
              <a:ext uri="{FF2B5EF4-FFF2-40B4-BE49-F238E27FC236}">
                <a16:creationId xmlns:a16="http://schemas.microsoft.com/office/drawing/2014/main" id="{29C8B747-76B1-E7D6-DD39-D178085D846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47EC0F3-7B0D-D559-BEBA-A9F031AC77B2}"/>
              </a:ext>
            </a:extLst>
          </p:cNvPr>
          <p:cNvPicPr>
            <a:picLocks noChangeAspect="1"/>
          </p:cNvPicPr>
          <p:nvPr/>
        </p:nvPicPr>
        <p:blipFill>
          <a:blip r:embed="rId3"/>
          <a:srcRect t="13809"/>
          <a:stretch/>
        </p:blipFill>
        <p:spPr>
          <a:xfrm>
            <a:off x="1713621" y="50160"/>
            <a:ext cx="10391422" cy="6856825"/>
          </a:xfrm>
          <a:prstGeom prst="rect">
            <a:avLst/>
          </a:prstGeom>
        </p:spPr>
      </p:pic>
      <p:sp>
        <p:nvSpPr>
          <p:cNvPr id="11" name="TextBox 10">
            <a:extLst>
              <a:ext uri="{FF2B5EF4-FFF2-40B4-BE49-F238E27FC236}">
                <a16:creationId xmlns:a16="http://schemas.microsoft.com/office/drawing/2014/main" id="{8BAFFDCC-D144-CE38-EEEC-DC62A4EDEA7E}"/>
              </a:ext>
            </a:extLst>
          </p:cNvPr>
          <p:cNvSpPr txBox="1"/>
          <p:nvPr/>
        </p:nvSpPr>
        <p:spPr>
          <a:xfrm>
            <a:off x="228601" y="1598175"/>
            <a:ext cx="1828800" cy="830997"/>
          </a:xfrm>
          <a:prstGeom prst="rect">
            <a:avLst/>
          </a:prstGeom>
          <a:noFill/>
        </p:spPr>
        <p:txBody>
          <a:bodyPr wrap="square" rtlCol="0">
            <a:spAutoFit/>
          </a:bodyPr>
          <a:lstStyle/>
          <a:p>
            <a:r>
              <a:rPr lang="en-US" sz="1600" b="1" dirty="0"/>
              <a:t>Nacelle/Wind Direction Calibration</a:t>
            </a:r>
          </a:p>
        </p:txBody>
      </p:sp>
    </p:spTree>
    <p:extLst>
      <p:ext uri="{BB962C8B-B14F-4D97-AF65-F5344CB8AC3E}">
        <p14:creationId xmlns:p14="http://schemas.microsoft.com/office/powerpoint/2010/main" val="3527555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6B3A7-02AC-F28E-CE2C-97EAB696508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667E705-321E-487B-D059-D6C1B8F5DFB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Diagram 9">
            <a:extLst>
              <a:ext uri="{FF2B5EF4-FFF2-40B4-BE49-F238E27FC236}">
                <a16:creationId xmlns:a16="http://schemas.microsoft.com/office/drawing/2014/main" id="{4CA1D384-3E60-C908-20B2-F896AEA6BF62}"/>
              </a:ext>
            </a:extLst>
          </p:cNvPr>
          <p:cNvGraphicFramePr/>
          <p:nvPr>
            <p:extLst>
              <p:ext uri="{D42A27DB-BD31-4B8C-83A1-F6EECF244321}">
                <p14:modId xmlns:p14="http://schemas.microsoft.com/office/powerpoint/2010/main" val="3120964256"/>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22C5241-7433-2E7B-AC06-418F7292598C}"/>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pic>
        <p:nvPicPr>
          <p:cNvPr id="5" name="Picture 4" descr="Chart&#10;&#10;AI-generated content may be incorrect.">
            <a:extLst>
              <a:ext uri="{FF2B5EF4-FFF2-40B4-BE49-F238E27FC236}">
                <a16:creationId xmlns:a16="http://schemas.microsoft.com/office/drawing/2014/main" id="{85FB5F1A-ECC1-3815-654D-E638D59F29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9800" y="1034086"/>
            <a:ext cx="7772400" cy="4663440"/>
          </a:xfrm>
          <a:prstGeom prst="rect">
            <a:avLst/>
          </a:prstGeom>
        </p:spPr>
      </p:pic>
      <p:sp>
        <p:nvSpPr>
          <p:cNvPr id="3" name="Slide Number Placeholder 3">
            <a:extLst>
              <a:ext uri="{FF2B5EF4-FFF2-40B4-BE49-F238E27FC236}">
                <a16:creationId xmlns:a16="http://schemas.microsoft.com/office/drawing/2014/main" id="{9E7D6D1D-1764-BAB8-9BCE-547DBFACE397}"/>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59</a:t>
            </a:fld>
            <a:endParaRPr lang="en-US" dirty="0"/>
          </a:p>
        </p:txBody>
      </p:sp>
      <p:sp>
        <p:nvSpPr>
          <p:cNvPr id="6" name="TextBox 5">
            <a:extLst>
              <a:ext uri="{FF2B5EF4-FFF2-40B4-BE49-F238E27FC236}">
                <a16:creationId xmlns:a16="http://schemas.microsoft.com/office/drawing/2014/main" id="{78B6EF20-B9F0-1DCB-9B9D-78BFBCD9C660}"/>
              </a:ext>
            </a:extLst>
          </p:cNvPr>
          <p:cNvSpPr txBox="1"/>
          <p:nvPr/>
        </p:nvSpPr>
        <p:spPr>
          <a:xfrm>
            <a:off x="228600" y="1598175"/>
            <a:ext cx="2378529" cy="584775"/>
          </a:xfrm>
          <a:prstGeom prst="rect">
            <a:avLst/>
          </a:prstGeom>
          <a:noFill/>
        </p:spPr>
        <p:txBody>
          <a:bodyPr wrap="square" rtlCol="0">
            <a:spAutoFit/>
          </a:bodyPr>
          <a:lstStyle/>
          <a:p>
            <a:r>
              <a:rPr lang="en-US" sz="1600" b="1" dirty="0"/>
              <a:t>Nacelle/Wind Direction Calibration</a:t>
            </a:r>
          </a:p>
        </p:txBody>
      </p:sp>
    </p:spTree>
    <p:extLst>
      <p:ext uri="{BB962C8B-B14F-4D97-AF65-F5344CB8AC3E}">
        <p14:creationId xmlns:p14="http://schemas.microsoft.com/office/powerpoint/2010/main" val="1731546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9A2F-1954-9C2A-F3C9-6768F74B18A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D619CADA-753F-40A1-0BFE-364DCCFA7C30}"/>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30295D2-721C-3547-8D26-EA44E31B7B91}"/>
              </a:ext>
            </a:extLst>
          </p:cNvPr>
          <p:cNvSpPr txBox="1"/>
          <p:nvPr/>
        </p:nvSpPr>
        <p:spPr>
          <a:xfrm>
            <a:off x="473229" y="201349"/>
            <a:ext cx="11566372" cy="507831"/>
          </a:xfrm>
          <a:prstGeom prst="rect">
            <a:avLst/>
          </a:prstGeom>
          <a:noFill/>
        </p:spPr>
        <p:txBody>
          <a:bodyPr wrap="square" rtlCol="0">
            <a:spAutoFit/>
          </a:bodyPr>
          <a:lstStyle/>
          <a:p>
            <a:r>
              <a:rPr lang="en-US" sz="2700" b="1" dirty="0">
                <a:ea typeface="Arial" charset="0"/>
                <a:cs typeface="Arial" charset="0"/>
              </a:rPr>
              <a:t>Wind Turbine &amp; Farm Control – A Bird’s Eye View</a:t>
            </a:r>
          </a:p>
        </p:txBody>
      </p:sp>
      <p:sp>
        <p:nvSpPr>
          <p:cNvPr id="6" name="TextBox 5">
            <a:extLst>
              <a:ext uri="{FF2B5EF4-FFF2-40B4-BE49-F238E27FC236}">
                <a16:creationId xmlns:a16="http://schemas.microsoft.com/office/drawing/2014/main" id="{A9FF8B5B-7215-BE52-01A8-35BB9D1DB591}"/>
              </a:ext>
            </a:extLst>
          </p:cNvPr>
          <p:cNvSpPr txBox="1"/>
          <p:nvPr/>
        </p:nvSpPr>
        <p:spPr>
          <a:xfrm>
            <a:off x="152399" y="685800"/>
            <a:ext cx="112014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a typeface="Arial" charset="0"/>
                <a:cs typeface="Arial" charset="0"/>
              </a:rPr>
              <a:t>i.e. an insufficient summary of ½ the audience members’ PhD dissertations…</a:t>
            </a:r>
          </a:p>
        </p:txBody>
      </p:sp>
      <p:grpSp>
        <p:nvGrpSpPr>
          <p:cNvPr id="19" name="Group 18">
            <a:extLst>
              <a:ext uri="{FF2B5EF4-FFF2-40B4-BE49-F238E27FC236}">
                <a16:creationId xmlns:a16="http://schemas.microsoft.com/office/drawing/2014/main" id="{B883CE3F-137F-73B3-EC6E-78FF17010E47}"/>
              </a:ext>
            </a:extLst>
          </p:cNvPr>
          <p:cNvGrpSpPr/>
          <p:nvPr/>
        </p:nvGrpSpPr>
        <p:grpSpPr>
          <a:xfrm>
            <a:off x="-4267200" y="658091"/>
            <a:ext cx="3894159" cy="2165999"/>
            <a:chOff x="-261960" y="1045076"/>
            <a:chExt cx="5218373" cy="2902550"/>
          </a:xfrm>
        </p:grpSpPr>
        <p:pic>
          <p:nvPicPr>
            <p:cNvPr id="17" name="Graphic 16" descr="Wind Turbines with solid fill">
              <a:extLst>
                <a:ext uri="{FF2B5EF4-FFF2-40B4-BE49-F238E27FC236}">
                  <a16:creationId xmlns:a16="http://schemas.microsoft.com/office/drawing/2014/main" id="{04B2440B-A87E-CC29-2429-539E3D69D92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36"/>
            <a:stretch/>
          </p:blipFill>
          <p:spPr>
            <a:xfrm>
              <a:off x="-261960" y="1045077"/>
              <a:ext cx="2875358" cy="2902549"/>
            </a:xfrm>
            <a:prstGeom prst="rect">
              <a:avLst/>
            </a:prstGeom>
          </p:spPr>
        </p:pic>
        <p:pic>
          <p:nvPicPr>
            <p:cNvPr id="18" name="Graphic 17" descr="Wind Turbines with solid fill">
              <a:extLst>
                <a:ext uri="{FF2B5EF4-FFF2-40B4-BE49-F238E27FC236}">
                  <a16:creationId xmlns:a16="http://schemas.microsoft.com/office/drawing/2014/main" id="{D19B06A8-63AF-3AE7-DB2C-0E4CD653E1A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36"/>
            <a:stretch/>
          </p:blipFill>
          <p:spPr>
            <a:xfrm>
              <a:off x="2081055" y="1045076"/>
              <a:ext cx="2875358" cy="2902549"/>
            </a:xfrm>
            <a:prstGeom prst="rect">
              <a:avLst/>
            </a:prstGeom>
          </p:spPr>
        </p:pic>
      </p:grpSp>
      <p:grpSp>
        <p:nvGrpSpPr>
          <p:cNvPr id="22" name="Group 21">
            <a:extLst>
              <a:ext uri="{FF2B5EF4-FFF2-40B4-BE49-F238E27FC236}">
                <a16:creationId xmlns:a16="http://schemas.microsoft.com/office/drawing/2014/main" id="{EFF14F5B-E6D1-91C2-EC2D-81DA3EB50957}"/>
              </a:ext>
            </a:extLst>
          </p:cNvPr>
          <p:cNvGrpSpPr/>
          <p:nvPr/>
        </p:nvGrpSpPr>
        <p:grpSpPr>
          <a:xfrm>
            <a:off x="1434174" y="2438400"/>
            <a:ext cx="10605427" cy="4343400"/>
            <a:chOff x="1425517" y="2555105"/>
            <a:chExt cx="9211236" cy="3772416"/>
          </a:xfrm>
        </p:grpSpPr>
        <p:pic>
          <p:nvPicPr>
            <p:cNvPr id="13" name="Picture 12" descr="A graph of a wind speed&#10;&#10;Description automatically generated">
              <a:extLst>
                <a:ext uri="{FF2B5EF4-FFF2-40B4-BE49-F238E27FC236}">
                  <a16:creationId xmlns:a16="http://schemas.microsoft.com/office/drawing/2014/main" id="{FB1DE310-4356-8780-AA59-882E7CBF2284}"/>
                </a:ext>
              </a:extLst>
            </p:cNvPr>
            <p:cNvPicPr>
              <a:picLocks noChangeAspect="1"/>
            </p:cNvPicPr>
            <p:nvPr/>
          </p:nvPicPr>
          <p:blipFill>
            <a:blip r:embed="rId5">
              <a:extLst>
                <a:ext uri="{28A0092B-C50C-407E-A947-70E740481C1C}">
                  <a14:useLocalDpi xmlns:a14="http://schemas.microsoft.com/office/drawing/2010/main" val="0"/>
                </a:ext>
              </a:extLst>
            </a:blip>
            <a:srcRect l="10098" t="3493" r="7550"/>
            <a:stretch/>
          </p:blipFill>
          <p:spPr>
            <a:xfrm>
              <a:off x="1425517" y="2555105"/>
              <a:ext cx="9211236" cy="3772416"/>
            </a:xfrm>
            <a:prstGeom prst="rect">
              <a:avLst/>
            </a:prstGeom>
          </p:spPr>
        </p:pic>
        <p:sp>
          <p:nvSpPr>
            <p:cNvPr id="20" name="Content Placeholder 5">
              <a:extLst>
                <a:ext uri="{FF2B5EF4-FFF2-40B4-BE49-F238E27FC236}">
                  <a16:creationId xmlns:a16="http://schemas.microsoft.com/office/drawing/2014/main" id="{6E0A37ED-0B8B-849F-3F5F-AEA2E5D0ACD6}"/>
                </a:ext>
              </a:extLst>
            </p:cNvPr>
            <p:cNvSpPr txBox="1">
              <a:spLocks/>
            </p:cNvSpPr>
            <p:nvPr/>
          </p:nvSpPr>
          <p:spPr>
            <a:xfrm>
              <a:off x="5415035" y="3216932"/>
              <a:ext cx="1976365" cy="133639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cs typeface="Arial" panose="020B0604020202020204" pitchFamily="34" charset="0"/>
                </a:rPr>
                <a:t>Hold Power and Rotor Speed at Rated with Blade Pitch Control &amp; Load Mitigation</a:t>
              </a:r>
              <a:endParaRPr lang="en-US" sz="1600" b="1" dirty="0">
                <a:solidFill>
                  <a:schemeClr val="tx1">
                    <a:lumMod val="85000"/>
                    <a:lumOff val="15000"/>
                  </a:schemeClr>
                </a:solidFill>
                <a:cs typeface="Arial" panose="020B0604020202020204" pitchFamily="34" charset="0"/>
              </a:endParaRPr>
            </a:p>
          </p:txBody>
        </p:sp>
        <p:sp>
          <p:nvSpPr>
            <p:cNvPr id="21" name="Content Placeholder 5">
              <a:extLst>
                <a:ext uri="{FF2B5EF4-FFF2-40B4-BE49-F238E27FC236}">
                  <a16:creationId xmlns:a16="http://schemas.microsoft.com/office/drawing/2014/main" id="{DA9EBC8B-12F6-AFD4-C9B0-A5BCE62CBBF7}"/>
                </a:ext>
              </a:extLst>
            </p:cNvPr>
            <p:cNvSpPr txBox="1">
              <a:spLocks/>
            </p:cNvSpPr>
            <p:nvPr/>
          </p:nvSpPr>
          <p:spPr>
            <a:xfrm>
              <a:off x="3091920" y="3283115"/>
              <a:ext cx="2211787" cy="84882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cs typeface="Arial" panose="020B0604020202020204" pitchFamily="34" charset="0"/>
                </a:rPr>
                <a:t>Maximize Power with Generator Torque Control</a:t>
              </a:r>
              <a:endParaRPr lang="en-US" sz="1600" b="1" dirty="0">
                <a:solidFill>
                  <a:schemeClr val="tx1">
                    <a:lumMod val="85000"/>
                    <a:lumOff val="15000"/>
                  </a:schemeClr>
                </a:solidFill>
                <a:cs typeface="Arial" panose="020B0604020202020204" pitchFamily="34" charset="0"/>
              </a:endParaRPr>
            </a:p>
          </p:txBody>
        </p:sp>
      </p:grpSp>
      <p:sp>
        <p:nvSpPr>
          <p:cNvPr id="2" name="Slide Number Placeholder 1">
            <a:extLst>
              <a:ext uri="{FF2B5EF4-FFF2-40B4-BE49-F238E27FC236}">
                <a16:creationId xmlns:a16="http://schemas.microsoft.com/office/drawing/2014/main" id="{8D61BBA4-D4E4-8A8A-F0C4-28AA091A6540}"/>
              </a:ext>
            </a:extLst>
          </p:cNvPr>
          <p:cNvSpPr>
            <a:spLocks noGrp="1"/>
          </p:cNvSpPr>
          <p:nvPr>
            <p:ph type="sldNum" sz="quarter" idx="12"/>
          </p:nvPr>
        </p:nvSpPr>
        <p:spPr>
          <a:xfrm>
            <a:off x="9271000" y="6569075"/>
            <a:ext cx="2844800" cy="365125"/>
          </a:xfrm>
        </p:spPr>
        <p:txBody>
          <a:bodyPr/>
          <a:lstStyle/>
          <a:p>
            <a:fld id="{9E3EFB43-BEAF-4970-A06C-24B01B76FA99}" type="slidenum">
              <a:rPr lang="en-US" smtClean="0"/>
              <a:pPr/>
              <a:t>6</a:t>
            </a:fld>
            <a:endParaRPr lang="en-US" dirty="0"/>
          </a:p>
        </p:txBody>
      </p:sp>
      <p:sp>
        <p:nvSpPr>
          <p:cNvPr id="23" name="TextBox 22">
            <a:extLst>
              <a:ext uri="{FF2B5EF4-FFF2-40B4-BE49-F238E27FC236}">
                <a16:creationId xmlns:a16="http://schemas.microsoft.com/office/drawing/2014/main" id="{E2EC4AB4-E47C-C202-6749-31A245070D6F}"/>
              </a:ext>
            </a:extLst>
          </p:cNvPr>
          <p:cNvSpPr txBox="1"/>
          <p:nvPr/>
        </p:nvSpPr>
        <p:spPr>
          <a:xfrm>
            <a:off x="465215" y="1238071"/>
            <a:ext cx="11261571" cy="1200329"/>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OBJECTIVES OF WIND </a:t>
            </a:r>
            <a:r>
              <a:rPr lang="en-US" b="1" i="1" u="sng" dirty="0"/>
              <a:t>TURBINE</a:t>
            </a:r>
            <a:r>
              <a:rPr lang="en-US" b="1" i="1" dirty="0"/>
              <a:t> CONTROL</a:t>
            </a:r>
            <a:r>
              <a:rPr lang="en-US" i="1" dirty="0"/>
              <a:t>: </a:t>
            </a:r>
          </a:p>
          <a:p>
            <a:r>
              <a:rPr lang="en-US" i="1" dirty="0"/>
              <a:t>Given the measured rotor speed and loads, when the wind speed is:</a:t>
            </a:r>
          </a:p>
          <a:p>
            <a:pPr marL="285750" indent="-285750">
              <a:buFont typeface="Arial" panose="020B0604020202020204" pitchFamily="34" charset="0"/>
              <a:buChar char="•"/>
            </a:pPr>
            <a:r>
              <a:rPr lang="en-US" i="1" dirty="0"/>
              <a:t>below rated - track the maximum power</a:t>
            </a:r>
          </a:p>
          <a:p>
            <a:pPr marL="285750" indent="-285750">
              <a:buFont typeface="Arial" panose="020B0604020202020204" pitchFamily="34" charset="0"/>
              <a:buChar char="•"/>
            </a:pPr>
            <a:r>
              <a:rPr lang="en-US" i="1" dirty="0"/>
              <a:t>above rated - hold the rated power and mitigate loads</a:t>
            </a:r>
          </a:p>
        </p:txBody>
      </p:sp>
      <p:grpSp>
        <p:nvGrpSpPr>
          <p:cNvPr id="3" name="Group 2">
            <a:extLst>
              <a:ext uri="{FF2B5EF4-FFF2-40B4-BE49-F238E27FC236}">
                <a16:creationId xmlns:a16="http://schemas.microsoft.com/office/drawing/2014/main" id="{2C03FC45-5437-C1AD-92ED-9274AE64902A}"/>
              </a:ext>
            </a:extLst>
          </p:cNvPr>
          <p:cNvGrpSpPr/>
          <p:nvPr/>
        </p:nvGrpSpPr>
        <p:grpSpPr>
          <a:xfrm>
            <a:off x="0" y="3290629"/>
            <a:ext cx="1582954" cy="2497315"/>
            <a:chOff x="0" y="3290629"/>
            <a:chExt cx="1582954" cy="2497315"/>
          </a:xfrm>
        </p:grpSpPr>
        <p:grpSp>
          <p:nvGrpSpPr>
            <p:cNvPr id="16" name="Group 15">
              <a:extLst>
                <a:ext uri="{FF2B5EF4-FFF2-40B4-BE49-F238E27FC236}">
                  <a16:creationId xmlns:a16="http://schemas.microsoft.com/office/drawing/2014/main" id="{4FD12FAD-F0B2-D579-C758-352FD5EF6CEF}"/>
                </a:ext>
              </a:extLst>
            </p:cNvPr>
            <p:cNvGrpSpPr/>
            <p:nvPr/>
          </p:nvGrpSpPr>
          <p:grpSpPr>
            <a:xfrm>
              <a:off x="0" y="3290629"/>
              <a:ext cx="1582954" cy="2165998"/>
              <a:chOff x="-241178" y="3625202"/>
              <a:chExt cx="2121240" cy="2902549"/>
            </a:xfrm>
          </p:grpSpPr>
          <p:pic>
            <p:nvPicPr>
              <p:cNvPr id="14" name="Graphic 13" descr="Wind Turbines with solid fill">
                <a:extLst>
                  <a:ext uri="{FF2B5EF4-FFF2-40B4-BE49-F238E27FC236}">
                    <a16:creationId xmlns:a16="http://schemas.microsoft.com/office/drawing/2014/main" id="{20570778-EBE4-738C-FEB5-4D5B842595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4269"/>
              <a:stretch/>
            </p:blipFill>
            <p:spPr>
              <a:xfrm>
                <a:off x="-241178" y="3625202"/>
                <a:ext cx="1907874" cy="2902549"/>
              </a:xfrm>
              <a:prstGeom prst="rect">
                <a:avLst/>
              </a:prstGeom>
            </p:spPr>
          </p:pic>
          <p:sp>
            <p:nvSpPr>
              <p:cNvPr id="15" name="Rectangle 14">
                <a:extLst>
                  <a:ext uri="{FF2B5EF4-FFF2-40B4-BE49-F238E27FC236}">
                    <a16:creationId xmlns:a16="http://schemas.microsoft.com/office/drawing/2014/main" id="{69B34282-3707-B7C5-744B-D57D6404CA06}"/>
                  </a:ext>
                </a:extLst>
              </p:cNvPr>
              <p:cNvSpPr/>
              <p:nvPr/>
            </p:nvSpPr>
            <p:spPr>
              <a:xfrm>
                <a:off x="1230431" y="4270050"/>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830A48C-7981-D6E3-82AD-1797FBBEA1DC}"/>
                    </a:ext>
                  </a:extLst>
                </p:cNvPr>
                <p:cNvSpPr txBox="1"/>
                <p:nvPr/>
              </p:nvSpPr>
              <p:spPr>
                <a:xfrm>
                  <a:off x="38571" y="5488375"/>
                  <a:ext cx="133733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oMath>
                    </m:oMathPara>
                  </a14:m>
                  <a:endParaRPr lang="en-US" b="0" dirty="0"/>
                </a:p>
              </p:txBody>
            </p:sp>
          </mc:Choice>
          <mc:Fallback xmlns="">
            <p:sp>
              <p:nvSpPr>
                <p:cNvPr id="24" name="TextBox 23">
                  <a:extLst>
                    <a:ext uri="{FF2B5EF4-FFF2-40B4-BE49-F238E27FC236}">
                      <a16:creationId xmlns:a16="http://schemas.microsoft.com/office/drawing/2014/main" id="{E830A48C-7981-D6E3-82AD-1797FBBEA1DC}"/>
                    </a:ext>
                  </a:extLst>
                </p:cNvPr>
                <p:cNvSpPr txBox="1">
                  <a:spLocks noRot="1" noChangeAspect="1" noMove="1" noResize="1" noEditPoints="1" noAdjustHandles="1" noChangeArrowheads="1" noChangeShapeType="1" noTextEdit="1"/>
                </p:cNvSpPr>
                <p:nvPr/>
              </p:nvSpPr>
              <p:spPr>
                <a:xfrm>
                  <a:off x="38571" y="5488375"/>
                  <a:ext cx="1337333" cy="299569"/>
                </a:xfrm>
                <a:prstGeom prst="rect">
                  <a:avLst/>
                </a:prstGeom>
                <a:blipFill>
                  <a:blip r:embed="rId6"/>
                  <a:stretch>
                    <a:fillRect t="-4167" b="-2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81269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F602F-0327-ECB7-7CCF-40F2A0D6652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AAA6B0A-61FD-22B3-3071-68813830338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0417F9-FA55-DF86-5D4C-F31B70D1F80E}"/>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sp>
        <p:nvSpPr>
          <p:cNvPr id="6" name="Slide Number Placeholder 3">
            <a:extLst>
              <a:ext uri="{FF2B5EF4-FFF2-40B4-BE49-F238E27FC236}">
                <a16:creationId xmlns:a16="http://schemas.microsoft.com/office/drawing/2014/main" id="{31FB5A94-5676-E467-9189-34DF8B01C61B}"/>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60</a:t>
            </a:fld>
            <a:endParaRPr lang="en-US" dirty="0"/>
          </a:p>
        </p:txBody>
      </p:sp>
      <p:pic>
        <p:nvPicPr>
          <p:cNvPr id="7" name="Picture 6">
            <a:extLst>
              <a:ext uri="{FF2B5EF4-FFF2-40B4-BE49-F238E27FC236}">
                <a16:creationId xmlns:a16="http://schemas.microsoft.com/office/drawing/2014/main" id="{26A01F65-F510-34C6-2C58-4BA2D420BE27}"/>
              </a:ext>
            </a:extLst>
          </p:cNvPr>
          <p:cNvPicPr>
            <a:picLocks noChangeAspect="1"/>
          </p:cNvPicPr>
          <p:nvPr/>
        </p:nvPicPr>
        <p:blipFill>
          <a:blip r:embed="rId3"/>
          <a:stretch>
            <a:fillRect/>
          </a:stretch>
        </p:blipFill>
        <p:spPr>
          <a:xfrm>
            <a:off x="1860" y="1438232"/>
            <a:ext cx="12202470" cy="5371314"/>
          </a:xfrm>
          <a:prstGeom prst="rect">
            <a:avLst/>
          </a:prstGeom>
        </p:spPr>
      </p:pic>
      <p:sp>
        <p:nvSpPr>
          <p:cNvPr id="8" name="TextBox 7">
            <a:extLst>
              <a:ext uri="{FF2B5EF4-FFF2-40B4-BE49-F238E27FC236}">
                <a16:creationId xmlns:a16="http://schemas.microsoft.com/office/drawing/2014/main" id="{7EB2F1BF-187D-0FDB-6047-79A476BDA3AD}"/>
              </a:ext>
            </a:extLst>
          </p:cNvPr>
          <p:cNvSpPr txBox="1"/>
          <p:nvPr/>
        </p:nvSpPr>
        <p:spPr>
          <a:xfrm>
            <a:off x="146051" y="1125250"/>
            <a:ext cx="4425949" cy="338554"/>
          </a:xfrm>
          <a:prstGeom prst="rect">
            <a:avLst/>
          </a:prstGeom>
          <a:noFill/>
        </p:spPr>
        <p:txBody>
          <a:bodyPr wrap="square" rtlCol="0">
            <a:spAutoFit/>
          </a:bodyPr>
          <a:lstStyle/>
          <a:p>
            <a:r>
              <a:rPr lang="en-US" sz="1600" b="1" dirty="0"/>
              <a:t>Imputing</a:t>
            </a:r>
          </a:p>
        </p:txBody>
      </p:sp>
    </p:spTree>
    <p:extLst>
      <p:ext uri="{BB962C8B-B14F-4D97-AF65-F5344CB8AC3E}">
        <p14:creationId xmlns:p14="http://schemas.microsoft.com/office/powerpoint/2010/main" val="2060412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E42C6-4BAA-23D3-632C-8C1ABF21B41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0E69F1A-866F-63FD-13BA-5F3F86B67003}"/>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2B0FA9D-3DDE-3C11-7F95-D323E2EF4864}"/>
              </a:ext>
            </a:extLst>
          </p:cNvPr>
          <p:cNvSpPr>
            <a:spLocks noGrp="1"/>
          </p:cNvSpPr>
          <p:nvPr>
            <p:ph type="sldNum" sz="quarter" idx="12"/>
          </p:nvPr>
        </p:nvSpPr>
        <p:spPr/>
        <p:txBody>
          <a:bodyPr/>
          <a:lstStyle/>
          <a:p>
            <a:fld id="{9E3EFB43-BEAF-4970-A06C-24B01B76FA99}" type="slidenum">
              <a:rPr lang="en-US" smtClean="0"/>
              <a:pPr/>
              <a:t>61</a:t>
            </a:fld>
            <a:endParaRPr lang="en-US"/>
          </a:p>
        </p:txBody>
      </p:sp>
      <p:pic>
        <p:nvPicPr>
          <p:cNvPr id="2" name="Picture 1">
            <a:extLst>
              <a:ext uri="{FF2B5EF4-FFF2-40B4-BE49-F238E27FC236}">
                <a16:creationId xmlns:a16="http://schemas.microsoft.com/office/drawing/2014/main" id="{B537196C-B05F-CE78-A105-3BC64C39341C}"/>
              </a:ext>
            </a:extLst>
          </p:cNvPr>
          <p:cNvPicPr>
            <a:picLocks noChangeAspect="1"/>
          </p:cNvPicPr>
          <p:nvPr/>
        </p:nvPicPr>
        <p:blipFill>
          <a:blip r:embed="rId3"/>
          <a:stretch>
            <a:fillRect/>
          </a:stretch>
        </p:blipFill>
        <p:spPr>
          <a:xfrm>
            <a:off x="7543800" y="124414"/>
            <a:ext cx="4635500" cy="6588824"/>
          </a:xfrm>
          <a:prstGeom prst="rect">
            <a:avLst/>
          </a:prstGeom>
        </p:spPr>
      </p:pic>
      <p:sp>
        <p:nvSpPr>
          <p:cNvPr id="4" name="TextBox 3">
            <a:extLst>
              <a:ext uri="{FF2B5EF4-FFF2-40B4-BE49-F238E27FC236}">
                <a16:creationId xmlns:a16="http://schemas.microsoft.com/office/drawing/2014/main" id="{4B3D1E46-E159-5AF3-38BC-E2128ED2370B}"/>
              </a:ext>
            </a:extLst>
          </p:cNvPr>
          <p:cNvSpPr txBox="1"/>
          <p:nvPr/>
        </p:nvSpPr>
        <p:spPr>
          <a:xfrm>
            <a:off x="-21103" y="6581001"/>
            <a:ext cx="7031503"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Vaswani, A. "Attention is all you need." Advances in Neural Information Processing Systems (2017).</a:t>
            </a:r>
            <a:endParaRPr lang="en-US" sz="1200" dirty="0"/>
          </a:p>
        </p:txBody>
      </p:sp>
      <p:pic>
        <p:nvPicPr>
          <p:cNvPr id="6" name="Picture 5">
            <a:extLst>
              <a:ext uri="{FF2B5EF4-FFF2-40B4-BE49-F238E27FC236}">
                <a16:creationId xmlns:a16="http://schemas.microsoft.com/office/drawing/2014/main" id="{70B1922D-DCDF-ACFD-7FE8-F45DE6A9FC10}"/>
              </a:ext>
            </a:extLst>
          </p:cNvPr>
          <p:cNvPicPr>
            <a:picLocks noChangeAspect="1"/>
          </p:cNvPicPr>
          <p:nvPr/>
        </p:nvPicPr>
        <p:blipFill>
          <a:blip r:embed="rId4"/>
          <a:stretch>
            <a:fillRect/>
          </a:stretch>
        </p:blipFill>
        <p:spPr>
          <a:xfrm>
            <a:off x="0" y="1371600"/>
            <a:ext cx="5343527" cy="923330"/>
          </a:xfrm>
          <a:prstGeom prst="rect">
            <a:avLst/>
          </a:prstGeom>
        </p:spPr>
      </p:pic>
      <p:pic>
        <p:nvPicPr>
          <p:cNvPr id="8" name="Picture 7">
            <a:extLst>
              <a:ext uri="{FF2B5EF4-FFF2-40B4-BE49-F238E27FC236}">
                <a16:creationId xmlns:a16="http://schemas.microsoft.com/office/drawing/2014/main" id="{6523EC29-4DCE-DBAE-C7ED-15C756534442}"/>
              </a:ext>
            </a:extLst>
          </p:cNvPr>
          <p:cNvPicPr>
            <a:picLocks noChangeAspect="1"/>
          </p:cNvPicPr>
          <p:nvPr/>
        </p:nvPicPr>
        <p:blipFill>
          <a:blip r:embed="rId5"/>
          <a:stretch>
            <a:fillRect/>
          </a:stretch>
        </p:blipFill>
        <p:spPr>
          <a:xfrm>
            <a:off x="0" y="2293162"/>
            <a:ext cx="7630728" cy="1028400"/>
          </a:xfrm>
          <a:prstGeom prst="rect">
            <a:avLst/>
          </a:prstGeom>
        </p:spPr>
      </p:pic>
      <p:pic>
        <p:nvPicPr>
          <p:cNvPr id="9" name="Picture 8">
            <a:extLst>
              <a:ext uri="{FF2B5EF4-FFF2-40B4-BE49-F238E27FC236}">
                <a16:creationId xmlns:a16="http://schemas.microsoft.com/office/drawing/2014/main" id="{C6D69B67-CC36-13E5-E897-F29ABD4C0312}"/>
              </a:ext>
            </a:extLst>
          </p:cNvPr>
          <p:cNvPicPr>
            <a:picLocks noChangeAspect="1"/>
          </p:cNvPicPr>
          <p:nvPr/>
        </p:nvPicPr>
        <p:blipFill>
          <a:blip r:embed="rId6"/>
          <a:stretch>
            <a:fillRect/>
          </a:stretch>
        </p:blipFill>
        <p:spPr>
          <a:xfrm>
            <a:off x="0" y="4191000"/>
            <a:ext cx="5244840" cy="1028400"/>
          </a:xfrm>
          <a:prstGeom prst="rect">
            <a:avLst/>
          </a:prstGeom>
        </p:spPr>
      </p:pic>
      <p:sp>
        <p:nvSpPr>
          <p:cNvPr id="5" name="Title 1">
            <a:extLst>
              <a:ext uri="{FF2B5EF4-FFF2-40B4-BE49-F238E27FC236}">
                <a16:creationId xmlns:a16="http://schemas.microsoft.com/office/drawing/2014/main" id="{4F523A35-E39B-B449-7382-DA0D433F0F2B}"/>
              </a:ext>
            </a:extLst>
          </p:cNvPr>
          <p:cNvSpPr txBox="1">
            <a:spLocks/>
          </p:cNvSpPr>
          <p:nvPr/>
        </p:nvSpPr>
        <p:spPr>
          <a:xfrm>
            <a:off x="609600" y="274638"/>
            <a:ext cx="10972800" cy="1143000"/>
          </a:xfrm>
          <a:prstGeom prst="rect">
            <a:avLst/>
          </a:prstGeom>
        </p:spPr>
        <p:txBody>
          <a:bodyPr>
            <a:norm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r>
              <a:rPr lang="en-US" sz="2700" b="1" dirty="0"/>
              <a:t>Transformer-Based ML Models</a:t>
            </a:r>
            <a:br>
              <a:rPr lang="en-US" sz="2700" b="1" dirty="0"/>
            </a:br>
            <a:r>
              <a:rPr lang="en-US" sz="2400" dirty="0"/>
              <a:t>Vanilla Transformer</a:t>
            </a:r>
          </a:p>
        </p:txBody>
      </p:sp>
    </p:spTree>
    <p:extLst>
      <p:ext uri="{BB962C8B-B14F-4D97-AF65-F5344CB8AC3E}">
        <p14:creationId xmlns:p14="http://schemas.microsoft.com/office/powerpoint/2010/main" val="36803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456CE-BEA4-4656-10E6-FC8C04C132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7F6DEF-7613-95D5-C213-F3E4F86E1D99}"/>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94B03BBA-9470-934A-300D-AA8CE09B65B0}"/>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C4D70F71-2A2A-7EBE-001B-2228C7C1F1E8}"/>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Informer</a:t>
            </a:r>
          </a:p>
        </p:txBody>
      </p:sp>
      <p:sp>
        <p:nvSpPr>
          <p:cNvPr id="8" name="TextBox 7">
            <a:extLst>
              <a:ext uri="{FF2B5EF4-FFF2-40B4-BE49-F238E27FC236}">
                <a16:creationId xmlns:a16="http://schemas.microsoft.com/office/drawing/2014/main" id="{5B9076A0-964C-033A-DC92-723CE99C74F5}"/>
              </a:ext>
            </a:extLst>
          </p:cNvPr>
          <p:cNvSpPr txBox="1"/>
          <p:nvPr/>
        </p:nvSpPr>
        <p:spPr>
          <a:xfrm>
            <a:off x="293172" y="1610736"/>
            <a:ext cx="4074004" cy="64633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Self-attention distilling</a:t>
            </a:r>
          </a:p>
        </p:txBody>
      </p:sp>
      <p:sp>
        <p:nvSpPr>
          <p:cNvPr id="9" name="TextBox 8">
            <a:extLst>
              <a:ext uri="{FF2B5EF4-FFF2-40B4-BE49-F238E27FC236}">
                <a16:creationId xmlns:a16="http://schemas.microsoft.com/office/drawing/2014/main" id="{9F7C228B-D583-9321-B365-00C320DC201F}"/>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pic>
        <p:nvPicPr>
          <p:cNvPr id="10" name="Picture 9">
            <a:extLst>
              <a:ext uri="{FF2B5EF4-FFF2-40B4-BE49-F238E27FC236}">
                <a16:creationId xmlns:a16="http://schemas.microsoft.com/office/drawing/2014/main" id="{D0045400-0153-1539-2D8E-6C059ECE3E6C}"/>
              </a:ext>
            </a:extLst>
          </p:cNvPr>
          <p:cNvPicPr>
            <a:picLocks noChangeAspect="1"/>
          </p:cNvPicPr>
          <p:nvPr/>
        </p:nvPicPr>
        <p:blipFill>
          <a:blip r:embed="rId8"/>
          <a:stretch>
            <a:fillRect/>
          </a:stretch>
        </p:blipFill>
        <p:spPr>
          <a:xfrm>
            <a:off x="4367176" y="1139759"/>
            <a:ext cx="7772400" cy="3130181"/>
          </a:xfrm>
          <a:prstGeom prst="rect">
            <a:avLst/>
          </a:prstGeom>
        </p:spPr>
      </p:pic>
      <p:sp>
        <p:nvSpPr>
          <p:cNvPr id="12" name="Slide Number Placeholder 3">
            <a:extLst>
              <a:ext uri="{FF2B5EF4-FFF2-40B4-BE49-F238E27FC236}">
                <a16:creationId xmlns:a16="http://schemas.microsoft.com/office/drawing/2014/main" id="{020AC09F-8C38-A64F-E4F8-F979F441989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62</a:t>
            </a:fld>
            <a:endParaRPr lang="en-US" dirty="0"/>
          </a:p>
        </p:txBody>
      </p:sp>
    </p:spTree>
    <p:extLst>
      <p:ext uri="{BB962C8B-B14F-4D97-AF65-F5344CB8AC3E}">
        <p14:creationId xmlns:p14="http://schemas.microsoft.com/office/powerpoint/2010/main" val="761531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92154-2E97-D62F-A4A7-E859F3E32E8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A772935-102A-3171-BCE0-E872BF0FDB5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E993CCA-3121-3C4E-4AAE-E81505BD9D09}"/>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B7C3D62-A9C8-110C-C051-8CCEC25A85CB}"/>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Autoformer</a:t>
            </a:r>
            <a:endParaRPr lang="en-US" sz="2400" dirty="0"/>
          </a:p>
        </p:txBody>
      </p:sp>
      <p:sp>
        <p:nvSpPr>
          <p:cNvPr id="9" name="TextBox 8">
            <a:extLst>
              <a:ext uri="{FF2B5EF4-FFF2-40B4-BE49-F238E27FC236}">
                <a16:creationId xmlns:a16="http://schemas.microsoft.com/office/drawing/2014/main" id="{81E66B28-FE2B-1FF3-FF5B-B6FD1AADB1C1}"/>
              </a:ext>
            </a:extLst>
          </p:cNvPr>
          <p:cNvSpPr txBox="1"/>
          <p:nvPr/>
        </p:nvSpPr>
        <p:spPr>
          <a:xfrm>
            <a:off x="293172" y="1610736"/>
            <a:ext cx="38114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a:t>Autocorrelation in place of self-attention weights time-delayed sub-series by their autocorrelation coefficient</a:t>
            </a:r>
          </a:p>
          <a:p>
            <a:endParaRPr lang="en-US" dirty="0"/>
          </a:p>
          <a:p>
            <a:pPr marL="285750" indent="-285750">
              <a:buFont typeface="Arial" panose="020B0604020202020204" pitchFamily="34" charset="0"/>
              <a:buChar char="•"/>
            </a:pPr>
            <a:r>
              <a:rPr lang="en-US" dirty="0"/>
              <a:t>Series Decomposition extracts the seasonal (i.e. short-term fluctuations) and the trend-cyclical (i.e. long-term trend) components</a:t>
            </a:r>
          </a:p>
        </p:txBody>
      </p:sp>
      <p:sp>
        <p:nvSpPr>
          <p:cNvPr id="10" name="TextBox 9">
            <a:extLst>
              <a:ext uri="{FF2B5EF4-FFF2-40B4-BE49-F238E27FC236}">
                <a16:creationId xmlns:a16="http://schemas.microsoft.com/office/drawing/2014/main" id="{5B43B35C-CC65-19D1-799A-0CA85F9C22B3}"/>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Wu, </a:t>
            </a:r>
            <a:r>
              <a:rPr lang="en-US" sz="1200" b="0" i="0" u="none" strike="noStrike" dirty="0" err="1">
                <a:solidFill>
                  <a:srgbClr val="222222"/>
                </a:solidFill>
                <a:effectLst/>
                <a:latin typeface="Arial" panose="020B0604020202020204" pitchFamily="34" charset="0"/>
              </a:rPr>
              <a:t>Haixu</a:t>
            </a:r>
            <a:r>
              <a:rPr lang="en-US" sz="1200" b="0" i="0" u="none" strike="noStrike" dirty="0">
                <a:solidFill>
                  <a:srgbClr val="222222"/>
                </a:solidFill>
                <a:effectLst/>
                <a:latin typeface="Arial" panose="020B0604020202020204" pitchFamily="34" charset="0"/>
              </a:rPr>
              <a:t>, et al. "</a:t>
            </a:r>
            <a:r>
              <a:rPr lang="en-US" sz="1200" b="0" i="0" u="none" strike="noStrike" dirty="0" err="1">
                <a:solidFill>
                  <a:srgbClr val="222222"/>
                </a:solidFill>
                <a:effectLst/>
                <a:latin typeface="Arial" panose="020B0604020202020204" pitchFamily="34" charset="0"/>
              </a:rPr>
              <a:t>Autoformer</a:t>
            </a:r>
            <a:r>
              <a:rPr lang="en-US" sz="1200" b="0" i="0" u="none" strike="noStrike" dirty="0">
                <a:solidFill>
                  <a:srgbClr val="222222"/>
                </a:solidFill>
                <a:effectLst/>
                <a:latin typeface="Arial" panose="020B0604020202020204" pitchFamily="34" charset="0"/>
              </a:rPr>
              <a:t>: Decomposition transformers with auto-correlation for long-term series forecasting."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34 (2021): 22419-22430.</a:t>
            </a:r>
            <a:endParaRPr lang="en-US" sz="1200" dirty="0"/>
          </a:p>
        </p:txBody>
      </p:sp>
      <p:sp>
        <p:nvSpPr>
          <p:cNvPr id="12" name="Slide Number Placeholder 3">
            <a:extLst>
              <a:ext uri="{FF2B5EF4-FFF2-40B4-BE49-F238E27FC236}">
                <a16:creationId xmlns:a16="http://schemas.microsoft.com/office/drawing/2014/main" id="{D33CE849-74FC-DEC7-D597-FE95B3117A72}"/>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63</a:t>
            </a:fld>
            <a:endParaRPr lang="en-US" dirty="0"/>
          </a:p>
        </p:txBody>
      </p:sp>
      <p:pic>
        <p:nvPicPr>
          <p:cNvPr id="14" name="Picture 13">
            <a:extLst>
              <a:ext uri="{FF2B5EF4-FFF2-40B4-BE49-F238E27FC236}">
                <a16:creationId xmlns:a16="http://schemas.microsoft.com/office/drawing/2014/main" id="{7741758B-745B-7EF4-8D01-C45E8DCA3422}"/>
              </a:ext>
            </a:extLst>
          </p:cNvPr>
          <p:cNvPicPr>
            <a:picLocks noChangeAspect="1"/>
          </p:cNvPicPr>
          <p:nvPr/>
        </p:nvPicPr>
        <p:blipFill>
          <a:blip r:embed="rId8"/>
          <a:stretch>
            <a:fillRect/>
          </a:stretch>
        </p:blipFill>
        <p:spPr>
          <a:xfrm>
            <a:off x="4374415" y="2290186"/>
            <a:ext cx="3886200" cy="927100"/>
          </a:xfrm>
          <a:prstGeom prst="rect">
            <a:avLst/>
          </a:prstGeom>
        </p:spPr>
      </p:pic>
      <p:pic>
        <p:nvPicPr>
          <p:cNvPr id="15" name="Picture 14">
            <a:extLst>
              <a:ext uri="{FF2B5EF4-FFF2-40B4-BE49-F238E27FC236}">
                <a16:creationId xmlns:a16="http://schemas.microsoft.com/office/drawing/2014/main" id="{5C05CC65-B325-A48F-7230-313FC8B3D62B}"/>
              </a:ext>
            </a:extLst>
          </p:cNvPr>
          <p:cNvPicPr>
            <a:picLocks noChangeAspect="1"/>
          </p:cNvPicPr>
          <p:nvPr/>
        </p:nvPicPr>
        <p:blipFill>
          <a:blip r:embed="rId9"/>
          <a:stretch>
            <a:fillRect/>
          </a:stretch>
        </p:blipFill>
        <p:spPr>
          <a:xfrm>
            <a:off x="4374415" y="3217286"/>
            <a:ext cx="7772400" cy="2132891"/>
          </a:xfrm>
          <a:prstGeom prst="rect">
            <a:avLst/>
          </a:prstGeom>
        </p:spPr>
      </p:pic>
      <p:pic>
        <p:nvPicPr>
          <p:cNvPr id="17" name="Picture 16">
            <a:extLst>
              <a:ext uri="{FF2B5EF4-FFF2-40B4-BE49-F238E27FC236}">
                <a16:creationId xmlns:a16="http://schemas.microsoft.com/office/drawing/2014/main" id="{F8B03F9F-5685-C9E8-69A9-88B8C7159304}"/>
              </a:ext>
            </a:extLst>
          </p:cNvPr>
          <p:cNvPicPr>
            <a:picLocks noChangeAspect="1"/>
          </p:cNvPicPr>
          <p:nvPr/>
        </p:nvPicPr>
        <p:blipFill>
          <a:blip r:embed="rId10"/>
          <a:stretch>
            <a:fillRect/>
          </a:stretch>
        </p:blipFill>
        <p:spPr>
          <a:xfrm>
            <a:off x="4437433" y="1195770"/>
            <a:ext cx="4013200" cy="977900"/>
          </a:xfrm>
          <a:prstGeom prst="rect">
            <a:avLst/>
          </a:prstGeom>
        </p:spPr>
      </p:pic>
    </p:spTree>
    <p:extLst>
      <p:ext uri="{BB962C8B-B14F-4D97-AF65-F5344CB8AC3E}">
        <p14:creationId xmlns:p14="http://schemas.microsoft.com/office/powerpoint/2010/main" val="781168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1CE5E-6157-6478-8B71-3563FDE619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3BE1BD-08D5-13D4-3BAF-BB37F3CAAFE9}"/>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89864FBD-37DC-1E8D-06CA-0C77C876D3EC}"/>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F0DF6C59-FB80-3D22-8EB4-CC7799AEE768}"/>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TACTiS2</a:t>
            </a:r>
          </a:p>
        </p:txBody>
      </p:sp>
      <p:sp>
        <p:nvSpPr>
          <p:cNvPr id="8" name="TextBox 7">
            <a:extLst>
              <a:ext uri="{FF2B5EF4-FFF2-40B4-BE49-F238E27FC236}">
                <a16:creationId xmlns:a16="http://schemas.microsoft.com/office/drawing/2014/main" id="{77FE2C93-6DD9-D7A3-E89F-345FF813B651}"/>
              </a:ext>
            </a:extLst>
          </p:cNvPr>
          <p:cNvSpPr txBox="1"/>
          <p:nvPr/>
        </p:nvSpPr>
        <p:spPr>
          <a:xfrm>
            <a:off x="293172" y="1610736"/>
            <a:ext cx="3364428" cy="120032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Copula-based density estimators for multivariate time series</a:t>
            </a:r>
          </a:p>
        </p:txBody>
      </p:sp>
      <p:sp>
        <p:nvSpPr>
          <p:cNvPr id="9" name="TextBox 8">
            <a:extLst>
              <a:ext uri="{FF2B5EF4-FFF2-40B4-BE49-F238E27FC236}">
                <a16:creationId xmlns:a16="http://schemas.microsoft.com/office/drawing/2014/main" id="{3A12AC8B-6300-AB1F-48CF-9CE20F1BD280}"/>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sp>
        <p:nvSpPr>
          <p:cNvPr id="12" name="Slide Number Placeholder 3">
            <a:extLst>
              <a:ext uri="{FF2B5EF4-FFF2-40B4-BE49-F238E27FC236}">
                <a16:creationId xmlns:a16="http://schemas.microsoft.com/office/drawing/2014/main" id="{C99841D8-7952-78EC-2476-F4BAA744EFF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64</a:t>
            </a:fld>
            <a:endParaRPr lang="en-US" dirty="0"/>
          </a:p>
        </p:txBody>
      </p:sp>
      <p:pic>
        <p:nvPicPr>
          <p:cNvPr id="5" name="Picture 4">
            <a:extLst>
              <a:ext uri="{FF2B5EF4-FFF2-40B4-BE49-F238E27FC236}">
                <a16:creationId xmlns:a16="http://schemas.microsoft.com/office/drawing/2014/main" id="{5760E8C8-C5A8-44C4-2C2B-502EFD8AD79F}"/>
              </a:ext>
            </a:extLst>
          </p:cNvPr>
          <p:cNvPicPr>
            <a:picLocks noChangeAspect="1"/>
          </p:cNvPicPr>
          <p:nvPr/>
        </p:nvPicPr>
        <p:blipFill>
          <a:blip r:embed="rId8"/>
          <a:stretch>
            <a:fillRect/>
          </a:stretch>
        </p:blipFill>
        <p:spPr>
          <a:xfrm>
            <a:off x="19343" y="4013682"/>
            <a:ext cx="11922158" cy="897903"/>
          </a:xfrm>
          <a:prstGeom prst="rect">
            <a:avLst/>
          </a:prstGeom>
        </p:spPr>
      </p:pic>
      <p:pic>
        <p:nvPicPr>
          <p:cNvPr id="6" name="Picture 5">
            <a:extLst>
              <a:ext uri="{FF2B5EF4-FFF2-40B4-BE49-F238E27FC236}">
                <a16:creationId xmlns:a16="http://schemas.microsoft.com/office/drawing/2014/main" id="{FD30A249-7815-6676-B423-368236576B58}"/>
              </a:ext>
            </a:extLst>
          </p:cNvPr>
          <p:cNvPicPr>
            <a:picLocks noChangeAspect="1"/>
          </p:cNvPicPr>
          <p:nvPr/>
        </p:nvPicPr>
        <p:blipFill>
          <a:blip r:embed="rId9"/>
          <a:stretch>
            <a:fillRect/>
          </a:stretch>
        </p:blipFill>
        <p:spPr>
          <a:xfrm>
            <a:off x="4169101" y="1690779"/>
            <a:ext cx="7772400" cy="1806086"/>
          </a:xfrm>
          <a:prstGeom prst="rect">
            <a:avLst/>
          </a:prstGeom>
        </p:spPr>
      </p:pic>
    </p:spTree>
    <p:extLst>
      <p:ext uri="{BB962C8B-B14F-4D97-AF65-F5344CB8AC3E}">
        <p14:creationId xmlns:p14="http://schemas.microsoft.com/office/powerpoint/2010/main" val="1460814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47A01-B0C2-DAF1-8DC7-D80CD7C1D05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3B7C619-08B3-3872-7D81-BDDA50F098F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2C2DB78-860B-503B-DB0B-BF656086BDCD}"/>
              </a:ext>
            </a:extLst>
          </p:cNvPr>
          <p:cNvSpPr>
            <a:spLocks noGrp="1"/>
          </p:cNvSpPr>
          <p:nvPr>
            <p:ph type="sldNum" sz="quarter" idx="12"/>
          </p:nvPr>
        </p:nvSpPr>
        <p:spPr/>
        <p:txBody>
          <a:bodyPr/>
          <a:lstStyle/>
          <a:p>
            <a:fld id="{9E3EFB43-BEAF-4970-A06C-24B01B76FA99}" type="slidenum">
              <a:rPr lang="en-US" smtClean="0"/>
              <a:pPr/>
              <a:t>65</a:t>
            </a:fld>
            <a:endParaRPr lang="en-US"/>
          </a:p>
        </p:txBody>
      </p:sp>
      <p:grpSp>
        <p:nvGrpSpPr>
          <p:cNvPr id="11" name="Group 10">
            <a:extLst>
              <a:ext uri="{FF2B5EF4-FFF2-40B4-BE49-F238E27FC236}">
                <a16:creationId xmlns:a16="http://schemas.microsoft.com/office/drawing/2014/main" id="{22B7898A-EAA2-C964-6DFC-426BAF64FF1B}"/>
              </a:ext>
            </a:extLst>
          </p:cNvPr>
          <p:cNvGrpSpPr/>
          <p:nvPr/>
        </p:nvGrpSpPr>
        <p:grpSpPr>
          <a:xfrm>
            <a:off x="1712912" y="1363470"/>
            <a:ext cx="8918575" cy="5070713"/>
            <a:chOff x="7533741" y="2941839"/>
            <a:chExt cx="4021938" cy="2286699"/>
          </a:xfrm>
        </p:grpSpPr>
        <p:pic>
          <p:nvPicPr>
            <p:cNvPr id="12" name="Picture 11">
              <a:extLst>
                <a:ext uri="{FF2B5EF4-FFF2-40B4-BE49-F238E27FC236}">
                  <a16:creationId xmlns:a16="http://schemas.microsoft.com/office/drawing/2014/main" id="{9BD7B868-CFA8-3B2A-2B15-21C1316EAA34}"/>
                </a:ext>
              </a:extLst>
            </p:cNvPr>
            <p:cNvPicPr>
              <a:picLocks noChangeAspect="1"/>
            </p:cNvPicPr>
            <p:nvPr/>
          </p:nvPicPr>
          <p:blipFill rotWithShape="1">
            <a:blip r:embed="rId3"/>
            <a:srcRect l="15277" t="4226" b="15654"/>
            <a:stretch/>
          </p:blipFill>
          <p:spPr>
            <a:xfrm>
              <a:off x="7533741" y="2941839"/>
              <a:ext cx="4021938" cy="1849357"/>
            </a:xfrm>
            <a:prstGeom prst="rect">
              <a:avLst/>
            </a:prstGeom>
          </p:spPr>
        </p:pic>
        <p:pic>
          <p:nvPicPr>
            <p:cNvPr id="13" name="Picture 12">
              <a:extLst>
                <a:ext uri="{FF2B5EF4-FFF2-40B4-BE49-F238E27FC236}">
                  <a16:creationId xmlns:a16="http://schemas.microsoft.com/office/drawing/2014/main" id="{94D98557-FB58-EC72-E630-EB7A5F8C5F2B}"/>
                </a:ext>
              </a:extLst>
            </p:cNvPr>
            <p:cNvPicPr>
              <a:picLocks noChangeAspect="1"/>
            </p:cNvPicPr>
            <p:nvPr/>
          </p:nvPicPr>
          <p:blipFill rotWithShape="1">
            <a:blip r:embed="rId3"/>
            <a:srcRect t="81498" r="50007" b="-444"/>
            <a:stretch/>
          </p:blipFill>
          <p:spPr>
            <a:xfrm>
              <a:off x="8290747" y="4791197"/>
              <a:ext cx="2373256" cy="437341"/>
            </a:xfrm>
            <a:prstGeom prst="rect">
              <a:avLst/>
            </a:prstGeom>
          </p:spPr>
        </p:pic>
      </p:grpSp>
      <p:sp>
        <p:nvSpPr>
          <p:cNvPr id="5" name="Title 1">
            <a:extLst>
              <a:ext uri="{FF2B5EF4-FFF2-40B4-BE49-F238E27FC236}">
                <a16:creationId xmlns:a16="http://schemas.microsoft.com/office/drawing/2014/main" id="{A1C2BCEB-EBC9-88FF-8649-D1D14C07C9F2}"/>
              </a:ext>
            </a:extLst>
          </p:cNvPr>
          <p:cNvSpPr txBox="1">
            <a:spLocks/>
          </p:cNvSpPr>
          <p:nvPr/>
        </p:nvSpPr>
        <p:spPr>
          <a:xfrm>
            <a:off x="609600" y="274638"/>
            <a:ext cx="10972800" cy="1143000"/>
          </a:xfrm>
          <a:prstGeom prst="rect">
            <a:avLst/>
          </a:prstGeom>
        </p:spPr>
        <p:txBody>
          <a:bodyPr>
            <a:norm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r>
              <a:rPr lang="en-US" sz="2700" b="1" dirty="0"/>
              <a:t>Transformer-Based ML Models</a:t>
            </a:r>
            <a:br>
              <a:rPr lang="en-US" sz="2700" b="1" dirty="0"/>
            </a:br>
            <a:r>
              <a:rPr lang="en-US" sz="2400" dirty="0" err="1"/>
              <a:t>Spacetimeformer</a:t>
            </a:r>
            <a:endParaRPr lang="en-US" sz="2400" dirty="0"/>
          </a:p>
        </p:txBody>
      </p:sp>
    </p:spTree>
    <p:extLst>
      <p:ext uri="{BB962C8B-B14F-4D97-AF65-F5344CB8AC3E}">
        <p14:creationId xmlns:p14="http://schemas.microsoft.com/office/powerpoint/2010/main" val="2494221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321236-A643-7020-ADF1-1CE104015CC7}"/>
              </a:ext>
            </a:extLst>
          </p:cNvPr>
          <p:cNvPicPr>
            <a:picLocks noChangeAspect="1"/>
          </p:cNvPicPr>
          <p:nvPr/>
        </p:nvPicPr>
        <p:blipFill rotWithShape="1">
          <a:blip r:embed="rId3"/>
          <a:srcRect b="7311"/>
          <a:stretch/>
        </p:blipFill>
        <p:spPr>
          <a:xfrm>
            <a:off x="1143000" y="875108"/>
            <a:ext cx="4178455" cy="51191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79B030-23AB-30EC-1955-F1AE59E26788}"/>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8" name="TextBox 7">
                <a:extLst>
                  <a:ext uri="{FF2B5EF4-FFF2-40B4-BE49-F238E27FC236}">
                    <a16:creationId xmlns:a16="http://schemas.microsoft.com/office/drawing/2014/main" id="{F679B030-23AB-30EC-1955-F1AE59E26788}"/>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4"/>
                <a:stretch>
                  <a:fillRect l="-1314" t="-8219" b="-1369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4F4DBF2-3C43-D17E-E66C-427963B55C96}"/>
              </a:ext>
            </a:extLst>
          </p:cNvPr>
          <p:cNvPicPr>
            <a:picLocks noChangeAspect="1"/>
          </p:cNvPicPr>
          <p:nvPr/>
        </p:nvPicPr>
        <p:blipFill rotWithShape="1">
          <a:blip r:embed="rId5"/>
          <a:srcRect t="-1" r="45391" b="4811"/>
          <a:stretch/>
        </p:blipFill>
        <p:spPr>
          <a:xfrm>
            <a:off x="5334000" y="3191256"/>
            <a:ext cx="2017297" cy="606273"/>
          </a:xfrm>
          <a:prstGeom prst="rect">
            <a:avLst/>
          </a:prstGeom>
        </p:spPr>
      </p:pic>
      <p:sp>
        <p:nvSpPr>
          <p:cNvPr id="4" name="TextBox 3">
            <a:extLst>
              <a:ext uri="{FF2B5EF4-FFF2-40B4-BE49-F238E27FC236}">
                <a16:creationId xmlns:a16="http://schemas.microsoft.com/office/drawing/2014/main" id="{413AE75B-BBB5-37DD-3939-4CF22F91F066}"/>
              </a:ext>
            </a:extLst>
          </p:cNvPr>
          <p:cNvSpPr txBox="1"/>
          <p:nvPr/>
        </p:nvSpPr>
        <p:spPr>
          <a:xfrm>
            <a:off x="5334000" y="3675807"/>
            <a:ext cx="2082621" cy="369332"/>
          </a:xfrm>
          <a:prstGeom prst="rect">
            <a:avLst/>
          </a:prstGeom>
          <a:noFill/>
        </p:spPr>
        <p:txBody>
          <a:bodyPr wrap="none" rtlCol="0">
            <a:spAutoFit/>
          </a:bodyPr>
          <a:lstStyle/>
          <a:p>
            <a:r>
              <a:rPr lang="en-US" dirty="0"/>
              <a:t>Wind Energy 2024</a:t>
            </a:r>
          </a:p>
        </p:txBody>
      </p:sp>
      <p:sp>
        <p:nvSpPr>
          <p:cNvPr id="2" name="Slide Number Placeholder 1">
            <a:extLst>
              <a:ext uri="{FF2B5EF4-FFF2-40B4-BE49-F238E27FC236}">
                <a16:creationId xmlns:a16="http://schemas.microsoft.com/office/drawing/2014/main" id="{D7BAE89C-94AD-42AB-ED83-14F8821A70DB}"/>
              </a:ext>
            </a:extLst>
          </p:cNvPr>
          <p:cNvSpPr>
            <a:spLocks noGrp="1"/>
          </p:cNvSpPr>
          <p:nvPr>
            <p:ph type="sldNum" sz="quarter" idx="12"/>
          </p:nvPr>
        </p:nvSpPr>
        <p:spPr/>
        <p:txBody>
          <a:bodyPr/>
          <a:lstStyle/>
          <a:p>
            <a:fld id="{9E3EFB43-BEAF-4970-A06C-24B01B76FA99}" type="slidenum">
              <a:rPr lang="en-US" smtClean="0"/>
              <a:pPr/>
              <a:t>66</a:t>
            </a:fld>
            <a:endParaRPr lang="en-US"/>
          </a:p>
        </p:txBody>
      </p:sp>
      <p:grpSp>
        <p:nvGrpSpPr>
          <p:cNvPr id="11" name="Group 10">
            <a:extLst>
              <a:ext uri="{FF2B5EF4-FFF2-40B4-BE49-F238E27FC236}">
                <a16:creationId xmlns:a16="http://schemas.microsoft.com/office/drawing/2014/main" id="{9F5FC7B4-D8BA-EA45-57D1-4A5EA61A32B7}"/>
              </a:ext>
            </a:extLst>
          </p:cNvPr>
          <p:cNvGrpSpPr/>
          <p:nvPr/>
        </p:nvGrpSpPr>
        <p:grpSpPr>
          <a:xfrm>
            <a:off x="5569206" y="1529571"/>
            <a:ext cx="4971431" cy="1661685"/>
            <a:chOff x="-168377" y="1724369"/>
            <a:chExt cx="6266510" cy="2094561"/>
          </a:xfrm>
        </p:grpSpPr>
        <p:sp>
          <p:nvSpPr>
            <p:cNvPr id="12" name="TextBox 11">
              <a:extLst>
                <a:ext uri="{FF2B5EF4-FFF2-40B4-BE49-F238E27FC236}">
                  <a16:creationId xmlns:a16="http://schemas.microsoft.com/office/drawing/2014/main" id="{2289B623-1941-0192-8DF6-12223ED940E3}"/>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13" name="Group 12">
              <a:extLst>
                <a:ext uri="{FF2B5EF4-FFF2-40B4-BE49-F238E27FC236}">
                  <a16:creationId xmlns:a16="http://schemas.microsoft.com/office/drawing/2014/main" id="{527A9885-FD50-F5A8-8DE7-EB5325975FAA}"/>
                </a:ext>
              </a:extLst>
            </p:cNvPr>
            <p:cNvGrpSpPr/>
            <p:nvPr/>
          </p:nvGrpSpPr>
          <p:grpSpPr>
            <a:xfrm>
              <a:off x="-168377" y="1724369"/>
              <a:ext cx="6042849" cy="2094561"/>
              <a:chOff x="-168377" y="1724369"/>
              <a:chExt cx="6042849" cy="2094561"/>
            </a:xfrm>
          </p:grpSpPr>
          <p:grpSp>
            <p:nvGrpSpPr>
              <p:cNvPr id="14" name="Group 13">
                <a:extLst>
                  <a:ext uri="{FF2B5EF4-FFF2-40B4-BE49-F238E27FC236}">
                    <a16:creationId xmlns:a16="http://schemas.microsoft.com/office/drawing/2014/main" id="{6E082203-C7A0-2656-5F3A-BE83B3DDA31F}"/>
                  </a:ext>
                </a:extLst>
              </p:cNvPr>
              <p:cNvGrpSpPr/>
              <p:nvPr/>
            </p:nvGrpSpPr>
            <p:grpSpPr>
              <a:xfrm>
                <a:off x="-168377" y="2639199"/>
                <a:ext cx="6042849" cy="1179731"/>
                <a:chOff x="-168377" y="3697069"/>
                <a:chExt cx="6042849" cy="1179731"/>
              </a:xfrm>
            </p:grpSpPr>
            <p:sp>
              <p:nvSpPr>
                <p:cNvPr id="18" name="Rectangle 17">
                  <a:extLst>
                    <a:ext uri="{FF2B5EF4-FFF2-40B4-BE49-F238E27FC236}">
                      <a16:creationId xmlns:a16="http://schemas.microsoft.com/office/drawing/2014/main" id="{6C618F65-971F-0B1F-7227-896635EC2663}"/>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2848BE-5439-8613-13C9-71F328E67E47}"/>
                    </a:ext>
                  </a:extLst>
                </p:cNvPr>
                <p:cNvSpPr txBox="1"/>
                <p:nvPr/>
              </p:nvSpPr>
              <p:spPr>
                <a:xfrm>
                  <a:off x="-168376" y="3701677"/>
                  <a:ext cx="1736332" cy="814703"/>
                </a:xfrm>
                <a:prstGeom prst="rect">
                  <a:avLst/>
                </a:prstGeom>
                <a:noFill/>
              </p:spPr>
              <p:txBody>
                <a:bodyPr wrap="square" rtlCol="0">
                  <a:spAutoFit/>
                </a:bodyPr>
                <a:lstStyle/>
                <a:p>
                  <a:r>
                    <a:rPr lang="en-US" dirty="0"/>
                    <a:t>“white box” control</a:t>
                  </a:r>
                </a:p>
              </p:txBody>
            </p:sp>
            <p:sp>
              <p:nvSpPr>
                <p:cNvPr id="20" name="TextBox 19">
                  <a:extLst>
                    <a:ext uri="{FF2B5EF4-FFF2-40B4-BE49-F238E27FC236}">
                      <a16:creationId xmlns:a16="http://schemas.microsoft.com/office/drawing/2014/main" id="{32A52953-56CF-17EC-8ADF-0FADC2529C3F}"/>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40000"/>
                        </a:schemeClr>
                      </a:solidFill>
                    </a:rPr>
                    <a:t>ML-augmented control</a:t>
                  </a:r>
                </a:p>
              </p:txBody>
            </p:sp>
          </p:grpSp>
          <p:pic>
            <p:nvPicPr>
              <p:cNvPr id="15" name="Graphic 14" descr="Packing Box Open outline">
                <a:extLst>
                  <a:ext uri="{FF2B5EF4-FFF2-40B4-BE49-F238E27FC236}">
                    <a16:creationId xmlns:a16="http://schemas.microsoft.com/office/drawing/2014/main" id="{A5BA978F-B485-6C65-5FE5-EF7030BF9C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590" y="1724369"/>
                <a:ext cx="914400" cy="914400"/>
              </a:xfrm>
              <a:prstGeom prst="rect">
                <a:avLst/>
              </a:prstGeom>
            </p:spPr>
          </p:pic>
          <p:pic>
            <p:nvPicPr>
              <p:cNvPr id="16" name="Graphic 15" descr="Robot outline">
                <a:extLst>
                  <a:ext uri="{FF2B5EF4-FFF2-40B4-BE49-F238E27FC236}">
                    <a16:creationId xmlns:a16="http://schemas.microsoft.com/office/drawing/2014/main" id="{F54EE01F-091F-3424-2AB9-7F2455998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31443" y="1724369"/>
                <a:ext cx="964118" cy="914400"/>
              </a:xfrm>
              <a:prstGeom prst="rect">
                <a:avLst/>
              </a:prstGeom>
            </p:spPr>
          </p:pic>
          <p:pic>
            <p:nvPicPr>
              <p:cNvPr id="17" name="Graphic 16" descr="Network outline">
                <a:extLst>
                  <a:ext uri="{FF2B5EF4-FFF2-40B4-BE49-F238E27FC236}">
                    <a16:creationId xmlns:a16="http://schemas.microsoft.com/office/drawing/2014/main" id="{5C0C2087-3E58-1F68-3FB3-8D3CF4620E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1625352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85709B-A2D5-507A-1176-F48E53828E1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Reinforcement Learning for Firm Power Tracking in Wind Farms</a:t>
            </a:r>
          </a:p>
        </p:txBody>
      </p:sp>
      <p:pic>
        <p:nvPicPr>
          <p:cNvPr id="5" name="Picture 4">
            <a:extLst>
              <a:ext uri="{FF2B5EF4-FFF2-40B4-BE49-F238E27FC236}">
                <a16:creationId xmlns:a16="http://schemas.microsoft.com/office/drawing/2014/main" id="{7A7ABD19-5181-F31A-11B3-6A274DB4966B}"/>
              </a:ext>
            </a:extLst>
          </p:cNvPr>
          <p:cNvPicPr>
            <a:picLocks noChangeAspect="1"/>
          </p:cNvPicPr>
          <p:nvPr/>
        </p:nvPicPr>
        <p:blipFill rotWithShape="1">
          <a:blip r:embed="rId3"/>
          <a:srcRect b="3069"/>
          <a:stretch/>
        </p:blipFill>
        <p:spPr>
          <a:xfrm>
            <a:off x="1143000" y="923330"/>
            <a:ext cx="4178455" cy="5096470"/>
          </a:xfrm>
          <a:prstGeom prst="rect">
            <a:avLst/>
          </a:prstGeom>
        </p:spPr>
      </p:pic>
      <p:pic>
        <p:nvPicPr>
          <p:cNvPr id="6" name="Picture 5">
            <a:extLst>
              <a:ext uri="{FF2B5EF4-FFF2-40B4-BE49-F238E27FC236}">
                <a16:creationId xmlns:a16="http://schemas.microsoft.com/office/drawing/2014/main" id="{E2D1DA06-60E4-38CA-94A1-37A2F1ECF7AB}"/>
              </a:ext>
            </a:extLst>
          </p:cNvPr>
          <p:cNvPicPr>
            <a:picLocks noChangeAspect="1"/>
          </p:cNvPicPr>
          <p:nvPr/>
        </p:nvPicPr>
        <p:blipFill>
          <a:blip r:embed="rId4"/>
          <a:stretch>
            <a:fillRect/>
          </a:stretch>
        </p:blipFill>
        <p:spPr>
          <a:xfrm>
            <a:off x="8883481" y="3190159"/>
            <a:ext cx="2675019" cy="477682"/>
          </a:xfrm>
          <a:prstGeom prst="rect">
            <a:avLst/>
          </a:prstGeom>
        </p:spPr>
      </p:pic>
      <p:sp>
        <p:nvSpPr>
          <p:cNvPr id="2" name="TextBox 1">
            <a:extLst>
              <a:ext uri="{FF2B5EF4-FFF2-40B4-BE49-F238E27FC236}">
                <a16:creationId xmlns:a16="http://schemas.microsoft.com/office/drawing/2014/main" id="{620D5024-4A67-BD56-119B-B9797F3FABB8}"/>
              </a:ext>
            </a:extLst>
          </p:cNvPr>
          <p:cNvSpPr txBox="1"/>
          <p:nvPr/>
        </p:nvSpPr>
        <p:spPr>
          <a:xfrm>
            <a:off x="8883481" y="3675807"/>
            <a:ext cx="2659702" cy="369332"/>
          </a:xfrm>
          <a:prstGeom prst="rect">
            <a:avLst/>
          </a:prstGeom>
          <a:noFill/>
        </p:spPr>
        <p:txBody>
          <a:bodyPr wrap="none" rtlCol="0">
            <a:spAutoFit/>
          </a:bodyPr>
          <a:lstStyle/>
          <a:p>
            <a:r>
              <a:rPr lang="en-US" dirty="0"/>
              <a:t>… forgone for internship</a:t>
            </a:r>
          </a:p>
        </p:txBody>
      </p:sp>
      <p:sp>
        <p:nvSpPr>
          <p:cNvPr id="3" name="Slide Number Placeholder 2">
            <a:extLst>
              <a:ext uri="{FF2B5EF4-FFF2-40B4-BE49-F238E27FC236}">
                <a16:creationId xmlns:a16="http://schemas.microsoft.com/office/drawing/2014/main" id="{8A2C44CB-8237-7D46-1BAE-65D8534C35CB}"/>
              </a:ext>
            </a:extLst>
          </p:cNvPr>
          <p:cNvSpPr>
            <a:spLocks noGrp="1"/>
          </p:cNvSpPr>
          <p:nvPr>
            <p:ph type="sldNum" sz="quarter" idx="12"/>
          </p:nvPr>
        </p:nvSpPr>
        <p:spPr/>
        <p:txBody>
          <a:bodyPr/>
          <a:lstStyle/>
          <a:p>
            <a:fld id="{9E3EFB43-BEAF-4970-A06C-24B01B76FA99}" type="slidenum">
              <a:rPr lang="en-US" smtClean="0"/>
              <a:pPr/>
              <a:t>67</a:t>
            </a:fld>
            <a:endParaRPr lang="en-US"/>
          </a:p>
        </p:txBody>
      </p:sp>
      <p:grpSp>
        <p:nvGrpSpPr>
          <p:cNvPr id="7" name="Group 6">
            <a:extLst>
              <a:ext uri="{FF2B5EF4-FFF2-40B4-BE49-F238E27FC236}">
                <a16:creationId xmlns:a16="http://schemas.microsoft.com/office/drawing/2014/main" id="{F51CAB2A-B08B-8AA1-A83E-5D2BF24C747B}"/>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0B53EB68-6E91-EEF4-3649-706BB988BDC6}"/>
                </a:ext>
              </a:extLst>
            </p:cNvPr>
            <p:cNvSpPr txBox="1"/>
            <p:nvPr/>
          </p:nvSpPr>
          <p:spPr>
            <a:xfrm>
              <a:off x="3928867" y="2639199"/>
              <a:ext cx="2169266" cy="814703"/>
            </a:xfrm>
            <a:prstGeom prst="rect">
              <a:avLst/>
            </a:prstGeom>
            <a:noFill/>
          </p:spPr>
          <p:txBody>
            <a:bodyPr wrap="square" rtlCol="0">
              <a:spAutoFit/>
            </a:bodyPr>
            <a:lstStyle/>
            <a:p>
              <a:r>
                <a:rPr lang="en-US" dirty="0"/>
                <a:t>ML-dominated control</a:t>
              </a:r>
            </a:p>
          </p:txBody>
        </p:sp>
        <p:grpSp>
          <p:nvGrpSpPr>
            <p:cNvPr id="9" name="Group 8">
              <a:extLst>
                <a:ext uri="{FF2B5EF4-FFF2-40B4-BE49-F238E27FC236}">
                  <a16:creationId xmlns:a16="http://schemas.microsoft.com/office/drawing/2014/main" id="{7CAD8C2D-6474-7537-C693-2FA17597A3C4}"/>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CB5078B7-2C33-376C-A5C1-51A7819B765A}"/>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6FC78449-3C83-0CB3-84F6-BF23640A5EE7}"/>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0265A29-EEEB-109A-81A1-40EDF1FCE8EB}"/>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A6ECA101-B6D5-120B-47DD-B7A45D04202F}"/>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40000"/>
                        </a:schemeClr>
                      </a:solidFill>
                    </a:rPr>
                    <a:t>ML-augmented control</a:t>
                  </a:r>
                </a:p>
              </p:txBody>
            </p:sp>
          </p:grpSp>
          <p:pic>
            <p:nvPicPr>
              <p:cNvPr id="11" name="Graphic 10" descr="Packing Box Open outline">
                <a:extLst>
                  <a:ext uri="{FF2B5EF4-FFF2-40B4-BE49-F238E27FC236}">
                    <a16:creationId xmlns:a16="http://schemas.microsoft.com/office/drawing/2014/main" id="{6BEE5059-7BAD-0035-C670-4600878292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4CCDD7B7-AF3A-D13C-346B-F9DEB604A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E9362E80-7967-4B24-365D-9A4A76C3E1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2676343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7A5715-24B9-B5B8-E30B-94EC7F8AFC89}"/>
              </a:ext>
            </a:extLst>
          </p:cNvPr>
          <p:cNvPicPr>
            <a:picLocks noChangeAspect="1"/>
          </p:cNvPicPr>
          <p:nvPr/>
        </p:nvPicPr>
        <p:blipFill rotWithShape="1">
          <a:blip r:embed="rId3"/>
          <a:srcRect t="3068" b="1932"/>
          <a:stretch/>
        </p:blipFill>
        <p:spPr>
          <a:xfrm>
            <a:off x="1143000" y="948730"/>
            <a:ext cx="4178455" cy="4994870"/>
          </a:xfrm>
          <a:prstGeom prst="rect">
            <a:avLst/>
          </a:prstGeom>
        </p:spPr>
      </p:pic>
      <p:sp>
        <p:nvSpPr>
          <p:cNvPr id="6" name="TextBox 5">
            <a:extLst>
              <a:ext uri="{FF2B5EF4-FFF2-40B4-BE49-F238E27FC236}">
                <a16:creationId xmlns:a16="http://schemas.microsoft.com/office/drawing/2014/main" id="{C14D0E07-357F-7D70-A4FF-6FCD134B349E}"/>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pic>
        <p:nvPicPr>
          <p:cNvPr id="5" name="Picture 4">
            <a:extLst>
              <a:ext uri="{FF2B5EF4-FFF2-40B4-BE49-F238E27FC236}">
                <a16:creationId xmlns:a16="http://schemas.microsoft.com/office/drawing/2014/main" id="{9E4A9CAA-7042-C66F-E3CF-8E5FC040F6E6}"/>
              </a:ext>
            </a:extLst>
          </p:cNvPr>
          <p:cNvPicPr>
            <a:picLocks noChangeAspect="1"/>
          </p:cNvPicPr>
          <p:nvPr/>
        </p:nvPicPr>
        <p:blipFill>
          <a:blip r:embed="rId4"/>
          <a:stretch>
            <a:fillRect/>
          </a:stretch>
        </p:blipFill>
        <p:spPr>
          <a:xfrm>
            <a:off x="6099048" y="3136392"/>
            <a:ext cx="3148420" cy="539415"/>
          </a:xfrm>
          <a:prstGeom prst="rect">
            <a:avLst/>
          </a:prstGeom>
        </p:spPr>
      </p:pic>
      <p:sp>
        <p:nvSpPr>
          <p:cNvPr id="7" name="TextBox 6">
            <a:extLst>
              <a:ext uri="{FF2B5EF4-FFF2-40B4-BE49-F238E27FC236}">
                <a16:creationId xmlns:a16="http://schemas.microsoft.com/office/drawing/2014/main" id="{0A2B8932-63A5-2319-2927-79199D66CCFB}"/>
              </a:ext>
            </a:extLst>
          </p:cNvPr>
          <p:cNvSpPr txBox="1"/>
          <p:nvPr/>
        </p:nvSpPr>
        <p:spPr>
          <a:xfrm>
            <a:off x="6096000" y="3675807"/>
            <a:ext cx="3801041" cy="369332"/>
          </a:xfrm>
          <a:prstGeom prst="rect">
            <a:avLst/>
          </a:prstGeom>
          <a:noFill/>
        </p:spPr>
        <p:txBody>
          <a:bodyPr wrap="none" rtlCol="0">
            <a:spAutoFit/>
          </a:bodyPr>
          <a:lstStyle/>
          <a:p>
            <a:r>
              <a:rPr lang="en-US" dirty="0"/>
              <a:t>American Control Conference 2023</a:t>
            </a:r>
          </a:p>
        </p:txBody>
      </p:sp>
      <p:sp>
        <p:nvSpPr>
          <p:cNvPr id="2" name="Slide Number Placeholder 1">
            <a:extLst>
              <a:ext uri="{FF2B5EF4-FFF2-40B4-BE49-F238E27FC236}">
                <a16:creationId xmlns:a16="http://schemas.microsoft.com/office/drawing/2014/main" id="{F7790440-01AC-6515-3821-7432FE4704FB}"/>
              </a:ext>
            </a:extLst>
          </p:cNvPr>
          <p:cNvSpPr>
            <a:spLocks noGrp="1"/>
          </p:cNvSpPr>
          <p:nvPr>
            <p:ph type="sldNum" sz="quarter" idx="12"/>
          </p:nvPr>
        </p:nvSpPr>
        <p:spPr/>
        <p:txBody>
          <a:bodyPr/>
          <a:lstStyle/>
          <a:p>
            <a:fld id="{9E3EFB43-BEAF-4970-A06C-24B01B76FA99}" type="slidenum">
              <a:rPr lang="en-US" smtClean="0"/>
              <a:pPr/>
              <a:t>68</a:t>
            </a:fld>
            <a:endParaRPr lang="en-US"/>
          </a:p>
        </p:txBody>
      </p:sp>
      <p:grpSp>
        <p:nvGrpSpPr>
          <p:cNvPr id="15" name="Group 14">
            <a:extLst>
              <a:ext uri="{FF2B5EF4-FFF2-40B4-BE49-F238E27FC236}">
                <a16:creationId xmlns:a16="http://schemas.microsoft.com/office/drawing/2014/main" id="{AB1267A2-8CA5-F401-E7B6-3F25DAA974D2}"/>
              </a:ext>
            </a:extLst>
          </p:cNvPr>
          <p:cNvGrpSpPr/>
          <p:nvPr/>
        </p:nvGrpSpPr>
        <p:grpSpPr>
          <a:xfrm>
            <a:off x="5569206" y="1529571"/>
            <a:ext cx="4971431" cy="1661685"/>
            <a:chOff x="-168377" y="1724369"/>
            <a:chExt cx="6266510" cy="2094561"/>
          </a:xfrm>
        </p:grpSpPr>
        <p:sp>
          <p:nvSpPr>
            <p:cNvPr id="16" name="TextBox 15">
              <a:extLst>
                <a:ext uri="{FF2B5EF4-FFF2-40B4-BE49-F238E27FC236}">
                  <a16:creationId xmlns:a16="http://schemas.microsoft.com/office/drawing/2014/main" id="{B7FF862C-F958-887A-568C-7A58DFD1E0C3}"/>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39860"/>
                    </a:schemeClr>
                  </a:solidFill>
                </a:rPr>
                <a:t>ML-dominated control</a:t>
              </a:r>
            </a:p>
          </p:txBody>
        </p:sp>
        <p:grpSp>
          <p:nvGrpSpPr>
            <p:cNvPr id="17" name="Group 16">
              <a:extLst>
                <a:ext uri="{FF2B5EF4-FFF2-40B4-BE49-F238E27FC236}">
                  <a16:creationId xmlns:a16="http://schemas.microsoft.com/office/drawing/2014/main" id="{01C18FDD-80EC-BF8D-D232-82BC72B4ACF7}"/>
                </a:ext>
              </a:extLst>
            </p:cNvPr>
            <p:cNvGrpSpPr/>
            <p:nvPr/>
          </p:nvGrpSpPr>
          <p:grpSpPr>
            <a:xfrm>
              <a:off x="-168377" y="1724369"/>
              <a:ext cx="6042849" cy="2094561"/>
              <a:chOff x="-168377" y="1724369"/>
              <a:chExt cx="6042849" cy="2094561"/>
            </a:xfrm>
          </p:grpSpPr>
          <p:grpSp>
            <p:nvGrpSpPr>
              <p:cNvPr id="18" name="Group 17">
                <a:extLst>
                  <a:ext uri="{FF2B5EF4-FFF2-40B4-BE49-F238E27FC236}">
                    <a16:creationId xmlns:a16="http://schemas.microsoft.com/office/drawing/2014/main" id="{40B884CE-CBC4-B6BF-0E84-0912472557A9}"/>
                  </a:ext>
                </a:extLst>
              </p:cNvPr>
              <p:cNvGrpSpPr/>
              <p:nvPr/>
            </p:nvGrpSpPr>
            <p:grpSpPr>
              <a:xfrm>
                <a:off x="-168377" y="2639199"/>
                <a:ext cx="6042849" cy="1179731"/>
                <a:chOff x="-168377" y="3697069"/>
                <a:chExt cx="6042849" cy="1179731"/>
              </a:xfrm>
            </p:grpSpPr>
            <p:sp>
              <p:nvSpPr>
                <p:cNvPr id="22" name="Rectangle 21">
                  <a:extLst>
                    <a:ext uri="{FF2B5EF4-FFF2-40B4-BE49-F238E27FC236}">
                      <a16:creationId xmlns:a16="http://schemas.microsoft.com/office/drawing/2014/main" id="{86C9FC92-F138-B4A0-04A5-D629F44E2AC2}"/>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F9F24A0-2D8A-9DFB-9880-6DF64AD98C7A}"/>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70000"/>
                        </a:schemeClr>
                      </a:solidFill>
                    </a:rPr>
                    <a:t>“white box” control</a:t>
                  </a:r>
                </a:p>
              </p:txBody>
            </p:sp>
            <p:sp>
              <p:nvSpPr>
                <p:cNvPr id="24" name="TextBox 23">
                  <a:extLst>
                    <a:ext uri="{FF2B5EF4-FFF2-40B4-BE49-F238E27FC236}">
                      <a16:creationId xmlns:a16="http://schemas.microsoft.com/office/drawing/2014/main" id="{68EA9415-ECB0-E851-66BA-2F1DEA9FA446}"/>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70000"/>
                        </a:schemeClr>
                      </a:solidFill>
                    </a:rPr>
                    <a:t>ML-augmented control</a:t>
                  </a:r>
                </a:p>
              </p:txBody>
            </p:sp>
          </p:grpSp>
          <p:pic>
            <p:nvPicPr>
              <p:cNvPr id="19" name="Graphic 18" descr="Packing Box Open outline">
                <a:extLst>
                  <a:ext uri="{FF2B5EF4-FFF2-40B4-BE49-F238E27FC236}">
                    <a16:creationId xmlns:a16="http://schemas.microsoft.com/office/drawing/2014/main" id="{044954E1-2852-0472-00EC-A4D0394CAA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590" y="1724369"/>
                <a:ext cx="914400" cy="914400"/>
              </a:xfrm>
              <a:prstGeom prst="rect">
                <a:avLst/>
              </a:prstGeom>
            </p:spPr>
          </p:pic>
          <p:pic>
            <p:nvPicPr>
              <p:cNvPr id="20" name="Graphic 19" descr="Robot outline">
                <a:extLst>
                  <a:ext uri="{FF2B5EF4-FFF2-40B4-BE49-F238E27FC236}">
                    <a16:creationId xmlns:a16="http://schemas.microsoft.com/office/drawing/2014/main" id="{DA86BA61-3EA2-75C5-A890-2DAE1E84D0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1443" y="1724369"/>
                <a:ext cx="964118" cy="914400"/>
              </a:xfrm>
              <a:prstGeom prst="rect">
                <a:avLst/>
              </a:prstGeom>
            </p:spPr>
          </p:pic>
          <p:pic>
            <p:nvPicPr>
              <p:cNvPr id="21" name="Graphic 20" descr="Network outline">
                <a:extLst>
                  <a:ext uri="{FF2B5EF4-FFF2-40B4-BE49-F238E27FC236}">
                    <a16:creationId xmlns:a16="http://schemas.microsoft.com/office/drawing/2014/main" id="{96D61F5F-CF8F-F5F4-9195-1E223CEEB5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208405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4BDC7-9001-0F75-E106-EC74A7ACD632}"/>
              </a:ext>
            </a:extLst>
          </p:cNvPr>
          <p:cNvPicPr>
            <a:picLocks noChangeAspect="1"/>
          </p:cNvPicPr>
          <p:nvPr/>
        </p:nvPicPr>
        <p:blipFill rotWithShape="1">
          <a:blip r:embed="rId3"/>
          <a:srcRect r="36654"/>
          <a:stretch/>
        </p:blipFill>
        <p:spPr>
          <a:xfrm>
            <a:off x="802650" y="2023738"/>
            <a:ext cx="4539638" cy="511265"/>
          </a:xfrm>
          <a:prstGeom prst="rect">
            <a:avLst/>
          </a:prstGeom>
        </p:spPr>
      </p:pic>
      <p:pic>
        <p:nvPicPr>
          <p:cNvPr id="4" name="Picture 3">
            <a:extLst>
              <a:ext uri="{FF2B5EF4-FFF2-40B4-BE49-F238E27FC236}">
                <a16:creationId xmlns:a16="http://schemas.microsoft.com/office/drawing/2014/main" id="{72076DE4-A776-BF01-F226-83044589F6CF}"/>
              </a:ext>
            </a:extLst>
          </p:cNvPr>
          <p:cNvPicPr>
            <a:picLocks noChangeAspect="1"/>
          </p:cNvPicPr>
          <p:nvPr/>
        </p:nvPicPr>
        <p:blipFill>
          <a:blip r:embed="rId4"/>
          <a:stretch>
            <a:fillRect/>
          </a:stretch>
        </p:blipFill>
        <p:spPr>
          <a:xfrm>
            <a:off x="937734" y="4441907"/>
            <a:ext cx="1823729" cy="618391"/>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76A2F28-71DF-6907-BBF3-3921EC4ED369}"/>
                  </a:ext>
                </a:extLst>
              </p:cNvPr>
              <p:cNvSpPr txBox="1">
                <a:spLocks/>
              </p:cNvSpPr>
              <p:nvPr/>
            </p:nvSpPr>
            <p:spPr>
              <a:xfrm>
                <a:off x="329695" y="3688588"/>
                <a:ext cx="4089905" cy="618391"/>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IE" b="1" i="1" smtClean="0">
                              <a:solidFill>
                                <a:srgbClr val="FF0000"/>
                              </a:solidFill>
                              <a:latin typeface="Cambria Math" panose="02040503050406030204" pitchFamily="18" charset="0"/>
                            </a:rPr>
                          </m:ctrlPr>
                        </m:sSubPr>
                        <m:e>
                          <m:r>
                            <a:rPr lang="en-IE" b="1" i="1" smtClean="0">
                              <a:solidFill>
                                <a:srgbClr val="FF0000"/>
                              </a:solidFill>
                              <a:latin typeface="Cambria Math" panose="02040503050406030204" pitchFamily="18" charset="0"/>
                            </a:rPr>
                            <m:t>𝑷</m:t>
                          </m:r>
                        </m:e>
                        <m:sub>
                          <m:r>
                            <a:rPr lang="en-IE" b="1" i="1" smtClean="0">
                              <a:solidFill>
                                <a:srgbClr val="FF0000"/>
                              </a:solidFill>
                              <a:latin typeface="Cambria Math" panose="02040503050406030204" pitchFamily="18" charset="0"/>
                            </a:rPr>
                            <m:t>𝜷</m:t>
                          </m:r>
                        </m:sub>
                      </m:sSub>
                      <m:d>
                        <m:dPr>
                          <m:ctrlPr>
                            <a:rPr lang="en-IE" b="1" i="1" smtClean="0">
                              <a:solidFill>
                                <a:srgbClr val="FF0000"/>
                              </a:solidFill>
                              <a:latin typeface="Cambria Math" panose="02040503050406030204" pitchFamily="18" charset="0"/>
                            </a:rPr>
                          </m:ctrlPr>
                        </m:dPr>
                        <m:e>
                          <m:r>
                            <a:rPr lang="en-IE" b="1" i="1" smtClean="0">
                              <a:solidFill>
                                <a:srgbClr val="FF0000"/>
                              </a:solidFill>
                              <a:latin typeface="Cambria Math" panose="02040503050406030204" pitchFamily="18" charset="0"/>
                            </a:rPr>
                            <m:t>𝒌</m:t>
                          </m:r>
                        </m:e>
                      </m:d>
                      <m:r>
                        <a:rPr lang="en-IE" b="1" i="1" smtClean="0">
                          <a:solidFill>
                            <a:srgbClr val="FF0000"/>
                          </a:solidFill>
                          <a:latin typeface="Cambria Math" panose="02040503050406030204" pitchFamily="18" charset="0"/>
                        </a:rPr>
                        <m:t>= </m:t>
                      </m:r>
                      <m:sSub>
                        <m:sSubPr>
                          <m:ctrlPr>
                            <a:rPr lang="en-IE" b="1" i="1" smtClean="0">
                              <a:solidFill>
                                <a:srgbClr val="FF0000"/>
                              </a:solidFill>
                              <a:latin typeface="Cambria Math" panose="02040503050406030204" pitchFamily="18" charset="0"/>
                            </a:rPr>
                          </m:ctrlPr>
                        </m:sSubPr>
                        <m:e>
                          <m:r>
                            <a:rPr lang="en-IE" b="1" i="1" smtClean="0">
                              <a:solidFill>
                                <a:srgbClr val="FF0000"/>
                              </a:solidFill>
                              <a:latin typeface="Cambria Math" panose="02040503050406030204" pitchFamily="18" charset="0"/>
                            </a:rPr>
                            <m:t>𝒇</m:t>
                          </m:r>
                        </m:e>
                        <m:sub>
                          <m:r>
                            <a:rPr lang="en-IE" b="1" i="1" smtClean="0">
                              <a:solidFill>
                                <a:srgbClr val="FF0000"/>
                              </a:solidFill>
                              <a:latin typeface="Cambria Math" panose="02040503050406030204" pitchFamily="18" charset="0"/>
                            </a:rPr>
                            <m:t>𝑷</m:t>
                          </m:r>
                        </m:sub>
                      </m:sSub>
                      <m:r>
                        <a:rPr lang="en-IE" b="1" i="1" smtClean="0">
                          <a:solidFill>
                            <a:srgbClr val="FF0000"/>
                          </a:solidFill>
                          <a:latin typeface="Cambria Math" panose="02040503050406030204" pitchFamily="18" charset="0"/>
                        </a:rPr>
                        <m:t>(</m:t>
                      </m:r>
                      <m:acc>
                        <m:accPr>
                          <m:chr m:val="̇"/>
                          <m:ctrlPr>
                            <a:rPr lang="en-IE" b="1" i="1" smtClean="0">
                              <a:solidFill>
                                <a:srgbClr val="FF0000"/>
                              </a:solidFill>
                              <a:latin typeface="Cambria Math" panose="02040503050406030204" pitchFamily="18" charset="0"/>
                            </a:rPr>
                          </m:ctrlPr>
                        </m:accPr>
                        <m:e>
                          <m:r>
                            <a:rPr lang="en-IE" b="1" i="1" smtClean="0">
                              <a:solidFill>
                                <a:srgbClr val="FF0000"/>
                              </a:solidFill>
                              <a:latin typeface="Cambria Math" panose="02040503050406030204" pitchFamily="18" charset="0"/>
                            </a:rPr>
                            <m:t>𝜷</m:t>
                          </m:r>
                        </m:e>
                      </m:acc>
                      <m:r>
                        <a:rPr lang="en-IE" b="1" i="1" smtClean="0">
                          <a:solidFill>
                            <a:srgbClr val="FF0000"/>
                          </a:solidFill>
                          <a:latin typeface="Cambria Math" panose="02040503050406030204" pitchFamily="18" charset="0"/>
                        </a:rPr>
                        <m:t>(</m:t>
                      </m:r>
                      <m:r>
                        <a:rPr lang="en-IE" b="1" i="1" smtClean="0">
                          <a:solidFill>
                            <a:srgbClr val="FF0000"/>
                          </a:solidFill>
                          <a:latin typeface="Cambria Math" panose="02040503050406030204" pitchFamily="18" charset="0"/>
                        </a:rPr>
                        <m:t>𝒌</m:t>
                      </m:r>
                      <m:r>
                        <a:rPr lang="en-IE" b="1" i="1" smtClean="0">
                          <a:solidFill>
                            <a:srgbClr val="FF0000"/>
                          </a:solidFill>
                          <a:latin typeface="Cambria Math" panose="02040503050406030204" pitchFamily="18" charset="0"/>
                        </a:rPr>
                        <m:t>), </m:t>
                      </m:r>
                      <m:acc>
                        <m:accPr>
                          <m:chr m:val="̈"/>
                          <m:ctrlPr>
                            <a:rPr lang="en-IE" b="1" i="1" smtClean="0">
                              <a:solidFill>
                                <a:srgbClr val="FF0000"/>
                              </a:solidFill>
                              <a:latin typeface="Cambria Math" panose="02040503050406030204" pitchFamily="18" charset="0"/>
                            </a:rPr>
                          </m:ctrlPr>
                        </m:accPr>
                        <m:e>
                          <m:r>
                            <a:rPr lang="en-IE" b="1" i="1" smtClean="0">
                              <a:solidFill>
                                <a:srgbClr val="FF0000"/>
                              </a:solidFill>
                              <a:latin typeface="Cambria Math" panose="02040503050406030204" pitchFamily="18" charset="0"/>
                            </a:rPr>
                            <m:t>𝜷</m:t>
                          </m:r>
                        </m:e>
                      </m:acc>
                      <m:r>
                        <a:rPr lang="en-IE" b="1" i="1" smtClean="0">
                          <a:solidFill>
                            <a:srgbClr val="FF0000"/>
                          </a:solidFill>
                          <a:latin typeface="Cambria Math" panose="02040503050406030204" pitchFamily="18" charset="0"/>
                        </a:rPr>
                        <m:t>(</m:t>
                      </m:r>
                      <m:r>
                        <a:rPr lang="en-IE" b="1" i="1" smtClean="0">
                          <a:solidFill>
                            <a:srgbClr val="FF0000"/>
                          </a:solidFill>
                          <a:latin typeface="Cambria Math" panose="02040503050406030204" pitchFamily="18" charset="0"/>
                        </a:rPr>
                        <m:t>𝒌</m:t>
                      </m:r>
                      <m:r>
                        <a:rPr lang="en-IE" b="1" i="1" smtClean="0">
                          <a:solidFill>
                            <a:srgbClr val="FF0000"/>
                          </a:solidFill>
                          <a:latin typeface="Cambria Math" panose="02040503050406030204" pitchFamily="18" charset="0"/>
                        </a:rPr>
                        <m:t>))</m:t>
                      </m:r>
                    </m:oMath>
                  </m:oMathPara>
                </a14:m>
                <a:endParaRPr lang="en-US" dirty="0">
                  <a:solidFill>
                    <a:srgbClr val="FF0000"/>
                  </a:solidFill>
                </a:endParaRPr>
              </a:p>
              <a:p>
                <a:pPr marL="0" indent="0">
                  <a:buNone/>
                </a:pPr>
                <a:endParaRPr lang="en-US" dirty="0">
                  <a:solidFill>
                    <a:schemeClr val="accent6">
                      <a:lumMod val="75000"/>
                    </a:schemeClr>
                  </a:solidFill>
                </a:endParaRPr>
              </a:p>
              <a:p>
                <a:pPr marL="0" indent="0" algn="just">
                  <a:buNone/>
                </a:pPr>
                <a:endParaRPr lang="en-IE" b="1" i="1" dirty="0">
                  <a:solidFill>
                    <a:schemeClr val="accent6">
                      <a:lumMod val="75000"/>
                    </a:schemeClr>
                  </a:solidFill>
                  <a:latin typeface="Cambria Math" panose="02040503050406030204" pitchFamily="18" charset="0"/>
                </a:endParaRPr>
              </a:p>
            </p:txBody>
          </p:sp>
        </mc:Choice>
        <mc:Fallback xmlns="">
          <p:sp>
            <p:nvSpPr>
              <p:cNvPr id="6" name="Content Placeholder 2">
                <a:extLst>
                  <a:ext uri="{FF2B5EF4-FFF2-40B4-BE49-F238E27FC236}">
                    <a16:creationId xmlns:a16="http://schemas.microsoft.com/office/drawing/2014/main" id="{F76A2F28-71DF-6907-BBF3-3921EC4ED369}"/>
                  </a:ext>
                </a:extLst>
              </p:cNvPr>
              <p:cNvSpPr txBox="1">
                <a:spLocks noRot="1" noChangeAspect="1" noMove="1" noResize="1" noEditPoints="1" noAdjustHandles="1" noChangeArrowheads="1" noChangeShapeType="1" noTextEdit="1"/>
              </p:cNvSpPr>
              <p:nvPr/>
            </p:nvSpPr>
            <p:spPr>
              <a:xfrm>
                <a:off x="329695" y="3688588"/>
                <a:ext cx="4089905" cy="618391"/>
              </a:xfrm>
              <a:prstGeom prst="rect">
                <a:avLst/>
              </a:prstGeom>
              <a:blipFill>
                <a:blip r:embed="rId5"/>
                <a:stretch>
                  <a:fillRect t="-6000" r="-92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4A7140D-2B5F-FBF7-C426-978D35F4AC96}"/>
              </a:ext>
            </a:extLst>
          </p:cNvPr>
          <p:cNvPicPr>
            <a:picLocks noChangeAspect="1"/>
          </p:cNvPicPr>
          <p:nvPr/>
        </p:nvPicPr>
        <p:blipFill rotWithShape="1">
          <a:blip r:embed="rId3"/>
          <a:srcRect l="65184"/>
          <a:stretch/>
        </p:blipFill>
        <p:spPr>
          <a:xfrm>
            <a:off x="937734" y="2574988"/>
            <a:ext cx="2495013" cy="511265"/>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EA9A6744-46DF-C8EF-D615-D752F92B1B71}"/>
                  </a:ext>
                </a:extLst>
              </p:cNvPr>
              <p:cNvSpPr txBox="1">
                <a:spLocks/>
              </p:cNvSpPr>
              <p:nvPr/>
            </p:nvSpPr>
            <p:spPr>
              <a:xfrm>
                <a:off x="447915" y="1199386"/>
                <a:ext cx="6206103" cy="824352"/>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b="1" i="1" smtClean="0">
                          <a:solidFill>
                            <a:srgbClr val="0070C0"/>
                          </a:solidFill>
                          <a:latin typeface="Cambria Math" panose="02040503050406030204" pitchFamily="18" charset="0"/>
                        </a:rPr>
                        <m:t>𝜷</m:t>
                      </m:r>
                      <m:d>
                        <m:dPr>
                          <m:ctrlPr>
                            <a:rPr lang="en-IE" b="1" i="1" smtClean="0">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e>
                      </m:d>
                      <m:r>
                        <a:rPr lang="en-IE" b="1" i="1">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r>
                            <a:rPr lang="en-IE" b="1" i="1">
                              <a:solidFill>
                                <a:srgbClr val="0070C0"/>
                              </a:solidFill>
                              <a:latin typeface="Cambria Math" panose="02040503050406030204" pitchFamily="18" charset="0"/>
                            </a:rPr>
                            <m:t>𝒇</m:t>
                          </m:r>
                        </m:e>
                        <m:sub>
                          <m:r>
                            <a:rPr lang="en-IE" b="1" i="1" smtClean="0">
                              <a:solidFill>
                                <a:srgbClr val="0070C0"/>
                              </a:solidFill>
                              <a:latin typeface="Cambria Math" panose="02040503050406030204" pitchFamily="18" charset="0"/>
                            </a:rPr>
                            <m:t>𝜷</m:t>
                          </m:r>
                        </m:sub>
                      </m:sSub>
                      <m:d>
                        <m:dPr>
                          <m:ctrlPr>
                            <a:rPr lang="en-IE" b="1" i="1">
                              <a:solidFill>
                                <a:srgbClr val="0070C0"/>
                              </a:solidFill>
                              <a:latin typeface="Cambria Math" panose="02040503050406030204" pitchFamily="18" charset="0"/>
                            </a:rPr>
                          </m:ctrlPr>
                        </m:dPr>
                        <m:e>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r>
                                    <a:rPr lang="en-IE" b="1" i="1" smtClean="0">
                                      <a:solidFill>
                                        <a:srgbClr val="0070C0"/>
                                      </a:solidFill>
                                      <a:latin typeface="Cambria Math" panose="02040503050406030204" pitchFamily="18" charset="0"/>
                                    </a:rPr>
                                    <m:t>𝒖</m:t>
                                  </m:r>
                                </m:e>
                              </m:acc>
                            </m:e>
                            <m:sub>
                              <m:r>
                                <a:rPr lang="en-IE" b="1" i="1" smtClean="0">
                                  <a:solidFill>
                                    <a:srgbClr val="0070C0"/>
                                  </a:solidFill>
                                  <a:latin typeface="Cambria Math" panose="02040503050406030204" pitchFamily="18" charset="0"/>
                                </a:rPr>
                                <m:t>𝒙</m:t>
                              </m:r>
                            </m:sub>
                          </m:sSub>
                          <m:d>
                            <m:dPr>
                              <m:ctrlPr>
                                <a:rPr lang="en-IE" b="1" i="1" smtClean="0">
                                  <a:solidFill>
                                    <a:srgbClr val="0070C0"/>
                                  </a:solidFill>
                                  <a:latin typeface="Cambria Math" panose="02040503050406030204" pitchFamily="18" charset="0"/>
                                </a:rPr>
                              </m:ctrlPr>
                            </m:dPr>
                            <m:e>
                              <m:r>
                                <a:rPr lang="en-IE" b="1" i="1" smtClean="0">
                                  <a:solidFill>
                                    <a:srgbClr val="0070C0"/>
                                  </a:solidFill>
                                  <a:latin typeface="Cambria Math" panose="02040503050406030204" pitchFamily="18" charset="0"/>
                                </a:rPr>
                                <m:t>𝒌</m:t>
                              </m:r>
                              <m:r>
                                <a:rPr lang="en-IE" b="1" i="1" smtClean="0">
                                  <a:solidFill>
                                    <a:srgbClr val="0070C0"/>
                                  </a:solidFill>
                                  <a:latin typeface="Cambria Math" panose="02040503050406030204" pitchFamily="18" charset="0"/>
                                </a:rPr>
                                <m:t>−</m:t>
                              </m:r>
                              <m:r>
                                <a:rPr lang="en-IE" b="1" i="1" smtClean="0">
                                  <a:solidFill>
                                    <a:srgbClr val="0070C0"/>
                                  </a:solidFill>
                                  <a:latin typeface="Cambria Math" panose="02040503050406030204" pitchFamily="18" charset="0"/>
                                </a:rPr>
                                <m:t>𝟏</m:t>
                              </m:r>
                            </m:e>
                          </m:d>
                          <m:r>
                            <a:rPr lang="en-IE" b="1" i="1" smtClean="0">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r>
                                    <a:rPr lang="en-IE" b="1" i="1" smtClean="0">
                                      <a:solidFill>
                                        <a:srgbClr val="0070C0"/>
                                      </a:solidFill>
                                      <a:latin typeface="Cambria Math" panose="02040503050406030204" pitchFamily="18" charset="0"/>
                                    </a:rPr>
                                    <m:t>𝒖</m:t>
                                  </m:r>
                                </m:e>
                              </m:acc>
                            </m:e>
                            <m:sub>
                              <m:r>
                                <a:rPr lang="en-IE" b="1" i="1" smtClean="0">
                                  <a:solidFill>
                                    <a:srgbClr val="0070C0"/>
                                  </a:solidFill>
                                  <a:latin typeface="Cambria Math" panose="02040503050406030204" pitchFamily="18" charset="0"/>
                                </a:rPr>
                                <m:t>𝒙</m:t>
                              </m:r>
                            </m:sub>
                          </m:sSub>
                          <m:r>
                            <a:rPr lang="en-IE" b="1" i="1" smtClean="0">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acc>
                                    <m:accPr>
                                      <m:chr m:val="̂"/>
                                      <m:ctrlPr>
                                        <a:rPr lang="en-IE" b="1" i="1">
                                          <a:solidFill>
                                            <a:srgbClr val="0070C0"/>
                                          </a:solidFill>
                                          <a:latin typeface="Cambria Math" panose="02040503050406030204" pitchFamily="18" charset="0"/>
                                        </a:rPr>
                                      </m:ctrlPr>
                                    </m:accPr>
                                    <m:e>
                                      <m:r>
                                        <a:rPr lang="en-IE" b="1" i="1">
                                          <a:solidFill>
                                            <a:srgbClr val="0070C0"/>
                                          </a:solidFill>
                                          <a:latin typeface="Cambria Math" panose="02040503050406030204" pitchFamily="18" charset="0"/>
                                        </a:rPr>
                                        <m:t>𝒖</m:t>
                                      </m:r>
                                    </m:e>
                                  </m:acc>
                                </m:e>
                              </m:acc>
                            </m:e>
                            <m:sub>
                              <m:r>
                                <a:rPr lang="en-IE" b="1" i="1" smtClean="0">
                                  <a:solidFill>
                                    <a:srgbClr val="0070C0"/>
                                  </a:solidFill>
                                  <a:latin typeface="Cambria Math" panose="02040503050406030204" pitchFamily="18" charset="0"/>
                                </a:rPr>
                                <m:t>𝒙</m:t>
                              </m:r>
                            </m:sub>
                          </m:sSub>
                          <m:d>
                            <m:dPr>
                              <m:ctrlPr>
                                <a:rPr lang="en-IE" b="1" i="1">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r>
                                <a:rPr lang="en-IE" b="1" i="1">
                                  <a:solidFill>
                                    <a:srgbClr val="0070C0"/>
                                  </a:solidFill>
                                  <a:latin typeface="Cambria Math" panose="02040503050406030204" pitchFamily="18" charset="0"/>
                                </a:rPr>
                                <m:t>−</m:t>
                              </m:r>
                              <m:r>
                                <a:rPr lang="en-IE" b="1" i="1">
                                  <a:solidFill>
                                    <a:srgbClr val="0070C0"/>
                                  </a:solidFill>
                                  <a:latin typeface="Cambria Math" panose="02040503050406030204" pitchFamily="18" charset="0"/>
                                </a:rPr>
                                <m:t>𝟏</m:t>
                              </m:r>
                            </m:e>
                          </m:d>
                        </m:e>
                      </m:d>
                    </m:oMath>
                  </m:oMathPara>
                </a14:m>
                <a:endParaRPr lang="en-IE" b="1" i="1" dirty="0">
                  <a:solidFill>
                    <a:srgbClr val="0070C0"/>
                  </a:solidFill>
                  <a:latin typeface="Cambria Math" panose="02040503050406030204" pitchFamily="18" charset="0"/>
                </a:endParaRPr>
              </a:p>
              <a:p>
                <a:pPr marL="0" indent="0" algn="just">
                  <a:buNone/>
                </a:pPr>
                <a:endParaRPr lang="en-IE" b="1" i="1" dirty="0">
                  <a:solidFill>
                    <a:schemeClr val="tx1">
                      <a:lumMod val="50000"/>
                      <a:lumOff val="50000"/>
                    </a:schemeClr>
                  </a:solidFill>
                  <a:latin typeface="Cambria Math" panose="02040503050406030204" pitchFamily="18" charset="0"/>
                </a:endParaRPr>
              </a:p>
            </p:txBody>
          </p:sp>
        </mc:Choice>
        <mc:Fallback xmlns="">
          <p:sp>
            <p:nvSpPr>
              <p:cNvPr id="9" name="Content Placeholder 2">
                <a:extLst>
                  <a:ext uri="{FF2B5EF4-FFF2-40B4-BE49-F238E27FC236}">
                    <a16:creationId xmlns:a16="http://schemas.microsoft.com/office/drawing/2014/main" id="{EA9A6744-46DF-C8EF-D615-D752F92B1B71}"/>
                  </a:ext>
                </a:extLst>
              </p:cNvPr>
              <p:cNvSpPr txBox="1">
                <a:spLocks noRot="1" noChangeAspect="1" noMove="1" noResize="1" noEditPoints="1" noAdjustHandles="1" noChangeArrowheads="1" noChangeShapeType="1" noTextEdit="1"/>
              </p:cNvSpPr>
              <p:nvPr/>
            </p:nvSpPr>
            <p:spPr>
              <a:xfrm>
                <a:off x="447915" y="1199386"/>
                <a:ext cx="6206103" cy="824352"/>
              </a:xfrm>
              <a:prstGeom prst="rect">
                <a:avLst/>
              </a:prstGeom>
              <a:blipFill>
                <a:blip r:embed="rId6"/>
                <a:stretch>
                  <a:fillRect l="-142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2806820-5DB7-0E09-A075-79847491CED2}"/>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sp>
        <p:nvSpPr>
          <p:cNvPr id="10" name="TextBox 9">
            <a:extLst>
              <a:ext uri="{FF2B5EF4-FFF2-40B4-BE49-F238E27FC236}">
                <a16:creationId xmlns:a16="http://schemas.microsoft.com/office/drawing/2014/main" id="{B4F835D3-B9D6-C2A4-6E79-286EDB19482B}"/>
              </a:ext>
            </a:extLst>
          </p:cNvPr>
          <p:cNvSpPr txBox="1"/>
          <p:nvPr/>
        </p:nvSpPr>
        <p:spPr>
          <a:xfrm>
            <a:off x="0" y="5757396"/>
            <a:ext cx="12192000"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"Modeling blade-pitch actuation power use in wind turbines." </a:t>
            </a:r>
            <a:r>
              <a:rPr lang="en-US" sz="1200" b="0" i="1" u="none" strike="noStrike" dirty="0">
                <a:solidFill>
                  <a:srgbClr val="222222"/>
                </a:solidFill>
                <a:effectLst/>
                <a:latin typeface="Arial" panose="020B0604020202020204" pitchFamily="34" charset="0"/>
              </a:rPr>
              <a:t>2023 American Control Conference (ACC)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cxnSp>
        <p:nvCxnSpPr>
          <p:cNvPr id="11" name="Curved Connector 10">
            <a:extLst>
              <a:ext uri="{FF2B5EF4-FFF2-40B4-BE49-F238E27FC236}">
                <a16:creationId xmlns:a16="http://schemas.microsoft.com/office/drawing/2014/main" id="{DF4DAE44-ED1F-9B18-E9ED-31E590A153AB}"/>
              </a:ext>
            </a:extLst>
          </p:cNvPr>
          <p:cNvCxnSpPr>
            <a:cxnSpLocks/>
            <a:stCxn id="9" idx="1"/>
            <a:endCxn id="6" idx="1"/>
          </p:cNvCxnSpPr>
          <p:nvPr/>
        </p:nvCxnSpPr>
        <p:spPr>
          <a:xfrm rot="10800000" flipV="1">
            <a:off x="329695" y="1611562"/>
            <a:ext cx="118220" cy="2386222"/>
          </a:xfrm>
          <a:prstGeom prst="curvedConnector3">
            <a:avLst>
              <a:gd name="adj1" fmla="val 29336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AAA3A9D9-3C5F-5B71-DBC9-07263CFE58F8}"/>
              </a:ext>
            </a:extLst>
          </p:cNvPr>
          <p:cNvCxnSpPr>
            <a:cxnSpLocks/>
            <a:stCxn id="6" idx="3"/>
            <a:endCxn id="13" idx="1"/>
          </p:cNvCxnSpPr>
          <p:nvPr/>
        </p:nvCxnSpPr>
        <p:spPr>
          <a:xfrm flipV="1">
            <a:off x="4419600" y="3445287"/>
            <a:ext cx="560765" cy="552497"/>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4750DC6-484A-24DC-BD01-966DF42F8FAD}"/>
              </a:ext>
            </a:extLst>
          </p:cNvPr>
          <p:cNvSpPr>
            <a:spLocks noGrp="1"/>
          </p:cNvSpPr>
          <p:nvPr>
            <p:ph type="sldNum" sz="quarter" idx="12"/>
          </p:nvPr>
        </p:nvSpPr>
        <p:spPr/>
        <p:txBody>
          <a:bodyPr/>
          <a:lstStyle/>
          <a:p>
            <a:fld id="{9E3EFB43-BEAF-4970-A06C-24B01B76FA99}" type="slidenum">
              <a:rPr lang="en-US" smtClean="0"/>
              <a:pPr/>
              <a:t>69</a:t>
            </a:fld>
            <a:endParaRPr lang="en-US"/>
          </a:p>
        </p:txBody>
      </p:sp>
      <p:pic>
        <p:nvPicPr>
          <p:cNvPr id="13" name="Picture 12">
            <a:extLst>
              <a:ext uri="{FF2B5EF4-FFF2-40B4-BE49-F238E27FC236}">
                <a16:creationId xmlns:a16="http://schemas.microsoft.com/office/drawing/2014/main" id="{5F8A659C-7595-208B-BC4D-4AA1E01310FD}"/>
              </a:ext>
            </a:extLst>
          </p:cNvPr>
          <p:cNvPicPr>
            <a:picLocks noChangeAspect="1"/>
          </p:cNvPicPr>
          <p:nvPr/>
        </p:nvPicPr>
        <p:blipFill>
          <a:blip r:embed="rId7"/>
          <a:stretch>
            <a:fillRect/>
          </a:stretch>
        </p:blipFill>
        <p:spPr>
          <a:xfrm>
            <a:off x="4980365" y="2994542"/>
            <a:ext cx="5283982" cy="90149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393FCAF-1AD5-351D-17BA-9E5A144B1A96}"/>
                  </a:ext>
                </a:extLst>
              </p:cNvPr>
              <p:cNvSpPr txBox="1"/>
              <p:nvPr/>
            </p:nvSpPr>
            <p:spPr>
              <a:xfrm>
                <a:off x="6849714" y="1245286"/>
                <a:ext cx="4614464" cy="1200329"/>
              </a:xfrm>
              <a:prstGeom prst="rect">
                <a:avLst/>
              </a:prstGeom>
              <a:noFill/>
            </p:spPr>
            <p:txBody>
              <a:bodyPr wrap="square" rtlCol="0">
                <a:spAutoFit/>
              </a:bodyPr>
              <a:lstStyle/>
              <a:p>
                <a14:m>
                  <m:oMath xmlns:m="http://schemas.openxmlformats.org/officeDocument/2006/math">
                    <m:sSub>
                      <m:sSubPr>
                        <m:ctrlPr>
                          <a:rPr lang="en-IE" sz="2400" b="0" i="1" dirty="0" smtClean="0">
                            <a:latin typeface="Cambria Math" panose="02040503050406030204" pitchFamily="18" charset="0"/>
                          </a:rPr>
                        </m:ctrlPr>
                      </m:sSubPr>
                      <m:e>
                        <m:acc>
                          <m:accPr>
                            <m:chr m:val="̂"/>
                            <m:ctrlPr>
                              <a:rPr lang="en-IE" sz="2400" b="0" i="1" dirty="0" smtClean="0">
                                <a:latin typeface="Cambria Math" panose="02040503050406030204" pitchFamily="18" charset="0"/>
                              </a:rPr>
                            </m:ctrlPr>
                          </m:accPr>
                          <m:e>
                            <m:r>
                              <a:rPr lang="en-IE" sz="2400" b="0" i="1" dirty="0" smtClean="0">
                                <a:latin typeface="Cambria Math" panose="02040503050406030204" pitchFamily="18" charset="0"/>
                              </a:rPr>
                              <m:t>𝑢</m:t>
                            </m:r>
                          </m:e>
                        </m:acc>
                      </m:e>
                      <m:sub>
                        <m:r>
                          <a:rPr lang="en-IE" sz="2400" b="0" i="1" dirty="0" smtClean="0">
                            <a:latin typeface="Cambria Math" panose="02040503050406030204" pitchFamily="18" charset="0"/>
                          </a:rPr>
                          <m:t>𝑥</m:t>
                        </m:r>
                      </m:sub>
                    </m:sSub>
                  </m:oMath>
                </a14:m>
                <a:r>
                  <a:rPr lang="en-US" sz="2400" dirty="0">
                    <a:latin typeface="LM Roman 12" pitchFamily="2" charset="77"/>
                  </a:rPr>
                  <a:t> Filtered wind speed [m/s]</a:t>
                </a:r>
                <a:endParaRPr lang="en-IE" sz="2400" b="0" i="1" dirty="0">
                  <a:solidFill>
                    <a:schemeClr val="tx1"/>
                  </a:solidFill>
                  <a:latin typeface="Cambria Math" panose="02040503050406030204" pitchFamily="18" charset="0"/>
                </a:endParaRPr>
              </a:p>
              <a:p>
                <a14:m>
                  <m:oMath xmlns:m="http://schemas.openxmlformats.org/officeDocument/2006/math">
                    <m:sSub>
                      <m:sSubPr>
                        <m:ctrlPr>
                          <a:rPr lang="en-IE" sz="2400" i="1" dirty="0">
                            <a:latin typeface="Cambria Math" panose="02040503050406030204" pitchFamily="18" charset="0"/>
                          </a:rPr>
                        </m:ctrlPr>
                      </m:sSubPr>
                      <m:e>
                        <m:bar>
                          <m:barPr>
                            <m:pos m:val="top"/>
                            <m:ctrlPr>
                              <a:rPr lang="en-IE" sz="2400" b="0" i="1" dirty="0" smtClean="0">
                                <a:latin typeface="Cambria Math" panose="02040503050406030204" pitchFamily="18" charset="0"/>
                              </a:rPr>
                            </m:ctrlPr>
                          </m:barPr>
                          <m:e>
                            <m:r>
                              <a:rPr lang="en-IE" sz="2400" b="0" i="1" dirty="0" smtClean="0">
                                <a:latin typeface="Cambria Math" panose="02040503050406030204" pitchFamily="18" charset="0"/>
                              </a:rPr>
                              <m:t>𝑢</m:t>
                            </m:r>
                          </m:e>
                        </m:bar>
                      </m:e>
                      <m:sub>
                        <m:r>
                          <a:rPr lang="en-IE" sz="2400" i="1" dirty="0">
                            <a:latin typeface="Cambria Math" panose="02040503050406030204" pitchFamily="18" charset="0"/>
                          </a:rPr>
                          <m:t>𝑥</m:t>
                        </m:r>
                      </m:sub>
                    </m:sSub>
                    <m:r>
                      <m:rPr>
                        <m:nor/>
                      </m:rPr>
                      <a:rPr lang="en-US" sz="2400" dirty="0">
                        <a:latin typeface="LM Roman 12" pitchFamily="2" charset="77"/>
                      </a:rPr>
                      <m:t> </m:t>
                    </m:r>
                    <m:r>
                      <m:rPr>
                        <m:nor/>
                      </m:rPr>
                      <a:rPr lang="en-IE" sz="2400" b="0" i="0" dirty="0" smtClean="0">
                        <a:latin typeface="LM Roman 12" pitchFamily="2" charset="77"/>
                      </a:rPr>
                      <m:t>Mean</m:t>
                    </m:r>
                    <m:r>
                      <m:rPr>
                        <m:nor/>
                      </m:rPr>
                      <a:rPr lang="en-US" sz="2400" dirty="0">
                        <a:latin typeface="LM Roman 12" pitchFamily="2" charset="77"/>
                      </a:rPr>
                      <m:t> </m:t>
                    </m:r>
                    <m:r>
                      <m:rPr>
                        <m:nor/>
                      </m:rPr>
                      <a:rPr lang="en-US" sz="2400" dirty="0">
                        <a:latin typeface="LM Roman 12" pitchFamily="2" charset="77"/>
                      </a:rPr>
                      <m:t>wind</m:t>
                    </m:r>
                    <m:r>
                      <m:rPr>
                        <m:nor/>
                      </m:rPr>
                      <a:rPr lang="en-US" sz="2400" dirty="0">
                        <a:latin typeface="LM Roman 12" pitchFamily="2" charset="77"/>
                      </a:rPr>
                      <m:t> </m:t>
                    </m:r>
                    <m:r>
                      <m:rPr>
                        <m:nor/>
                      </m:rPr>
                      <a:rPr lang="en-US" sz="2400" dirty="0">
                        <a:latin typeface="LM Roman 12" pitchFamily="2" charset="77"/>
                      </a:rPr>
                      <m:t>speed</m:t>
                    </m:r>
                  </m:oMath>
                </a14:m>
                <a:r>
                  <a:rPr lang="en-US" sz="2400" dirty="0">
                    <a:latin typeface="LM Roman 12" pitchFamily="2" charset="77"/>
                  </a:rPr>
                  <a:t> [m/s]</a:t>
                </a:r>
              </a:p>
              <a:p>
                <a14:m>
                  <m:oMath xmlns:m="http://schemas.openxmlformats.org/officeDocument/2006/math">
                    <m:r>
                      <a:rPr lang="en-IE" sz="2400" b="0" i="1" dirty="0" smtClean="0">
                        <a:latin typeface="Cambria Math" panose="02040503050406030204" pitchFamily="18" charset="0"/>
                      </a:rPr>
                      <m:t>𝛽</m:t>
                    </m:r>
                  </m:oMath>
                </a14:m>
                <a:r>
                  <a:rPr lang="en-US" sz="2400" dirty="0">
                    <a:latin typeface="LM Roman 12" pitchFamily="2" charset="77"/>
                  </a:rPr>
                  <a:t> Blade pitch control signal [deg]</a:t>
                </a:r>
              </a:p>
            </p:txBody>
          </p:sp>
        </mc:Choice>
        <mc:Fallback xmlns="">
          <p:sp>
            <p:nvSpPr>
              <p:cNvPr id="21" name="TextBox 20">
                <a:extLst>
                  <a:ext uri="{FF2B5EF4-FFF2-40B4-BE49-F238E27FC236}">
                    <a16:creationId xmlns:a16="http://schemas.microsoft.com/office/drawing/2014/main" id="{8393FCAF-1AD5-351D-17BA-9E5A144B1A96}"/>
                  </a:ext>
                </a:extLst>
              </p:cNvPr>
              <p:cNvSpPr txBox="1">
                <a:spLocks noRot="1" noChangeAspect="1" noMove="1" noResize="1" noEditPoints="1" noAdjustHandles="1" noChangeArrowheads="1" noChangeShapeType="1" noTextEdit="1"/>
              </p:cNvSpPr>
              <p:nvPr/>
            </p:nvSpPr>
            <p:spPr>
              <a:xfrm>
                <a:off x="6849714" y="1245286"/>
                <a:ext cx="4614464" cy="1200329"/>
              </a:xfrm>
              <a:prstGeom prst="rect">
                <a:avLst/>
              </a:prstGeom>
              <a:blipFill>
                <a:blip r:embed="rId8"/>
                <a:stretch>
                  <a:fillRect l="-1099" t="-3125"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625169-8E47-78A1-987D-9B1C00A271FE}"/>
                  </a:ext>
                </a:extLst>
              </p:cNvPr>
              <p:cNvSpPr txBox="1"/>
              <p:nvPr/>
            </p:nvSpPr>
            <p:spPr>
              <a:xfrm>
                <a:off x="4980365" y="3814842"/>
                <a:ext cx="7180696" cy="1971886"/>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𝐶𝐴𝑃𝐸𝑋</m:t>
                    </m:r>
                  </m:oMath>
                </a14:m>
                <a:r>
                  <a:rPr lang="en-US" sz="2400" dirty="0">
                    <a:latin typeface="LM Roman 12" pitchFamily="2" charset="77"/>
                  </a:rPr>
                  <a:t> Capital [kW/$]</a:t>
                </a:r>
                <a:endParaRPr lang="en-IE" sz="2400" b="0" i="1" dirty="0">
                  <a:solidFill>
                    <a:schemeClr val="tx1"/>
                  </a:solidFill>
                  <a:latin typeface="Cambria Math" panose="02040503050406030204" pitchFamily="18" charset="0"/>
                </a:endParaRPr>
              </a:p>
              <a:p>
                <a14:m>
                  <m:oMath xmlns:m="http://schemas.openxmlformats.org/officeDocument/2006/math">
                    <m:r>
                      <a:rPr lang="en-IE" sz="2400" i="1" dirty="0">
                        <a:latin typeface="Cambria Math" panose="02040503050406030204" pitchFamily="18" charset="0"/>
                      </a:rPr>
                      <m:t>𝐹𝐶𝑅</m:t>
                    </m:r>
                  </m:oMath>
                </a14:m>
                <a:r>
                  <a:rPr lang="en-US" sz="2400" dirty="0">
                    <a:latin typeface="LM Roman 12" pitchFamily="2" charset="77"/>
                  </a:rPr>
                  <a:t> Fixed charge rate [%/year]</a:t>
                </a:r>
              </a:p>
              <a:p>
                <a14:m>
                  <m:oMath xmlns:m="http://schemas.openxmlformats.org/officeDocument/2006/math">
                    <m:r>
                      <a:rPr lang="en-US" sz="2400" b="0" i="1" smtClean="0">
                        <a:latin typeface="Cambria Math" panose="02040503050406030204" pitchFamily="18" charset="0"/>
                      </a:rPr>
                      <m:t>𝑂𝑃𝐸𝑋</m:t>
                    </m:r>
                  </m:oMath>
                </a14:m>
                <a:r>
                  <a:rPr lang="en-US" sz="2400" dirty="0">
                    <a:latin typeface="LM Roman 12" pitchFamily="2" charset="77"/>
                  </a:rPr>
                  <a:t> Operation/maintenance [$/kW-year]</a:t>
                </a:r>
              </a:p>
              <a:p>
                <a14:m>
                  <m:oMath xmlns:m="http://schemas.openxmlformats.org/officeDocument/2006/math">
                    <m:r>
                      <a:rPr lang="en-US" sz="2400" b="0" i="1" smtClean="0">
                        <a:latin typeface="Cambria Math" panose="02040503050406030204" pitchFamily="18" charset="0"/>
                      </a:rPr>
                      <m:t>𝐴𝐸𝑃</m:t>
                    </m:r>
                  </m:oMath>
                </a14:m>
                <a:r>
                  <a:rPr lang="en-US" sz="2400" dirty="0">
                    <a:latin typeface="LM Roman 12" pitchFamily="2" charset="77"/>
                  </a:rPr>
                  <a:t> Annual energy production [kW-year]</a:t>
                </a:r>
              </a:p>
              <a:p>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𝛽</m:t>
                        </m:r>
                      </m:sub>
                    </m:sSub>
                  </m:oMath>
                </a14:m>
                <a:r>
                  <a:rPr lang="en-US" sz="2400" dirty="0">
                    <a:latin typeface="LM Roman 12" pitchFamily="2" charset="77"/>
                  </a:rPr>
                  <a:t> Annual blade pitch energy consumption [kW-year]</a:t>
                </a:r>
              </a:p>
            </p:txBody>
          </p:sp>
        </mc:Choice>
        <mc:Fallback xmlns="">
          <p:sp>
            <p:nvSpPr>
              <p:cNvPr id="22" name="TextBox 21">
                <a:extLst>
                  <a:ext uri="{FF2B5EF4-FFF2-40B4-BE49-F238E27FC236}">
                    <a16:creationId xmlns:a16="http://schemas.microsoft.com/office/drawing/2014/main" id="{A9625169-8E47-78A1-987D-9B1C00A271FE}"/>
                  </a:ext>
                </a:extLst>
              </p:cNvPr>
              <p:cNvSpPr txBox="1">
                <a:spLocks noRot="1" noChangeAspect="1" noMove="1" noResize="1" noEditPoints="1" noAdjustHandles="1" noChangeArrowheads="1" noChangeShapeType="1" noTextEdit="1"/>
              </p:cNvSpPr>
              <p:nvPr/>
            </p:nvSpPr>
            <p:spPr>
              <a:xfrm>
                <a:off x="4980365" y="3814842"/>
                <a:ext cx="7180696" cy="1971886"/>
              </a:xfrm>
              <a:prstGeom prst="rect">
                <a:avLst/>
              </a:prstGeom>
              <a:blipFill>
                <a:blip r:embed="rId9"/>
                <a:stretch>
                  <a:fillRect l="-177" t="-2564" r="-1060" b="-4487"/>
                </a:stretch>
              </a:blipFill>
            </p:spPr>
            <p:txBody>
              <a:bodyPr/>
              <a:lstStyle/>
              <a:p>
                <a:r>
                  <a:rPr lang="en-US">
                    <a:noFill/>
                  </a:rPr>
                  <a:t> </a:t>
                </a:r>
              </a:p>
            </p:txBody>
          </p:sp>
        </mc:Fallback>
      </mc:AlternateContent>
    </p:spTree>
    <p:extLst>
      <p:ext uri="{BB962C8B-B14F-4D97-AF65-F5344CB8AC3E}">
        <p14:creationId xmlns:p14="http://schemas.microsoft.com/office/powerpoint/2010/main" val="69371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50F54-228E-366D-8FEC-F43EE047C70D}"/>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8FCF9AB-F6A4-BBF6-7C1C-6DBB30CDC61C}"/>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96B4DFC-5D5C-4A53-83E2-6AF7CAEE4738}"/>
              </a:ext>
            </a:extLst>
          </p:cNvPr>
          <p:cNvSpPr txBox="1"/>
          <p:nvPr/>
        </p:nvSpPr>
        <p:spPr>
          <a:xfrm>
            <a:off x="473229" y="201349"/>
            <a:ext cx="11566372" cy="507831"/>
          </a:xfrm>
          <a:prstGeom prst="rect">
            <a:avLst/>
          </a:prstGeom>
          <a:noFill/>
        </p:spPr>
        <p:txBody>
          <a:bodyPr wrap="square" rtlCol="0">
            <a:spAutoFit/>
          </a:bodyPr>
          <a:lstStyle/>
          <a:p>
            <a:r>
              <a:rPr lang="en-US" sz="2700" b="1" dirty="0">
                <a:ea typeface="Arial" charset="0"/>
                <a:cs typeface="Arial" charset="0"/>
              </a:rPr>
              <a:t>Wind Turbine &amp; Farm Control – A Bird’s Eye View</a:t>
            </a:r>
          </a:p>
        </p:txBody>
      </p:sp>
      <p:sp>
        <p:nvSpPr>
          <p:cNvPr id="6" name="TextBox 5">
            <a:extLst>
              <a:ext uri="{FF2B5EF4-FFF2-40B4-BE49-F238E27FC236}">
                <a16:creationId xmlns:a16="http://schemas.microsoft.com/office/drawing/2014/main" id="{3AE7167E-8263-1D79-720F-B4872A5042D3}"/>
              </a:ext>
            </a:extLst>
          </p:cNvPr>
          <p:cNvSpPr txBox="1"/>
          <p:nvPr/>
        </p:nvSpPr>
        <p:spPr>
          <a:xfrm>
            <a:off x="152399" y="685800"/>
            <a:ext cx="112014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a typeface="Arial" charset="0"/>
                <a:cs typeface="Arial" charset="0"/>
              </a:rPr>
              <a:t>i.e. an insufficient summary of ½ the audience members’ PhD dissertations…</a:t>
            </a:r>
          </a:p>
        </p:txBody>
      </p:sp>
      <p:grpSp>
        <p:nvGrpSpPr>
          <p:cNvPr id="34" name="Group 33">
            <a:extLst>
              <a:ext uri="{FF2B5EF4-FFF2-40B4-BE49-F238E27FC236}">
                <a16:creationId xmlns:a16="http://schemas.microsoft.com/office/drawing/2014/main" id="{3E608827-40E6-C856-43F3-06DD0A32D6A6}"/>
              </a:ext>
            </a:extLst>
          </p:cNvPr>
          <p:cNvGrpSpPr/>
          <p:nvPr/>
        </p:nvGrpSpPr>
        <p:grpSpPr>
          <a:xfrm>
            <a:off x="3829318" y="1682250"/>
            <a:ext cx="8268289" cy="5175750"/>
            <a:chOff x="3829318" y="1682250"/>
            <a:chExt cx="8268289" cy="5175750"/>
          </a:xfrm>
        </p:grpSpPr>
        <p:grpSp>
          <p:nvGrpSpPr>
            <p:cNvPr id="3" name="Group 2">
              <a:extLst>
                <a:ext uri="{FF2B5EF4-FFF2-40B4-BE49-F238E27FC236}">
                  <a16:creationId xmlns:a16="http://schemas.microsoft.com/office/drawing/2014/main" id="{6927C556-3B48-9B56-B5E9-8D37285632C9}"/>
                </a:ext>
              </a:extLst>
            </p:cNvPr>
            <p:cNvGrpSpPr/>
            <p:nvPr/>
          </p:nvGrpSpPr>
          <p:grpSpPr>
            <a:xfrm>
              <a:off x="3829318" y="1682250"/>
              <a:ext cx="8268289" cy="5175750"/>
              <a:chOff x="2600098" y="928937"/>
              <a:chExt cx="8268289" cy="5175750"/>
            </a:xfrm>
          </p:grpSpPr>
          <p:grpSp>
            <p:nvGrpSpPr>
              <p:cNvPr id="4" name="Group 3">
                <a:extLst>
                  <a:ext uri="{FF2B5EF4-FFF2-40B4-BE49-F238E27FC236}">
                    <a16:creationId xmlns:a16="http://schemas.microsoft.com/office/drawing/2014/main" id="{2724D302-EEB6-083D-4CE3-2FB7B64D35FE}"/>
                  </a:ext>
                </a:extLst>
              </p:cNvPr>
              <p:cNvGrpSpPr/>
              <p:nvPr/>
            </p:nvGrpSpPr>
            <p:grpSpPr>
              <a:xfrm>
                <a:off x="2658012" y="928937"/>
                <a:ext cx="8210375" cy="4933930"/>
                <a:chOff x="2658012" y="928937"/>
                <a:chExt cx="8210375" cy="4933930"/>
              </a:xfrm>
            </p:grpSpPr>
            <p:pic>
              <p:nvPicPr>
                <p:cNvPr id="7" name="Picture 2">
                  <a:extLst>
                    <a:ext uri="{FF2B5EF4-FFF2-40B4-BE49-F238E27FC236}">
                      <a16:creationId xmlns:a16="http://schemas.microsoft.com/office/drawing/2014/main" id="{492239A3-5539-89DC-E7F1-7C367945B7C7}"/>
                    </a:ext>
                  </a:extLst>
                </p:cNvPr>
                <p:cNvPicPr>
                  <a:picLocks noChangeAspect="1" noChangeArrowheads="1"/>
                </p:cNvPicPr>
                <p:nvPr/>
              </p:nvPicPr>
              <p:blipFill>
                <a:blip r:embed="rId3">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7110F75-6376-93EB-B5AD-2EC8AB142493}"/>
                    </a:ext>
                  </a:extLst>
                </p:cNvPr>
                <p:cNvGrpSpPr/>
                <p:nvPr/>
              </p:nvGrpSpPr>
              <p:grpSpPr>
                <a:xfrm>
                  <a:off x="3799980" y="928937"/>
                  <a:ext cx="6633105" cy="1157790"/>
                  <a:chOff x="3958010" y="1110872"/>
                  <a:chExt cx="6633105" cy="1157790"/>
                </a:xfrm>
              </p:grpSpPr>
              <p:sp>
                <p:nvSpPr>
                  <p:cNvPr id="9" name="Content Placeholder 5">
                    <a:extLst>
                      <a:ext uri="{FF2B5EF4-FFF2-40B4-BE49-F238E27FC236}">
                        <a16:creationId xmlns:a16="http://schemas.microsoft.com/office/drawing/2014/main" id="{41B3E0D2-72EC-BECB-039A-DD5FED99A8CC}"/>
                      </a:ext>
                    </a:extLst>
                  </p:cNvPr>
                  <p:cNvSpPr txBox="1">
                    <a:spLocks/>
                  </p:cNvSpPr>
                  <p:nvPr/>
                </p:nvSpPr>
                <p:spPr>
                  <a:xfrm>
                    <a:off x="3958010" y="1110872"/>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Wind Velocity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10" name="Content Placeholder 5">
                    <a:extLst>
                      <a:ext uri="{FF2B5EF4-FFF2-40B4-BE49-F238E27FC236}">
                        <a16:creationId xmlns:a16="http://schemas.microsoft.com/office/drawing/2014/main" id="{8568336A-7111-A1D6-C7AB-C9AC4C1894BB}"/>
                      </a:ext>
                    </a:extLst>
                  </p:cNvPr>
                  <p:cNvSpPr txBox="1">
                    <a:spLocks/>
                  </p:cNvSpPr>
                  <p:nvPr/>
                </p:nvSpPr>
                <p:spPr>
                  <a:xfrm>
                    <a:off x="7346627" y="1110872"/>
                    <a:ext cx="3244488"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Turbulence  </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5" name="TextBox 4">
                <a:extLst>
                  <a:ext uri="{FF2B5EF4-FFF2-40B4-BE49-F238E27FC236}">
                    <a16:creationId xmlns:a16="http://schemas.microsoft.com/office/drawing/2014/main" id="{FD65A692-A46A-B1C2-7C62-D64F224BF894}"/>
                  </a:ext>
                </a:extLst>
              </p:cNvPr>
              <p:cNvSpPr txBox="1"/>
              <p:nvPr/>
            </p:nvSpPr>
            <p:spPr>
              <a:xfrm>
                <a:off x="2600098" y="5827688"/>
                <a:ext cx="3181082" cy="276999"/>
              </a:xfrm>
              <a:prstGeom prst="rect">
                <a:avLst/>
              </a:prstGeom>
              <a:noFill/>
            </p:spPr>
            <p:txBody>
              <a:bodyPr wrap="square">
                <a:spAutoFit/>
              </a:bodyPr>
              <a:lstStyle/>
              <a:p>
                <a:r>
                  <a:rPr lang="en-US" sz="1200" b="0" i="0" u="none" strike="noStrike" dirty="0">
                    <a:effectLst/>
                    <a:highlight>
                      <a:srgbClr val="FFFFFF"/>
                    </a:highlight>
                    <a:latin typeface="arial" panose="020B0604020202020204" pitchFamily="34" charset="0"/>
                  </a:rPr>
                  <a:t>Photo credit: Christian </a:t>
                </a:r>
                <a:r>
                  <a:rPr lang="en-US" sz="1200" b="0" i="0" u="none" strike="noStrike" dirty="0" err="1">
                    <a:effectLst/>
                    <a:highlight>
                      <a:srgbClr val="FFFFFF"/>
                    </a:highlight>
                    <a:latin typeface="arial" panose="020B0604020202020204" pitchFamily="34" charset="0"/>
                  </a:rPr>
                  <a:t>Steiness</a:t>
                </a:r>
                <a:r>
                  <a:rPr lang="en-US" sz="1200" b="0" i="0" u="none" strike="noStrike" dirty="0">
                    <a:effectLst/>
                    <a:highlight>
                      <a:srgbClr val="FFFFFF"/>
                    </a:highlight>
                    <a:latin typeface="arial" panose="020B0604020202020204" pitchFamily="34" charset="0"/>
                  </a:rPr>
                  <a:t> / Vattenfall</a:t>
                </a:r>
                <a:endParaRPr lang="en-US" sz="1200" dirty="0"/>
              </a:p>
            </p:txBody>
          </p:sp>
        </p:grpSp>
        <p:sp>
          <p:nvSpPr>
            <p:cNvPr id="11" name="Content Placeholder 5">
              <a:extLst>
                <a:ext uri="{FF2B5EF4-FFF2-40B4-BE49-F238E27FC236}">
                  <a16:creationId xmlns:a16="http://schemas.microsoft.com/office/drawing/2014/main" id="{73A1DCBC-1AAD-B6B0-57B5-6EC32379586C}"/>
                </a:ext>
              </a:extLst>
            </p:cNvPr>
            <p:cNvSpPr txBox="1">
              <a:spLocks/>
            </p:cNvSpPr>
            <p:nvPr/>
          </p:nvSpPr>
          <p:spPr>
            <a:xfrm>
              <a:off x="3852195" y="2562096"/>
              <a:ext cx="2145707" cy="8669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
        <p:nvSpPr>
          <p:cNvPr id="12" name="TextBox 11">
            <a:extLst>
              <a:ext uri="{FF2B5EF4-FFF2-40B4-BE49-F238E27FC236}">
                <a16:creationId xmlns:a16="http://schemas.microsoft.com/office/drawing/2014/main" id="{5871D7DF-E0C9-169E-4C8E-8CA859FA906C}"/>
              </a:ext>
            </a:extLst>
          </p:cNvPr>
          <p:cNvSpPr txBox="1"/>
          <p:nvPr/>
        </p:nvSpPr>
        <p:spPr>
          <a:xfrm>
            <a:off x="463296" y="1238071"/>
            <a:ext cx="11265408" cy="1200329"/>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OBJECTIVES OF WIND </a:t>
            </a:r>
            <a:r>
              <a:rPr lang="en-US" b="1" i="1" u="sng" dirty="0"/>
              <a:t>FARM</a:t>
            </a:r>
            <a:r>
              <a:rPr lang="en-US" b="1" i="1" dirty="0"/>
              <a:t> CONTROL</a:t>
            </a:r>
            <a:r>
              <a:rPr lang="en-US" i="1" dirty="0"/>
              <a:t>: </a:t>
            </a:r>
          </a:p>
          <a:p>
            <a:r>
              <a:rPr lang="en-US" i="1" dirty="0"/>
              <a:t>Given the measured wind speed/direction and loads, maximize total power generation, minimize/equalize mechanical loads, track a power reference, cooperate with other renewable energy sources/energy storage systems, provide ancillary services, capitalize on price arbitrage, subvert Big Oil …</a:t>
            </a:r>
          </a:p>
        </p:txBody>
      </p:sp>
      <p:grpSp>
        <p:nvGrpSpPr>
          <p:cNvPr id="13" name="Group 12">
            <a:extLst>
              <a:ext uri="{FF2B5EF4-FFF2-40B4-BE49-F238E27FC236}">
                <a16:creationId xmlns:a16="http://schemas.microsoft.com/office/drawing/2014/main" id="{25F3A8A8-8476-E0CE-B599-CEE90196E188}"/>
              </a:ext>
            </a:extLst>
          </p:cNvPr>
          <p:cNvGrpSpPr/>
          <p:nvPr/>
        </p:nvGrpSpPr>
        <p:grpSpPr>
          <a:xfrm>
            <a:off x="-226787" y="3015601"/>
            <a:ext cx="4170950" cy="2465567"/>
            <a:chOff x="-226787" y="3015601"/>
            <a:chExt cx="4170950" cy="2465567"/>
          </a:xfrm>
        </p:grpSpPr>
        <p:grpSp>
          <p:nvGrpSpPr>
            <p:cNvPr id="19" name="Group 18">
              <a:extLst>
                <a:ext uri="{FF2B5EF4-FFF2-40B4-BE49-F238E27FC236}">
                  <a16:creationId xmlns:a16="http://schemas.microsoft.com/office/drawing/2014/main" id="{D5C3B0BC-0E06-3113-BBC7-A72B0CEF79BD}"/>
                </a:ext>
              </a:extLst>
            </p:cNvPr>
            <p:cNvGrpSpPr/>
            <p:nvPr/>
          </p:nvGrpSpPr>
          <p:grpSpPr>
            <a:xfrm>
              <a:off x="-152400" y="3015601"/>
              <a:ext cx="3894159" cy="2165999"/>
              <a:chOff x="-261960" y="1045076"/>
              <a:chExt cx="5218373" cy="2902550"/>
            </a:xfrm>
          </p:grpSpPr>
          <p:pic>
            <p:nvPicPr>
              <p:cNvPr id="17" name="Graphic 16" descr="Wind Turbines with solid fill">
                <a:extLst>
                  <a:ext uri="{FF2B5EF4-FFF2-40B4-BE49-F238E27FC236}">
                    <a16:creationId xmlns:a16="http://schemas.microsoft.com/office/drawing/2014/main" id="{1941593C-342B-C191-CDC0-5DBB46D5C86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936"/>
              <a:stretch/>
            </p:blipFill>
            <p:spPr>
              <a:xfrm>
                <a:off x="-261960" y="1045077"/>
                <a:ext cx="2875358" cy="2902549"/>
              </a:xfrm>
              <a:prstGeom prst="rect">
                <a:avLst/>
              </a:prstGeom>
            </p:spPr>
          </p:pic>
          <p:pic>
            <p:nvPicPr>
              <p:cNvPr id="18" name="Graphic 17" descr="Wind Turbines with solid fill">
                <a:extLst>
                  <a:ext uri="{FF2B5EF4-FFF2-40B4-BE49-F238E27FC236}">
                    <a16:creationId xmlns:a16="http://schemas.microsoft.com/office/drawing/2014/main" id="{9E0D7B2D-557C-5BEA-6752-B78EEE9789C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936"/>
              <a:stretch/>
            </p:blipFill>
            <p:spPr>
              <a:xfrm>
                <a:off x="2081055" y="1045076"/>
                <a:ext cx="2875358" cy="2902549"/>
              </a:xfrm>
              <a:prstGeom prst="rect">
                <a:avLst/>
              </a:prstGeom>
            </p:spPr>
          </p:pic>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56C6A9F-0F99-51AF-655C-07AE45382BC4}"/>
                    </a:ext>
                  </a:extLst>
                </p:cNvPr>
                <p:cNvSpPr txBox="1"/>
                <p:nvPr/>
              </p:nvSpPr>
              <p:spPr>
                <a:xfrm>
                  <a:off x="-226787" y="5181599"/>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0" name="TextBox 29">
                  <a:extLst>
                    <a:ext uri="{FF2B5EF4-FFF2-40B4-BE49-F238E27FC236}">
                      <a16:creationId xmlns:a16="http://schemas.microsoft.com/office/drawing/2014/main" id="{356C6A9F-0F99-51AF-655C-07AE45382BC4}"/>
                    </a:ext>
                  </a:extLst>
                </p:cNvPr>
                <p:cNvSpPr txBox="1">
                  <a:spLocks noRot="1" noChangeAspect="1" noMove="1" noResize="1" noEditPoints="1" noAdjustHandles="1" noChangeArrowheads="1" noChangeShapeType="1" noTextEdit="1"/>
                </p:cNvSpPr>
                <p:nvPr/>
              </p:nvSpPr>
              <p:spPr>
                <a:xfrm>
                  <a:off x="-226787" y="5181599"/>
                  <a:ext cx="1512963" cy="299569"/>
                </a:xfrm>
                <a:prstGeom prst="rect">
                  <a:avLst/>
                </a:prstGeom>
                <a:blipFill>
                  <a:blip r:embed="rId6"/>
                  <a:stretch>
                    <a:fillRect t="-41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55BF288-6E1F-5647-8FA6-EF5D4E51688B}"/>
                    </a:ext>
                  </a:extLst>
                </p:cNvPr>
                <p:cNvSpPr txBox="1"/>
                <p:nvPr/>
              </p:nvSpPr>
              <p:spPr>
                <a:xfrm>
                  <a:off x="729038" y="4716185"/>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1" name="TextBox 30">
                  <a:extLst>
                    <a:ext uri="{FF2B5EF4-FFF2-40B4-BE49-F238E27FC236}">
                      <a16:creationId xmlns:a16="http://schemas.microsoft.com/office/drawing/2014/main" id="{555BF288-6E1F-5647-8FA6-EF5D4E51688B}"/>
                    </a:ext>
                  </a:extLst>
                </p:cNvPr>
                <p:cNvSpPr txBox="1">
                  <a:spLocks noRot="1" noChangeAspect="1" noMove="1" noResize="1" noEditPoints="1" noAdjustHandles="1" noChangeArrowheads="1" noChangeShapeType="1" noTextEdit="1"/>
                </p:cNvSpPr>
                <p:nvPr/>
              </p:nvSpPr>
              <p:spPr>
                <a:xfrm>
                  <a:off x="729038" y="4716185"/>
                  <a:ext cx="1512963" cy="299569"/>
                </a:xfrm>
                <a:prstGeom prst="rect">
                  <a:avLst/>
                </a:prstGeom>
                <a:blipFill>
                  <a:blip r:embed="rId7"/>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4D34E8-9700-8A37-D3F5-874956926F39}"/>
                    </a:ext>
                  </a:extLst>
                </p:cNvPr>
                <p:cNvSpPr txBox="1"/>
                <p:nvPr/>
              </p:nvSpPr>
              <p:spPr>
                <a:xfrm>
                  <a:off x="1596052" y="5128090"/>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2" name="TextBox 31">
                  <a:extLst>
                    <a:ext uri="{FF2B5EF4-FFF2-40B4-BE49-F238E27FC236}">
                      <a16:creationId xmlns:a16="http://schemas.microsoft.com/office/drawing/2014/main" id="{6F4D34E8-9700-8A37-D3F5-874956926F39}"/>
                    </a:ext>
                  </a:extLst>
                </p:cNvPr>
                <p:cNvSpPr txBox="1">
                  <a:spLocks noRot="1" noChangeAspect="1" noMove="1" noResize="1" noEditPoints="1" noAdjustHandles="1" noChangeArrowheads="1" noChangeShapeType="1" noTextEdit="1"/>
                </p:cNvSpPr>
                <p:nvPr/>
              </p:nvSpPr>
              <p:spPr>
                <a:xfrm>
                  <a:off x="1596052" y="5128090"/>
                  <a:ext cx="1512963" cy="299569"/>
                </a:xfrm>
                <a:prstGeom prst="rect">
                  <a:avLst/>
                </a:prstGeom>
                <a:blipFill>
                  <a:blip r:embed="rId8"/>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D8F1407-2FB0-2AAD-59E5-38C78396FAE2}"/>
                    </a:ext>
                  </a:extLst>
                </p:cNvPr>
                <p:cNvSpPr txBox="1"/>
                <p:nvPr/>
              </p:nvSpPr>
              <p:spPr>
                <a:xfrm>
                  <a:off x="2431200" y="4720665"/>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3" name="TextBox 32">
                  <a:extLst>
                    <a:ext uri="{FF2B5EF4-FFF2-40B4-BE49-F238E27FC236}">
                      <a16:creationId xmlns:a16="http://schemas.microsoft.com/office/drawing/2014/main" id="{7D8F1407-2FB0-2AAD-59E5-38C78396FAE2}"/>
                    </a:ext>
                  </a:extLst>
                </p:cNvPr>
                <p:cNvSpPr txBox="1">
                  <a:spLocks noRot="1" noChangeAspect="1" noMove="1" noResize="1" noEditPoints="1" noAdjustHandles="1" noChangeArrowheads="1" noChangeShapeType="1" noTextEdit="1"/>
                </p:cNvSpPr>
                <p:nvPr/>
              </p:nvSpPr>
              <p:spPr>
                <a:xfrm>
                  <a:off x="2431200" y="4720665"/>
                  <a:ext cx="1512963" cy="299569"/>
                </a:xfrm>
                <a:prstGeom prst="rect">
                  <a:avLst/>
                </a:prstGeom>
                <a:blipFill>
                  <a:blip r:embed="rId9"/>
                  <a:stretch>
                    <a:fillRect b="-24000"/>
                  </a:stretch>
                </a:blipFill>
              </p:spPr>
              <p:txBody>
                <a:bodyPr/>
                <a:lstStyle/>
                <a:p>
                  <a:r>
                    <a:rPr lang="en-US">
                      <a:noFill/>
                    </a:rPr>
                    <a:t> </a:t>
                  </a:r>
                </a:p>
              </p:txBody>
            </p:sp>
          </mc:Fallback>
        </mc:AlternateContent>
      </p:grpSp>
      <p:sp>
        <p:nvSpPr>
          <p:cNvPr id="14" name="Slide Number Placeholder 2">
            <a:extLst>
              <a:ext uri="{FF2B5EF4-FFF2-40B4-BE49-F238E27FC236}">
                <a16:creationId xmlns:a16="http://schemas.microsoft.com/office/drawing/2014/main" id="{CE7F7CEA-0E99-42AB-4252-D369938D8339}"/>
              </a:ext>
            </a:extLst>
          </p:cNvPr>
          <p:cNvSpPr>
            <a:spLocks noGrp="1"/>
          </p:cNvSpPr>
          <p:nvPr>
            <p:ph type="sldNum" sz="quarter" idx="12"/>
          </p:nvPr>
        </p:nvSpPr>
        <p:spPr>
          <a:xfrm>
            <a:off x="8737600" y="6356351"/>
            <a:ext cx="2844800" cy="365125"/>
          </a:xfrm>
        </p:spPr>
        <p:txBody>
          <a:bodyPr/>
          <a:lstStyle/>
          <a:p>
            <a:fld id="{9E3EFB43-BEAF-4970-A06C-24B01B76FA99}" type="slidenum">
              <a:rPr lang="en-US" smtClean="0">
                <a:solidFill>
                  <a:schemeClr val="tx1"/>
                </a:solidFill>
              </a:rPr>
              <a:pPr/>
              <a:t>7</a:t>
            </a:fld>
            <a:endParaRPr lang="en-US" dirty="0">
              <a:solidFill>
                <a:schemeClr val="tx1"/>
              </a:solidFill>
            </a:endParaRPr>
          </a:p>
        </p:txBody>
      </p:sp>
    </p:spTree>
    <p:extLst>
      <p:ext uri="{BB962C8B-B14F-4D97-AF65-F5344CB8AC3E}">
        <p14:creationId xmlns:p14="http://schemas.microsoft.com/office/powerpoint/2010/main" val="28847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AB181D-9638-E215-1B78-E3B6C2D84FF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pic>
        <p:nvPicPr>
          <p:cNvPr id="5" name="Picture 4">
            <a:extLst>
              <a:ext uri="{FF2B5EF4-FFF2-40B4-BE49-F238E27FC236}">
                <a16:creationId xmlns:a16="http://schemas.microsoft.com/office/drawing/2014/main" id="{E5FCDF7B-ACD1-4028-5FDC-61273927AAB7}"/>
              </a:ext>
            </a:extLst>
          </p:cNvPr>
          <p:cNvPicPr>
            <a:picLocks noChangeAspect="1"/>
          </p:cNvPicPr>
          <p:nvPr/>
        </p:nvPicPr>
        <p:blipFill>
          <a:blip r:embed="rId3"/>
          <a:stretch>
            <a:fillRect/>
          </a:stretch>
        </p:blipFill>
        <p:spPr>
          <a:xfrm>
            <a:off x="1884514" y="1926498"/>
            <a:ext cx="8816407" cy="2276642"/>
          </a:xfrm>
          <a:prstGeom prst="rect">
            <a:avLst/>
          </a:prstGeom>
        </p:spPr>
      </p:pic>
      <p:grpSp>
        <p:nvGrpSpPr>
          <p:cNvPr id="6" name="Group 5">
            <a:extLst>
              <a:ext uri="{FF2B5EF4-FFF2-40B4-BE49-F238E27FC236}">
                <a16:creationId xmlns:a16="http://schemas.microsoft.com/office/drawing/2014/main" id="{EEC36FE2-6642-1CB9-0318-F6A48D49E680}"/>
              </a:ext>
            </a:extLst>
          </p:cNvPr>
          <p:cNvGrpSpPr/>
          <p:nvPr/>
        </p:nvGrpSpPr>
        <p:grpSpPr>
          <a:xfrm>
            <a:off x="8382000" y="1447992"/>
            <a:ext cx="2292008" cy="1247156"/>
            <a:chOff x="4545088" y="3186422"/>
            <a:chExt cx="2292008" cy="1247156"/>
          </a:xfrm>
        </p:grpSpPr>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7ABB5D0-7CE0-06DD-6B54-1C0BA93EAB69}"/>
                    </a:ext>
                  </a:extLst>
                </p:cNvPr>
                <p:cNvSpPr txBox="1">
                  <a:spLocks/>
                </p:cNvSpPr>
                <p:nvPr/>
              </p:nvSpPr>
              <p:spPr>
                <a:xfrm>
                  <a:off x="4545088" y="3186422"/>
                  <a:ext cx="2292008" cy="664179"/>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nor/>
                          </m:rPr>
                          <a:rPr lang="en-IE" dirty="0">
                            <a:solidFill>
                              <a:srgbClr val="FF0000"/>
                            </a:solidFill>
                            <a:latin typeface="LM Roman 12" pitchFamily="2" charset="77"/>
                          </a:rPr>
                          <m:t>model</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accuracy</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vs</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parsimony</m:t>
                        </m:r>
                        <m:r>
                          <m:rPr>
                            <m:nor/>
                          </m:rPr>
                          <a:rPr lang="en-IE" dirty="0">
                            <a:solidFill>
                              <a:srgbClr val="FF0000"/>
                            </a:solidFill>
                            <a:latin typeface="LM Roman 12" pitchFamily="2" charset="77"/>
                          </a:rPr>
                          <m:t> </m:t>
                        </m:r>
                      </m:oMath>
                    </m:oMathPara>
                  </a14:m>
                  <a:endParaRPr lang="en-IE" dirty="0">
                    <a:solidFill>
                      <a:srgbClr val="FF0000"/>
                    </a:solidFill>
                    <a:latin typeface="LM Roman 12" pitchFamily="2" charset="77"/>
                  </a:endParaRPr>
                </a:p>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F7ABB5D0-7CE0-06DD-6B54-1C0BA93EAB69}"/>
                    </a:ext>
                  </a:extLst>
                </p:cNvPr>
                <p:cNvSpPr txBox="1">
                  <a:spLocks noRot="1" noChangeAspect="1" noMove="1" noResize="1" noEditPoints="1" noAdjustHandles="1" noChangeArrowheads="1" noChangeShapeType="1" noTextEdit="1"/>
                </p:cNvSpPr>
                <p:nvPr/>
              </p:nvSpPr>
              <p:spPr>
                <a:xfrm>
                  <a:off x="4545088" y="3186422"/>
                  <a:ext cx="2292008" cy="664179"/>
                </a:xfrm>
                <a:prstGeom prst="rect">
                  <a:avLst/>
                </a:prstGeom>
                <a:blipFill>
                  <a:blip r:embed="rId4"/>
                  <a:stretch>
                    <a:fillRect l="-3315" t="-11321" r="-4420" b="-20755"/>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3A7F3A5-F1D4-8651-EAB9-DC01EA4A3084}"/>
                </a:ext>
              </a:extLst>
            </p:cNvPr>
            <p:cNvSpPr/>
            <p:nvPr/>
          </p:nvSpPr>
          <p:spPr>
            <a:xfrm>
              <a:off x="5345721" y="3936110"/>
              <a:ext cx="489277" cy="49746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ED946072-881C-BB4B-8A9E-260404326B21}"/>
              </a:ext>
            </a:extLst>
          </p:cNvPr>
          <p:cNvGrpSpPr/>
          <p:nvPr/>
        </p:nvGrpSpPr>
        <p:grpSpPr>
          <a:xfrm>
            <a:off x="4359525" y="3704328"/>
            <a:ext cx="2292008" cy="1324276"/>
            <a:chOff x="4688994" y="3936110"/>
            <a:chExt cx="2292008" cy="1324276"/>
          </a:xfrm>
        </p:grpSpPr>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8D333DC-C931-7195-B9CF-6A1C20230F63}"/>
                    </a:ext>
                  </a:extLst>
                </p:cNvPr>
                <p:cNvSpPr txBox="1">
                  <a:spLocks/>
                </p:cNvSpPr>
                <p:nvPr/>
              </p:nvSpPr>
              <p:spPr>
                <a:xfrm>
                  <a:off x="4688994" y="4596207"/>
                  <a:ext cx="2292008" cy="664179"/>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nor/>
                          </m:rPr>
                          <a:rPr lang="en-IE" dirty="0" smtClean="0">
                            <a:solidFill>
                              <a:srgbClr val="FF0000"/>
                            </a:solidFill>
                            <a:latin typeface="LM Roman 12" pitchFamily="2" charset="77"/>
                          </a:rPr>
                          <m:t>model</m:t>
                        </m:r>
                        <m:r>
                          <m:rPr>
                            <m:nor/>
                          </m:rPr>
                          <a:rPr lang="en-IE" dirty="0" smtClean="0">
                            <a:solidFill>
                              <a:srgbClr val="FF0000"/>
                            </a:solidFill>
                            <a:latin typeface="LM Roman 12" pitchFamily="2" charset="77"/>
                          </a:rPr>
                          <m:t> </m:t>
                        </m:r>
                        <m:r>
                          <m:rPr>
                            <m:nor/>
                          </m:rPr>
                          <a:rPr lang="en-IE" dirty="0" smtClean="0">
                            <a:solidFill>
                              <a:srgbClr val="FF0000"/>
                            </a:solidFill>
                            <a:latin typeface="LM Roman 12" pitchFamily="2" charset="77"/>
                          </a:rPr>
                          <m:t>accuracy</m:t>
                        </m:r>
                        <m:r>
                          <m:rPr>
                            <m:nor/>
                          </m:rPr>
                          <a:rPr lang="en-IE" dirty="0" smtClean="0">
                            <a:solidFill>
                              <a:srgbClr val="FF0000"/>
                            </a:solidFill>
                            <a:latin typeface="LM Roman 12" pitchFamily="2" charset="77"/>
                          </a:rPr>
                          <m:t> </m:t>
                        </m:r>
                        <m:r>
                          <m:rPr>
                            <m:nor/>
                          </m:rPr>
                          <a:rPr lang="en-IE" dirty="0" smtClean="0">
                            <a:solidFill>
                              <a:srgbClr val="FF0000"/>
                            </a:solidFill>
                            <a:latin typeface="LM Roman 12" pitchFamily="2" charset="77"/>
                          </a:rPr>
                          <m:t>vs</m:t>
                        </m:r>
                        <m:r>
                          <m:rPr>
                            <m:nor/>
                          </m:rPr>
                          <a:rPr lang="en-IE" dirty="0" smtClean="0">
                            <a:solidFill>
                              <a:srgbClr val="FF0000"/>
                            </a:solidFill>
                            <a:latin typeface="LM Roman 12" pitchFamily="2" charset="77"/>
                          </a:rPr>
                          <m:t>. </m:t>
                        </m:r>
                        <m:r>
                          <m:rPr>
                            <m:nor/>
                          </m:rPr>
                          <a:rPr lang="en-IE" b="0" i="0" dirty="0" smtClean="0">
                            <a:solidFill>
                              <a:srgbClr val="FF0000"/>
                            </a:solidFill>
                            <a:latin typeface="LM Roman 12" pitchFamily="2" charset="77"/>
                          </a:rPr>
                          <m:t>regularity</m:t>
                        </m:r>
                        <m:r>
                          <m:rPr>
                            <m:nor/>
                          </m:rPr>
                          <a:rPr lang="en-IE" dirty="0" smtClean="0">
                            <a:solidFill>
                              <a:srgbClr val="FF0000"/>
                            </a:solidFill>
                            <a:latin typeface="LM Roman 12" pitchFamily="2" charset="77"/>
                          </a:rPr>
                          <m:t> </m:t>
                        </m:r>
                      </m:oMath>
                    </m:oMathPara>
                  </a14:m>
                  <a:endParaRPr lang="en-IE" dirty="0">
                    <a:solidFill>
                      <a:srgbClr val="FF0000"/>
                    </a:solidFill>
                    <a:latin typeface="LM Roman 12" pitchFamily="2" charset="77"/>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8D333DC-C931-7195-B9CF-6A1C20230F63}"/>
                    </a:ext>
                  </a:extLst>
                </p:cNvPr>
                <p:cNvSpPr txBox="1">
                  <a:spLocks noRot="1" noChangeAspect="1" noMove="1" noResize="1" noEditPoints="1" noAdjustHandles="1" noChangeArrowheads="1" noChangeShapeType="1" noTextEdit="1"/>
                </p:cNvSpPr>
                <p:nvPr/>
              </p:nvSpPr>
              <p:spPr>
                <a:xfrm>
                  <a:off x="4688994" y="4596207"/>
                  <a:ext cx="2292008" cy="664179"/>
                </a:xfrm>
                <a:prstGeom prst="rect">
                  <a:avLst/>
                </a:prstGeom>
                <a:blipFill>
                  <a:blip r:embed="rId5"/>
                  <a:stretch>
                    <a:fillRect l="-3867" t="-11321" r="-4420" b="-22642"/>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E9F569FD-CE79-802F-6142-1EE3FBB31754}"/>
                </a:ext>
              </a:extLst>
            </p:cNvPr>
            <p:cNvSpPr/>
            <p:nvPr/>
          </p:nvSpPr>
          <p:spPr>
            <a:xfrm>
              <a:off x="5345721" y="3936110"/>
              <a:ext cx="489277" cy="49746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17E20C36-E231-48F1-895C-82D44882C85A}"/>
              </a:ext>
            </a:extLst>
          </p:cNvPr>
          <p:cNvGrpSpPr/>
          <p:nvPr/>
        </p:nvGrpSpPr>
        <p:grpSpPr>
          <a:xfrm>
            <a:off x="4597750" y="1307311"/>
            <a:ext cx="1572981" cy="1453835"/>
            <a:chOff x="5171858" y="3146119"/>
            <a:chExt cx="1572981" cy="1453835"/>
          </a:xfrm>
        </p:grpSpPr>
        <p:sp>
          <p:nvSpPr>
            <p:cNvPr id="13" name="Content Placeholder 2">
              <a:extLst>
                <a:ext uri="{FF2B5EF4-FFF2-40B4-BE49-F238E27FC236}">
                  <a16:creationId xmlns:a16="http://schemas.microsoft.com/office/drawing/2014/main" id="{DF620FF4-3AA9-37D8-FEEE-00245529CB54}"/>
                </a:ext>
              </a:extLst>
            </p:cNvPr>
            <p:cNvSpPr txBox="1">
              <a:spLocks/>
            </p:cNvSpPr>
            <p:nvPr/>
          </p:nvSpPr>
          <p:spPr>
            <a:xfrm>
              <a:off x="5171858" y="3146119"/>
              <a:ext cx="1572981"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measured next states</a:t>
              </a:r>
            </a:p>
          </p:txBody>
        </p:sp>
        <p:sp>
          <p:nvSpPr>
            <p:cNvPr id="14" name="Oval 13">
              <a:extLst>
                <a:ext uri="{FF2B5EF4-FFF2-40B4-BE49-F238E27FC236}">
                  <a16:creationId xmlns:a16="http://schemas.microsoft.com/office/drawing/2014/main" id="{B7D80FB0-79B7-2128-5076-D017897C8D78}"/>
                </a:ext>
              </a:extLst>
            </p:cNvPr>
            <p:cNvSpPr/>
            <p:nvPr/>
          </p:nvSpPr>
          <p:spPr>
            <a:xfrm>
              <a:off x="5303454" y="3850707"/>
              <a:ext cx="834735" cy="749247"/>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F272953-7308-B404-F2D4-AA624F3AB181}"/>
              </a:ext>
            </a:extLst>
          </p:cNvPr>
          <p:cNvGrpSpPr/>
          <p:nvPr/>
        </p:nvGrpSpPr>
        <p:grpSpPr>
          <a:xfrm>
            <a:off x="5944743" y="1230427"/>
            <a:ext cx="2464170" cy="1717200"/>
            <a:chOff x="5303454" y="2975995"/>
            <a:chExt cx="2464170" cy="1717200"/>
          </a:xfrm>
        </p:grpSpPr>
        <p:sp>
          <p:nvSpPr>
            <p:cNvPr id="16" name="Content Placeholder 2">
              <a:extLst>
                <a:ext uri="{FF2B5EF4-FFF2-40B4-BE49-F238E27FC236}">
                  <a16:creationId xmlns:a16="http://schemas.microsoft.com/office/drawing/2014/main" id="{F4E351C9-478F-1D20-37B1-433B2640859A}"/>
                </a:ext>
              </a:extLst>
            </p:cNvPr>
            <p:cNvSpPr txBox="1">
              <a:spLocks/>
            </p:cNvSpPr>
            <p:nvPr/>
          </p:nvSpPr>
          <p:spPr>
            <a:xfrm>
              <a:off x="5848586" y="2975995"/>
              <a:ext cx="1572981"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err="1">
                  <a:solidFill>
                    <a:srgbClr val="FF0000"/>
                  </a:solidFill>
                  <a:latin typeface="LM Roman 12" pitchFamily="2" charset="77"/>
                </a:rPr>
                <a:t>modeled</a:t>
              </a:r>
              <a:r>
                <a:rPr lang="en-IE" sz="2200" dirty="0">
                  <a:solidFill>
                    <a:srgbClr val="FF0000"/>
                  </a:solidFill>
                  <a:latin typeface="LM Roman 12" pitchFamily="2" charset="77"/>
                </a:rPr>
                <a:t> next states</a:t>
              </a:r>
            </a:p>
          </p:txBody>
        </p:sp>
        <p:sp>
          <p:nvSpPr>
            <p:cNvPr id="17" name="Oval 16">
              <a:extLst>
                <a:ext uri="{FF2B5EF4-FFF2-40B4-BE49-F238E27FC236}">
                  <a16:creationId xmlns:a16="http://schemas.microsoft.com/office/drawing/2014/main" id="{35D25A26-1496-BF84-66D5-405B35196040}"/>
                </a:ext>
              </a:extLst>
            </p:cNvPr>
            <p:cNvSpPr/>
            <p:nvPr/>
          </p:nvSpPr>
          <p:spPr>
            <a:xfrm>
              <a:off x="5303454" y="3672067"/>
              <a:ext cx="2464170" cy="102112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3CD6D672-7410-5D85-C74A-4353EE56D7D1}"/>
              </a:ext>
            </a:extLst>
          </p:cNvPr>
          <p:cNvGrpSpPr/>
          <p:nvPr/>
        </p:nvGrpSpPr>
        <p:grpSpPr>
          <a:xfrm>
            <a:off x="6957221" y="3426133"/>
            <a:ext cx="1276377" cy="1404763"/>
            <a:chOff x="5178880" y="3855622"/>
            <a:chExt cx="1276377" cy="1404763"/>
          </a:xfrm>
        </p:grpSpPr>
        <p:sp>
          <p:nvSpPr>
            <p:cNvPr id="19" name="Content Placeholder 2">
              <a:extLst>
                <a:ext uri="{FF2B5EF4-FFF2-40B4-BE49-F238E27FC236}">
                  <a16:creationId xmlns:a16="http://schemas.microsoft.com/office/drawing/2014/main" id="{ED57F721-E155-0B93-C4A6-8A8E583EE8E8}"/>
                </a:ext>
              </a:extLst>
            </p:cNvPr>
            <p:cNvSpPr txBox="1">
              <a:spLocks/>
            </p:cNvSpPr>
            <p:nvPr/>
          </p:nvSpPr>
          <p:spPr>
            <a:xfrm>
              <a:off x="5178880" y="4596206"/>
              <a:ext cx="1276377"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auxiliary variable</a:t>
              </a:r>
            </a:p>
          </p:txBody>
        </p:sp>
        <p:sp>
          <p:nvSpPr>
            <p:cNvPr id="20" name="Oval 19">
              <a:extLst>
                <a:ext uri="{FF2B5EF4-FFF2-40B4-BE49-F238E27FC236}">
                  <a16:creationId xmlns:a16="http://schemas.microsoft.com/office/drawing/2014/main" id="{53C242F4-665E-CDF1-A304-C581F388524F}"/>
                </a:ext>
              </a:extLst>
            </p:cNvPr>
            <p:cNvSpPr/>
            <p:nvPr/>
          </p:nvSpPr>
          <p:spPr>
            <a:xfrm>
              <a:off x="5291047" y="3855622"/>
              <a:ext cx="674324" cy="577956"/>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80811A5E-2FEA-14C6-FBAB-EA226D7A6119}"/>
              </a:ext>
            </a:extLst>
          </p:cNvPr>
          <p:cNvGrpSpPr/>
          <p:nvPr/>
        </p:nvGrpSpPr>
        <p:grpSpPr>
          <a:xfrm>
            <a:off x="1585805" y="2176638"/>
            <a:ext cx="1617007" cy="2026503"/>
            <a:chOff x="5053528" y="3855622"/>
            <a:chExt cx="1617007" cy="2026503"/>
          </a:xfrm>
        </p:grpSpPr>
        <p:sp>
          <p:nvSpPr>
            <p:cNvPr id="22" name="Content Placeholder 2">
              <a:extLst>
                <a:ext uri="{FF2B5EF4-FFF2-40B4-BE49-F238E27FC236}">
                  <a16:creationId xmlns:a16="http://schemas.microsoft.com/office/drawing/2014/main" id="{FEC493DB-1478-CC2E-E059-DE38E9D0FEB3}"/>
                </a:ext>
              </a:extLst>
            </p:cNvPr>
            <p:cNvSpPr txBox="1">
              <a:spLocks/>
            </p:cNvSpPr>
            <p:nvPr/>
          </p:nvSpPr>
          <p:spPr>
            <a:xfrm>
              <a:off x="5053528" y="4597551"/>
              <a:ext cx="1617007" cy="1284574"/>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optimized coefficients of candidate functions </a:t>
              </a:r>
            </a:p>
          </p:txBody>
        </p:sp>
        <p:sp>
          <p:nvSpPr>
            <p:cNvPr id="23" name="Oval 22">
              <a:extLst>
                <a:ext uri="{FF2B5EF4-FFF2-40B4-BE49-F238E27FC236}">
                  <a16:creationId xmlns:a16="http://schemas.microsoft.com/office/drawing/2014/main" id="{6E44E79E-4C3D-BB4B-E0F5-6B5FE77B4B57}"/>
                </a:ext>
              </a:extLst>
            </p:cNvPr>
            <p:cNvSpPr/>
            <p:nvPr/>
          </p:nvSpPr>
          <p:spPr>
            <a:xfrm>
              <a:off x="5291047" y="3855622"/>
              <a:ext cx="674324" cy="577956"/>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11E24F98-EF89-3275-8C9B-58C36878DA2A}"/>
              </a:ext>
            </a:extLst>
          </p:cNvPr>
          <p:cNvGrpSpPr/>
          <p:nvPr/>
        </p:nvGrpSpPr>
        <p:grpSpPr>
          <a:xfrm>
            <a:off x="6327419" y="2011899"/>
            <a:ext cx="2562966" cy="1478852"/>
            <a:chOff x="5247579" y="3807550"/>
            <a:chExt cx="2562966" cy="1478852"/>
          </a:xfrm>
        </p:grpSpPr>
        <p:sp>
          <p:nvSpPr>
            <p:cNvPr id="25" name="Content Placeholder 2">
              <a:extLst>
                <a:ext uri="{FF2B5EF4-FFF2-40B4-BE49-F238E27FC236}">
                  <a16:creationId xmlns:a16="http://schemas.microsoft.com/office/drawing/2014/main" id="{30C315E8-B915-1F4A-2C11-4EEE4E0FE258}"/>
                </a:ext>
              </a:extLst>
            </p:cNvPr>
            <p:cNvSpPr txBox="1">
              <a:spLocks/>
            </p:cNvSpPr>
            <p:nvPr/>
          </p:nvSpPr>
          <p:spPr>
            <a:xfrm>
              <a:off x="5247579" y="4821275"/>
              <a:ext cx="2562966" cy="465127"/>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solidFill>
                    <a:srgbClr val="FF0000"/>
                  </a:solidFill>
                  <a:latin typeface="LM Roman 12" pitchFamily="2" charset="77"/>
                </a:rPr>
                <a:t>candidate functions</a:t>
              </a:r>
            </a:p>
          </p:txBody>
        </p:sp>
        <p:sp>
          <p:nvSpPr>
            <p:cNvPr id="26" name="Oval 25">
              <a:extLst>
                <a:ext uri="{FF2B5EF4-FFF2-40B4-BE49-F238E27FC236}">
                  <a16:creationId xmlns:a16="http://schemas.microsoft.com/office/drawing/2014/main" id="{BD6C6880-120D-252A-C4FC-741FA34CE41A}"/>
                </a:ext>
              </a:extLst>
            </p:cNvPr>
            <p:cNvSpPr/>
            <p:nvPr/>
          </p:nvSpPr>
          <p:spPr>
            <a:xfrm>
              <a:off x="5345721" y="3807550"/>
              <a:ext cx="1983352" cy="78647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F26822C7-124C-AB22-F4DB-59A16C4F33B2}"/>
              </a:ext>
            </a:extLst>
          </p:cNvPr>
          <p:cNvSpPr txBox="1"/>
          <p:nvPr/>
        </p:nvSpPr>
        <p:spPr>
          <a:xfrm>
            <a:off x="0" y="5722093"/>
            <a:ext cx="12192000" cy="276999"/>
          </a:xfrm>
          <a:prstGeom prst="rect">
            <a:avLst/>
          </a:prstGeom>
          <a:noFill/>
        </p:spPr>
        <p:txBody>
          <a:bodyPr wrap="square">
            <a:spAutoFit/>
          </a:bodyPr>
          <a:lstStyle/>
          <a:p>
            <a:r>
              <a:rPr lang="en-IE" sz="1200" dirty="0">
                <a:effectLst/>
              </a:rPr>
              <a:t>P. Zheng, T. </a:t>
            </a:r>
            <a:r>
              <a:rPr lang="en-IE" sz="1200" dirty="0" err="1">
                <a:effectLst/>
              </a:rPr>
              <a:t>Askham</a:t>
            </a:r>
            <a:r>
              <a:rPr lang="en-IE" sz="1200" dirty="0">
                <a:effectLst/>
              </a:rPr>
              <a:t>, S. L. Brunton, J. N. </a:t>
            </a:r>
            <a:r>
              <a:rPr lang="en-IE" sz="1200" dirty="0" err="1">
                <a:effectLst/>
              </a:rPr>
              <a:t>Kutz</a:t>
            </a:r>
            <a:r>
              <a:rPr lang="en-IE" sz="1200" dirty="0">
                <a:effectLst/>
              </a:rPr>
              <a:t>, and A. Y. </a:t>
            </a:r>
            <a:r>
              <a:rPr lang="en-IE" sz="1200" dirty="0" err="1">
                <a:effectLst/>
              </a:rPr>
              <a:t>Aravkin</a:t>
            </a:r>
            <a:r>
              <a:rPr lang="en-IE" sz="1200" dirty="0">
                <a:effectLst/>
              </a:rPr>
              <a:t>, “A unified framework for sparse relaxed regularized regression: SR3,” </a:t>
            </a:r>
            <a:r>
              <a:rPr lang="en-IE" sz="1200" i="1" dirty="0">
                <a:effectLst/>
              </a:rPr>
              <a:t>IEEE Access</a:t>
            </a:r>
            <a:r>
              <a:rPr lang="en-IE" sz="1200" dirty="0">
                <a:effectLst/>
              </a:rPr>
              <a:t>, vol. 7, pp. 1404–1423, 2018. </a:t>
            </a:r>
            <a:endParaRPr lang="en-IE" sz="1200" dirty="0"/>
          </a:p>
        </p:txBody>
      </p:sp>
      <p:sp>
        <p:nvSpPr>
          <p:cNvPr id="30" name="TextBox 29">
            <a:extLst>
              <a:ext uri="{FF2B5EF4-FFF2-40B4-BE49-F238E27FC236}">
                <a16:creationId xmlns:a16="http://schemas.microsoft.com/office/drawing/2014/main" id="{D20FEBD4-19D9-AD85-6D55-52DAD1286222}"/>
              </a:ext>
            </a:extLst>
          </p:cNvPr>
          <p:cNvSpPr txBox="1"/>
          <p:nvPr/>
        </p:nvSpPr>
        <p:spPr>
          <a:xfrm>
            <a:off x="0" y="5292208"/>
            <a:ext cx="12192000" cy="461665"/>
          </a:xfrm>
          <a:prstGeom prst="rect">
            <a:avLst/>
          </a:prstGeom>
          <a:noFill/>
        </p:spPr>
        <p:txBody>
          <a:bodyPr wrap="square">
            <a:spAutoFit/>
          </a:bodyPr>
          <a:lstStyle/>
          <a:p>
            <a:r>
              <a:rPr lang="en-US" sz="1200" dirty="0"/>
              <a:t>E. Kaiser, J. N. </a:t>
            </a:r>
            <a:r>
              <a:rPr lang="en-US" sz="1200" dirty="0" err="1"/>
              <a:t>Kutz</a:t>
            </a:r>
            <a:r>
              <a:rPr lang="en-US" sz="1200" dirty="0"/>
              <a:t>, and S. L. Brunton, “Sparse identification of nonlinear dynamics for model predictive control in the low-data limit,” Proc. Royal Society A, vol. 474, no. 2219, p. 20 180 335, 2018. </a:t>
            </a:r>
          </a:p>
        </p:txBody>
      </p:sp>
      <p:sp>
        <p:nvSpPr>
          <p:cNvPr id="2" name="Slide Number Placeholder 1">
            <a:extLst>
              <a:ext uri="{FF2B5EF4-FFF2-40B4-BE49-F238E27FC236}">
                <a16:creationId xmlns:a16="http://schemas.microsoft.com/office/drawing/2014/main" id="{1F9C728A-647F-965E-46DD-26CDC3842F51}"/>
              </a:ext>
            </a:extLst>
          </p:cNvPr>
          <p:cNvSpPr>
            <a:spLocks noGrp="1"/>
          </p:cNvSpPr>
          <p:nvPr>
            <p:ph type="sldNum" sz="quarter" idx="12"/>
          </p:nvPr>
        </p:nvSpPr>
        <p:spPr/>
        <p:txBody>
          <a:bodyPr/>
          <a:lstStyle/>
          <a:p>
            <a:fld id="{9E3EFB43-BEAF-4970-A06C-24B01B76FA99}" type="slidenum">
              <a:rPr lang="en-US" smtClean="0"/>
              <a:pPr/>
              <a:t>70</a:t>
            </a:fld>
            <a:endParaRPr lang="en-US"/>
          </a:p>
        </p:txBody>
      </p:sp>
    </p:spTree>
    <p:extLst>
      <p:ext uri="{BB962C8B-B14F-4D97-AF65-F5344CB8AC3E}">
        <p14:creationId xmlns:p14="http://schemas.microsoft.com/office/powerpoint/2010/main" val="173829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6A39D56-E0D6-D7FF-DE32-EA7AD93A39E4}"/>
              </a:ext>
            </a:extLst>
          </p:cNvPr>
          <p:cNvGrpSpPr/>
          <p:nvPr/>
        </p:nvGrpSpPr>
        <p:grpSpPr>
          <a:xfrm>
            <a:off x="2133600" y="992569"/>
            <a:ext cx="7077737" cy="4872861"/>
            <a:chOff x="3863455" y="1052196"/>
            <a:chExt cx="7902482" cy="5440679"/>
          </a:xfrm>
        </p:grpSpPr>
        <p:grpSp>
          <p:nvGrpSpPr>
            <p:cNvPr id="10" name="Group 9">
              <a:extLst>
                <a:ext uri="{FF2B5EF4-FFF2-40B4-BE49-F238E27FC236}">
                  <a16:creationId xmlns:a16="http://schemas.microsoft.com/office/drawing/2014/main" id="{A42888D0-3EF8-E33B-E608-75C85CB5B58B}"/>
                </a:ext>
              </a:extLst>
            </p:cNvPr>
            <p:cNvGrpSpPr/>
            <p:nvPr/>
          </p:nvGrpSpPr>
          <p:grpSpPr>
            <a:xfrm>
              <a:off x="3863455" y="1052196"/>
              <a:ext cx="7902482" cy="5440679"/>
              <a:chOff x="1271353" y="1030569"/>
              <a:chExt cx="7902482" cy="5440679"/>
            </a:xfrm>
          </p:grpSpPr>
          <p:pic>
            <p:nvPicPr>
              <p:cNvPr id="14" name="Picture 13" descr="A picture containing text, font, handwriting, line&#10;&#10;Description automatically generated">
                <a:extLst>
                  <a:ext uri="{FF2B5EF4-FFF2-40B4-BE49-F238E27FC236}">
                    <a16:creationId xmlns:a16="http://schemas.microsoft.com/office/drawing/2014/main" id="{905F645C-9873-14A2-3AC1-5AEF63564312}"/>
                  </a:ext>
                </a:extLst>
              </p:cNvPr>
              <p:cNvPicPr>
                <a:picLocks noChangeAspect="1"/>
              </p:cNvPicPr>
              <p:nvPr/>
            </p:nvPicPr>
            <p:blipFill rotWithShape="1">
              <a:blip r:embed="rId3">
                <a:extLst>
                  <a:ext uri="{28A0092B-C50C-407E-A947-70E740481C1C}">
                    <a14:useLocalDpi xmlns:a14="http://schemas.microsoft.com/office/drawing/2010/main" val="0"/>
                  </a:ext>
                </a:extLst>
              </a:blip>
              <a:srcRect l="9403" r="1916"/>
              <a:stretch/>
            </p:blipFill>
            <p:spPr>
              <a:xfrm>
                <a:off x="2281234" y="1030569"/>
                <a:ext cx="6892601" cy="5440679"/>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09CF73F-50C8-4A2E-2976-55CF6C1A3E72}"/>
                      </a:ext>
                    </a:extLst>
                  </p:cNvPr>
                  <p:cNvSpPr txBox="1">
                    <a:spLocks/>
                  </p:cNvSpPr>
                  <p:nvPr/>
                </p:nvSpPr>
                <p:spPr>
                  <a:xfrm>
                    <a:off x="1271353" y="1513538"/>
                    <a:ext cx="1500155" cy="52339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b="1" i="1" smtClean="0">
                              <a:solidFill>
                                <a:srgbClr val="0070C0"/>
                              </a:solidFill>
                              <a:latin typeface="Cambria Math" panose="02040503050406030204" pitchFamily="18" charset="0"/>
                            </a:rPr>
                            <m:t>𝜷</m:t>
                          </m:r>
                          <m:d>
                            <m:dPr>
                              <m:ctrlPr>
                                <a:rPr lang="en-IE" b="1" i="1" smtClean="0">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e>
                          </m:d>
                        </m:oMath>
                      </m:oMathPara>
                    </a14:m>
                    <a:endParaRPr lang="en-IE" b="1" i="1" dirty="0">
                      <a:solidFill>
                        <a:srgbClr val="0070C0"/>
                      </a:solidFill>
                      <a:latin typeface="Cambria Math" panose="02040503050406030204" pitchFamily="18" charset="0"/>
                    </a:endParaRPr>
                  </a:p>
                  <a:p>
                    <a:pPr marL="0" indent="0" algn="just">
                      <a:buNone/>
                    </a:pPr>
                    <a:endParaRPr lang="en-IE" b="1" i="1" dirty="0">
                      <a:solidFill>
                        <a:schemeClr val="tx1">
                          <a:lumMod val="50000"/>
                          <a:lumOff val="50000"/>
                        </a:schemeClr>
                      </a:solidFill>
                      <a:latin typeface="Cambria Math" panose="02040503050406030204" pitchFamily="18" charset="0"/>
                    </a:endParaRPr>
                  </a:p>
                </p:txBody>
              </p:sp>
            </mc:Choice>
            <mc:Fallback xmlns="">
              <p:sp>
                <p:nvSpPr>
                  <p:cNvPr id="15" name="Content Placeholder 2">
                    <a:extLst>
                      <a:ext uri="{FF2B5EF4-FFF2-40B4-BE49-F238E27FC236}">
                        <a16:creationId xmlns:a16="http://schemas.microsoft.com/office/drawing/2014/main" id="{709CF73F-50C8-4A2E-2976-55CF6C1A3E72}"/>
                      </a:ext>
                    </a:extLst>
                  </p:cNvPr>
                  <p:cNvSpPr txBox="1">
                    <a:spLocks noRot="1" noChangeAspect="1" noMove="1" noResize="1" noEditPoints="1" noAdjustHandles="1" noChangeArrowheads="1" noChangeShapeType="1" noTextEdit="1"/>
                  </p:cNvSpPr>
                  <p:nvPr/>
                </p:nvSpPr>
                <p:spPr>
                  <a:xfrm>
                    <a:off x="1271353" y="1513538"/>
                    <a:ext cx="1500155" cy="523398"/>
                  </a:xfrm>
                  <a:prstGeom prst="rect">
                    <a:avLst/>
                  </a:prstGeom>
                  <a:blipFill>
                    <a:blip r:embed="rId4"/>
                    <a:stretch>
                      <a:fillRect t="-2632"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D1656EF-7FB4-931F-0AE4-D1A6F43759A7}"/>
                      </a:ext>
                    </a:extLst>
                  </p:cNvPr>
                  <p:cNvSpPr txBox="1"/>
                  <p:nvPr/>
                </p:nvSpPr>
                <p:spPr>
                  <a:xfrm>
                    <a:off x="1470219" y="3714954"/>
                    <a:ext cx="1102422" cy="562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E" sz="2800" b="1" i="1" smtClean="0">
                                  <a:solidFill>
                                    <a:srgbClr val="FF0000"/>
                                  </a:solidFill>
                                  <a:latin typeface="Cambria Math" panose="02040503050406030204" pitchFamily="18" charset="0"/>
                                </a:rPr>
                              </m:ctrlPr>
                            </m:sSubPr>
                            <m:e>
                              <m:r>
                                <a:rPr lang="en-IE" sz="2800" b="1" i="1" smtClean="0">
                                  <a:solidFill>
                                    <a:srgbClr val="FF0000"/>
                                  </a:solidFill>
                                  <a:latin typeface="Cambria Math" panose="02040503050406030204" pitchFamily="18" charset="0"/>
                                </a:rPr>
                                <m:t>𝑷</m:t>
                              </m:r>
                            </m:e>
                            <m:sub>
                              <m:r>
                                <a:rPr lang="en-IE" sz="2800" b="1" i="1" smtClean="0">
                                  <a:solidFill>
                                    <a:srgbClr val="FF0000"/>
                                  </a:solidFill>
                                  <a:latin typeface="Cambria Math" panose="02040503050406030204" pitchFamily="18" charset="0"/>
                                </a:rPr>
                                <m:t>𝜷</m:t>
                              </m:r>
                            </m:sub>
                          </m:sSub>
                          <m:r>
                            <a:rPr lang="en-IE" sz="2800" b="1" i="1" smtClean="0">
                              <a:solidFill>
                                <a:srgbClr val="FF0000"/>
                              </a:solidFill>
                              <a:latin typeface="Cambria Math" panose="02040503050406030204" pitchFamily="18" charset="0"/>
                            </a:rPr>
                            <m:t>(</m:t>
                          </m:r>
                          <m:r>
                            <a:rPr lang="en-IE" sz="2800" b="1" i="1" smtClean="0">
                              <a:solidFill>
                                <a:srgbClr val="FF0000"/>
                              </a:solidFill>
                              <a:latin typeface="Cambria Math" panose="02040503050406030204" pitchFamily="18" charset="0"/>
                            </a:rPr>
                            <m:t>𝒌</m:t>
                          </m:r>
                          <m:r>
                            <a:rPr lang="en-IE" sz="2800" b="1"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16" name="TextBox 15">
                    <a:extLst>
                      <a:ext uri="{FF2B5EF4-FFF2-40B4-BE49-F238E27FC236}">
                        <a16:creationId xmlns:a16="http://schemas.microsoft.com/office/drawing/2014/main" id="{6D1656EF-7FB4-931F-0AE4-D1A6F43759A7}"/>
                      </a:ext>
                    </a:extLst>
                  </p:cNvPr>
                  <p:cNvSpPr txBox="1">
                    <a:spLocks noRot="1" noChangeAspect="1" noMove="1" noResize="1" noEditPoints="1" noAdjustHandles="1" noChangeArrowheads="1" noChangeShapeType="1" noTextEdit="1"/>
                  </p:cNvSpPr>
                  <p:nvPr/>
                </p:nvSpPr>
                <p:spPr>
                  <a:xfrm>
                    <a:off x="1470219" y="3714954"/>
                    <a:ext cx="1102422" cy="562142"/>
                  </a:xfrm>
                  <a:prstGeom prst="rect">
                    <a:avLst/>
                  </a:prstGeom>
                  <a:blipFill>
                    <a:blip r:embed="rId5"/>
                    <a:stretch>
                      <a:fillRect l="-2532" r="-21519" b="-26829"/>
                    </a:stretch>
                  </a:blipFill>
                </p:spPr>
                <p:txBody>
                  <a:bodyPr/>
                  <a:lstStyle/>
                  <a:p>
                    <a:r>
                      <a:rPr lang="en-US">
                        <a:noFill/>
                      </a:rPr>
                      <a:t> </a:t>
                    </a:r>
                  </a:p>
                </p:txBody>
              </p:sp>
            </mc:Fallback>
          </mc:AlternateContent>
        </p:grpSp>
        <p:pic>
          <p:nvPicPr>
            <p:cNvPr id="11" name="Picture 10" descr="A picture containing text, font, handwriting, line&#10;&#10;Description automatically generated">
              <a:extLst>
                <a:ext uri="{FF2B5EF4-FFF2-40B4-BE49-F238E27FC236}">
                  <a16:creationId xmlns:a16="http://schemas.microsoft.com/office/drawing/2014/main" id="{DE354B57-C4E1-6C7F-18F0-784DB158B00D}"/>
                </a:ext>
              </a:extLst>
            </p:cNvPr>
            <p:cNvPicPr>
              <a:picLocks noChangeAspect="1"/>
            </p:cNvPicPr>
            <p:nvPr/>
          </p:nvPicPr>
          <p:blipFill rotWithShape="1">
            <a:blip r:embed="rId3">
              <a:extLst>
                <a:ext uri="{28A0092B-C50C-407E-A947-70E740481C1C}">
                  <a14:useLocalDpi xmlns:a14="http://schemas.microsoft.com/office/drawing/2010/main" val="0"/>
                </a:ext>
              </a:extLst>
            </a:blip>
            <a:srcRect l="3133" t="62890" r="91093" b="31571"/>
            <a:stretch/>
          </p:blipFill>
          <p:spPr>
            <a:xfrm>
              <a:off x="5264026" y="3822688"/>
              <a:ext cx="448824" cy="301337"/>
            </a:xfrm>
            <a:prstGeom prst="rect">
              <a:avLst/>
            </a:prstGeom>
          </p:spPr>
        </p:pic>
        <p:pic>
          <p:nvPicPr>
            <p:cNvPr id="12" name="Picture 11" descr="A picture containing text, font, handwriting, line&#10;&#10;Description automatically generated">
              <a:extLst>
                <a:ext uri="{FF2B5EF4-FFF2-40B4-BE49-F238E27FC236}">
                  <a16:creationId xmlns:a16="http://schemas.microsoft.com/office/drawing/2014/main" id="{CDFB13DD-BBCD-8082-35B8-2A37DC23519E}"/>
                </a:ext>
              </a:extLst>
            </p:cNvPr>
            <p:cNvPicPr>
              <a:picLocks noChangeAspect="1"/>
            </p:cNvPicPr>
            <p:nvPr/>
          </p:nvPicPr>
          <p:blipFill rotWithShape="1">
            <a:blip r:embed="rId3">
              <a:extLst>
                <a:ext uri="{28A0092B-C50C-407E-A947-70E740481C1C}">
                  <a14:useLocalDpi xmlns:a14="http://schemas.microsoft.com/office/drawing/2010/main" val="0"/>
                </a:ext>
              </a:extLst>
            </a:blip>
            <a:srcRect l="8642" t="17997" r="84595" b="77597"/>
            <a:stretch/>
          </p:blipFill>
          <p:spPr>
            <a:xfrm>
              <a:off x="5225559" y="1346511"/>
              <a:ext cx="525759" cy="239701"/>
            </a:xfrm>
            <a:prstGeom prst="rect">
              <a:avLst/>
            </a:prstGeom>
          </p:spPr>
        </p:pic>
        <p:sp>
          <p:nvSpPr>
            <p:cNvPr id="13" name="Content Placeholder 2">
              <a:extLst>
                <a:ext uri="{FF2B5EF4-FFF2-40B4-BE49-F238E27FC236}">
                  <a16:creationId xmlns:a16="http://schemas.microsoft.com/office/drawing/2014/main" id="{7CAEF137-FB18-3489-83D7-FC65ECA10E37}"/>
                </a:ext>
              </a:extLst>
            </p:cNvPr>
            <p:cNvSpPr txBox="1">
              <a:spLocks/>
            </p:cNvSpPr>
            <p:nvPr/>
          </p:nvSpPr>
          <p:spPr>
            <a:xfrm>
              <a:off x="4779191" y="2014640"/>
              <a:ext cx="525759" cy="423287"/>
            </a:xfrm>
            <a:prstGeom prst="rect">
              <a:avLst/>
            </a:prstGeom>
            <a:solidFill>
              <a:schemeClr val="bg1"/>
            </a:solidFill>
          </p:spPr>
          <p:txBody>
            <a:bodyPr vert="horz" lIns="0" tIns="0" rIns="0" bIns="0" rtlCol="0">
              <a:normAutofit fontScale="92500"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endParaRPr lang="en-IE" b="1" i="1" dirty="0">
                <a:solidFill>
                  <a:schemeClr val="tx1">
                    <a:lumMod val="50000"/>
                    <a:lumOff val="50000"/>
                  </a:schemeClr>
                </a:solidFill>
                <a:latin typeface="Cambria Math" panose="02040503050406030204" pitchFamily="18" charset="0"/>
              </a:endParaRPr>
            </a:p>
          </p:txBody>
        </p:sp>
      </p:grpSp>
      <p:sp>
        <p:nvSpPr>
          <p:cNvPr id="17" name="TextBox 16">
            <a:extLst>
              <a:ext uri="{FF2B5EF4-FFF2-40B4-BE49-F238E27FC236}">
                <a16:creationId xmlns:a16="http://schemas.microsoft.com/office/drawing/2014/main" id="{499CC91C-6C19-7D61-8DB0-7F872CC110C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sp>
        <p:nvSpPr>
          <p:cNvPr id="19" name="TextBox 18">
            <a:extLst>
              <a:ext uri="{FF2B5EF4-FFF2-40B4-BE49-F238E27FC236}">
                <a16:creationId xmlns:a16="http://schemas.microsoft.com/office/drawing/2014/main" id="{B51BD0F8-D517-982B-3E8B-32329D3534FE}"/>
              </a:ext>
            </a:extLst>
          </p:cNvPr>
          <p:cNvSpPr txBox="1"/>
          <p:nvPr/>
        </p:nvSpPr>
        <p:spPr>
          <a:xfrm>
            <a:off x="0" y="5757396"/>
            <a:ext cx="12192000"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"Modeling blade-pitch actuation power use in wind turbines." </a:t>
            </a:r>
            <a:r>
              <a:rPr lang="en-US" sz="1200" b="0" i="1" u="none" strike="noStrike" dirty="0">
                <a:solidFill>
                  <a:srgbClr val="222222"/>
                </a:solidFill>
                <a:effectLst/>
                <a:latin typeface="Arial" panose="020B0604020202020204" pitchFamily="34" charset="0"/>
              </a:rPr>
              <a:t>2023 American Control Conference (ACC)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2" name="Slide Number Placeholder 1">
            <a:extLst>
              <a:ext uri="{FF2B5EF4-FFF2-40B4-BE49-F238E27FC236}">
                <a16:creationId xmlns:a16="http://schemas.microsoft.com/office/drawing/2014/main" id="{4F9AA4AF-FDEC-0E48-58BA-7DF1E4FFE94C}"/>
              </a:ext>
            </a:extLst>
          </p:cNvPr>
          <p:cNvSpPr>
            <a:spLocks noGrp="1"/>
          </p:cNvSpPr>
          <p:nvPr>
            <p:ph type="sldNum" sz="quarter" idx="12"/>
          </p:nvPr>
        </p:nvSpPr>
        <p:spPr/>
        <p:txBody>
          <a:bodyPr/>
          <a:lstStyle/>
          <a:p>
            <a:fld id="{9E3EFB43-BEAF-4970-A06C-24B01B76FA99}" type="slidenum">
              <a:rPr lang="en-US" smtClean="0"/>
              <a:pPr/>
              <a:t>71</a:t>
            </a:fld>
            <a:endParaRPr lang="en-US"/>
          </a:p>
        </p:txBody>
      </p:sp>
      <p:grpSp>
        <p:nvGrpSpPr>
          <p:cNvPr id="9" name="Group 8">
            <a:extLst>
              <a:ext uri="{FF2B5EF4-FFF2-40B4-BE49-F238E27FC236}">
                <a16:creationId xmlns:a16="http://schemas.microsoft.com/office/drawing/2014/main" id="{482BBD6F-D121-12C8-B70C-488353EF7863}"/>
              </a:ext>
            </a:extLst>
          </p:cNvPr>
          <p:cNvGrpSpPr/>
          <p:nvPr/>
        </p:nvGrpSpPr>
        <p:grpSpPr>
          <a:xfrm>
            <a:off x="9252090" y="1410209"/>
            <a:ext cx="2397768" cy="761381"/>
            <a:chOff x="889427" y="2191260"/>
            <a:chExt cx="2397768" cy="761381"/>
          </a:xfrm>
        </p:grpSpPr>
        <p:cxnSp>
          <p:nvCxnSpPr>
            <p:cNvPr id="18" name="Straight Connector 17">
              <a:extLst>
                <a:ext uri="{FF2B5EF4-FFF2-40B4-BE49-F238E27FC236}">
                  <a16:creationId xmlns:a16="http://schemas.microsoft.com/office/drawing/2014/main" id="{F126D6CA-BEBE-FC65-BACC-5B2B335E75F7}"/>
                </a:ext>
              </a:extLst>
            </p:cNvPr>
            <p:cNvCxnSpPr>
              <a:cxnSpLocks/>
            </p:cNvCxnSpPr>
            <p:nvPr/>
          </p:nvCxnSpPr>
          <p:spPr>
            <a:xfrm>
              <a:off x="889427" y="2349867"/>
              <a:ext cx="360000" cy="0"/>
            </a:xfrm>
            <a:prstGeom prst="line">
              <a:avLst/>
            </a:prstGeom>
            <a:ln w="38100">
              <a:solidFill>
                <a:srgbClr val="005C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CE2199C-B72C-9163-5F54-978BACF7595F}"/>
                </a:ext>
              </a:extLst>
            </p:cNvPr>
            <p:cNvCxnSpPr>
              <a:cxnSpLocks/>
            </p:cNvCxnSpPr>
            <p:nvPr/>
          </p:nvCxnSpPr>
          <p:spPr>
            <a:xfrm>
              <a:off x="889427" y="2751252"/>
              <a:ext cx="360000" cy="0"/>
            </a:xfrm>
            <a:prstGeom prst="line">
              <a:avLst/>
            </a:prstGeom>
            <a:ln w="38100">
              <a:solidFill>
                <a:srgbClr val="47048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5657CC7-5DB2-3454-92FA-AFEF3BB25CA7}"/>
                </a:ext>
              </a:extLst>
            </p:cNvPr>
            <p:cNvSpPr txBox="1"/>
            <p:nvPr/>
          </p:nvSpPr>
          <p:spPr>
            <a:xfrm>
              <a:off x="1307166" y="2191260"/>
              <a:ext cx="599844" cy="369332"/>
            </a:xfrm>
            <a:prstGeom prst="rect">
              <a:avLst/>
            </a:prstGeom>
            <a:noFill/>
          </p:spPr>
          <p:txBody>
            <a:bodyPr wrap="none" rtlCol="0">
              <a:spAutoFit/>
            </a:bodyPr>
            <a:lstStyle/>
            <a:p>
              <a:r>
                <a:rPr lang="en-US" dirty="0"/>
                <a:t>True</a:t>
              </a:r>
            </a:p>
          </p:txBody>
        </p:sp>
        <p:sp>
          <p:nvSpPr>
            <p:cNvPr id="24" name="TextBox 23">
              <a:extLst>
                <a:ext uri="{FF2B5EF4-FFF2-40B4-BE49-F238E27FC236}">
                  <a16:creationId xmlns:a16="http://schemas.microsoft.com/office/drawing/2014/main" id="{D6812FA5-0AAE-3374-F930-381DC3816624}"/>
                </a:ext>
              </a:extLst>
            </p:cNvPr>
            <p:cNvSpPr txBox="1"/>
            <p:nvPr/>
          </p:nvSpPr>
          <p:spPr>
            <a:xfrm>
              <a:off x="1307166" y="2583309"/>
              <a:ext cx="1980029" cy="369332"/>
            </a:xfrm>
            <a:prstGeom prst="rect">
              <a:avLst/>
            </a:prstGeom>
            <a:noFill/>
          </p:spPr>
          <p:txBody>
            <a:bodyPr wrap="none" rtlCol="0">
              <a:spAutoFit/>
            </a:bodyPr>
            <a:lstStyle/>
            <a:p>
              <a:r>
                <a:rPr lang="en-US" dirty="0" err="1"/>
                <a:t>SINDyC</a:t>
              </a:r>
              <a:r>
                <a:rPr lang="en-US" dirty="0"/>
                <a:t>-Modeled</a:t>
              </a:r>
            </a:p>
          </p:txBody>
        </p:sp>
      </p:grpSp>
    </p:spTree>
    <p:extLst>
      <p:ext uri="{BB962C8B-B14F-4D97-AF65-F5344CB8AC3E}">
        <p14:creationId xmlns:p14="http://schemas.microsoft.com/office/powerpoint/2010/main" val="42530134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4D0E07-357F-7D70-A4FF-6FCD134B349E}"/>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pic>
        <p:nvPicPr>
          <p:cNvPr id="2" name="Picture 1">
            <a:extLst>
              <a:ext uri="{FF2B5EF4-FFF2-40B4-BE49-F238E27FC236}">
                <a16:creationId xmlns:a16="http://schemas.microsoft.com/office/drawing/2014/main" id="{4EF1616B-F533-87A6-A426-28AF82E8B826}"/>
              </a:ext>
            </a:extLst>
          </p:cNvPr>
          <p:cNvPicPr>
            <a:picLocks noChangeAspect="1"/>
          </p:cNvPicPr>
          <p:nvPr/>
        </p:nvPicPr>
        <p:blipFill rotWithShape="1">
          <a:blip r:embed="rId3"/>
          <a:srcRect b="3069"/>
          <a:stretch/>
        </p:blipFill>
        <p:spPr>
          <a:xfrm>
            <a:off x="1143000" y="923330"/>
            <a:ext cx="4178455" cy="5096470"/>
          </a:xfrm>
          <a:prstGeom prst="rect">
            <a:avLst/>
          </a:prstGeom>
        </p:spPr>
      </p:pic>
      <p:pic>
        <p:nvPicPr>
          <p:cNvPr id="3" name="Picture 2">
            <a:extLst>
              <a:ext uri="{FF2B5EF4-FFF2-40B4-BE49-F238E27FC236}">
                <a16:creationId xmlns:a16="http://schemas.microsoft.com/office/drawing/2014/main" id="{392645D4-FFA7-DCB1-AC6F-CFEB112BA6EF}"/>
              </a:ext>
            </a:extLst>
          </p:cNvPr>
          <p:cNvPicPr>
            <a:picLocks noChangeAspect="1"/>
          </p:cNvPicPr>
          <p:nvPr/>
        </p:nvPicPr>
        <p:blipFill>
          <a:blip r:embed="rId4"/>
          <a:stretch>
            <a:fillRect/>
          </a:stretch>
        </p:blipFill>
        <p:spPr>
          <a:xfrm>
            <a:off x="6096000" y="3138496"/>
            <a:ext cx="1836421" cy="636909"/>
          </a:xfrm>
          <a:prstGeom prst="rect">
            <a:avLst/>
          </a:prstGeom>
        </p:spPr>
      </p:pic>
      <p:sp>
        <p:nvSpPr>
          <p:cNvPr id="4" name="TextBox 3">
            <a:extLst>
              <a:ext uri="{FF2B5EF4-FFF2-40B4-BE49-F238E27FC236}">
                <a16:creationId xmlns:a16="http://schemas.microsoft.com/office/drawing/2014/main" id="{8B19FD2B-7CF4-0C8E-C5E4-CC0547C610E9}"/>
              </a:ext>
            </a:extLst>
          </p:cNvPr>
          <p:cNvSpPr txBox="1"/>
          <p:nvPr/>
        </p:nvSpPr>
        <p:spPr>
          <a:xfrm>
            <a:off x="6096000" y="3745468"/>
            <a:ext cx="4480714" cy="369332"/>
          </a:xfrm>
          <a:prstGeom prst="rect">
            <a:avLst/>
          </a:prstGeom>
          <a:noFill/>
        </p:spPr>
        <p:txBody>
          <a:bodyPr wrap="none" rtlCol="0">
            <a:spAutoFit/>
          </a:bodyPr>
          <a:lstStyle/>
          <a:p>
            <a:r>
              <a:rPr lang="en-US" dirty="0"/>
              <a:t>Conference on Decision and Control 2023</a:t>
            </a:r>
          </a:p>
        </p:txBody>
      </p:sp>
      <p:sp>
        <p:nvSpPr>
          <p:cNvPr id="5" name="Slide Number Placeholder 4">
            <a:extLst>
              <a:ext uri="{FF2B5EF4-FFF2-40B4-BE49-F238E27FC236}">
                <a16:creationId xmlns:a16="http://schemas.microsoft.com/office/drawing/2014/main" id="{D1121298-2060-681D-FDB8-EC91D112AF1A}"/>
              </a:ext>
            </a:extLst>
          </p:cNvPr>
          <p:cNvSpPr>
            <a:spLocks noGrp="1"/>
          </p:cNvSpPr>
          <p:nvPr>
            <p:ph type="sldNum" sz="quarter" idx="12"/>
          </p:nvPr>
        </p:nvSpPr>
        <p:spPr/>
        <p:txBody>
          <a:bodyPr/>
          <a:lstStyle/>
          <a:p>
            <a:fld id="{9E3EFB43-BEAF-4970-A06C-24B01B76FA99}" type="slidenum">
              <a:rPr lang="en-US" smtClean="0"/>
              <a:pPr/>
              <a:t>72</a:t>
            </a:fld>
            <a:endParaRPr lang="en-US"/>
          </a:p>
        </p:txBody>
      </p:sp>
    </p:spTree>
    <p:extLst>
      <p:ext uri="{BB962C8B-B14F-4D97-AF65-F5344CB8AC3E}">
        <p14:creationId xmlns:p14="http://schemas.microsoft.com/office/powerpoint/2010/main" val="2133252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C75BBC-9733-77E2-1EEF-60558AE447DB}"/>
              </a:ext>
            </a:extLst>
          </p:cNvPr>
          <p:cNvGrpSpPr/>
          <p:nvPr/>
        </p:nvGrpSpPr>
        <p:grpSpPr>
          <a:xfrm>
            <a:off x="304800" y="2628206"/>
            <a:ext cx="8403588" cy="3088799"/>
            <a:chOff x="2423605" y="1089328"/>
            <a:chExt cx="5818114" cy="2138490"/>
          </a:xfrm>
        </p:grpSpPr>
        <p:sp>
          <p:nvSpPr>
            <p:cNvPr id="6" name="Rounded Rectangle 5">
              <a:extLst>
                <a:ext uri="{FF2B5EF4-FFF2-40B4-BE49-F238E27FC236}">
                  <a16:creationId xmlns:a16="http://schemas.microsoft.com/office/drawing/2014/main" id="{24CC19BE-5FA4-DF9E-6A7F-E246552B72E3}"/>
                </a:ext>
              </a:extLst>
            </p:cNvPr>
            <p:cNvSpPr/>
            <p:nvPr/>
          </p:nvSpPr>
          <p:spPr>
            <a:xfrm>
              <a:off x="5205216" y="2472669"/>
              <a:ext cx="1131043" cy="610809"/>
            </a:xfrm>
            <a:prstGeom prst="round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Magic Wake </a:t>
              </a:r>
            </a:p>
            <a:p>
              <a:pPr algn="ctr"/>
              <a:r>
                <a:rPr lang="en-US" sz="1600" b="1" dirty="0">
                  <a:solidFill>
                    <a:schemeClr val="bg1"/>
                  </a:solidFill>
                  <a:latin typeface="LM Roman 12" pitchFamily="2" charset="77"/>
                </a:rPr>
                <a:t>Effect Model</a:t>
              </a:r>
            </a:p>
          </p:txBody>
        </p:sp>
        <p:sp>
          <p:nvSpPr>
            <p:cNvPr id="7" name="Rounded Rectangle 6">
              <a:extLst>
                <a:ext uri="{FF2B5EF4-FFF2-40B4-BE49-F238E27FC236}">
                  <a16:creationId xmlns:a16="http://schemas.microsoft.com/office/drawing/2014/main" id="{6C1CA6EF-8EFC-9E91-8FF6-21EDFBA6974C}"/>
                </a:ext>
              </a:extLst>
            </p:cNvPr>
            <p:cNvSpPr/>
            <p:nvPr/>
          </p:nvSpPr>
          <p:spPr>
            <a:xfrm>
              <a:off x="2423605" y="1089328"/>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Speeds</a:t>
              </a:r>
            </a:p>
          </p:txBody>
        </p:sp>
        <p:sp>
          <p:nvSpPr>
            <p:cNvPr id="8" name="Rounded Rectangle 7">
              <a:extLst>
                <a:ext uri="{FF2B5EF4-FFF2-40B4-BE49-F238E27FC236}">
                  <a16:creationId xmlns:a16="http://schemas.microsoft.com/office/drawing/2014/main" id="{0AC382AC-A27A-EC86-71A4-4F266A5EDB11}"/>
                </a:ext>
              </a:extLst>
            </p:cNvPr>
            <p:cNvSpPr/>
            <p:nvPr/>
          </p:nvSpPr>
          <p:spPr>
            <a:xfrm>
              <a:off x="2423605" y="1881574"/>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Directions</a:t>
              </a:r>
            </a:p>
          </p:txBody>
        </p:sp>
        <p:sp>
          <p:nvSpPr>
            <p:cNvPr id="9" name="Rounded Rectangle 8">
              <a:extLst>
                <a:ext uri="{FF2B5EF4-FFF2-40B4-BE49-F238E27FC236}">
                  <a16:creationId xmlns:a16="http://schemas.microsoft.com/office/drawing/2014/main" id="{7DE6EFB1-4535-5EE1-E006-4E3B37913047}"/>
                </a:ext>
              </a:extLst>
            </p:cNvPr>
            <p:cNvSpPr/>
            <p:nvPr/>
          </p:nvSpPr>
          <p:spPr>
            <a:xfrm>
              <a:off x="2423605" y="2673820"/>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Turbine </a:t>
              </a:r>
            </a:p>
            <a:p>
              <a:pPr algn="ctr"/>
              <a:r>
                <a:rPr lang="en-US" sz="1600" b="1" dirty="0">
                  <a:solidFill>
                    <a:schemeClr val="bg1"/>
                  </a:solidFill>
                  <a:latin typeface="LM Roman 12" pitchFamily="2" charset="77"/>
                </a:rPr>
                <a:t>Control Setpoints</a:t>
              </a:r>
            </a:p>
          </p:txBody>
        </p:sp>
        <p:cxnSp>
          <p:nvCxnSpPr>
            <p:cNvPr id="10" name="Curved Connector 9">
              <a:extLst>
                <a:ext uri="{FF2B5EF4-FFF2-40B4-BE49-F238E27FC236}">
                  <a16:creationId xmlns:a16="http://schemas.microsoft.com/office/drawing/2014/main" id="{FE338376-92B4-1BE6-7B3D-F05818BF5FD7}"/>
                </a:ext>
              </a:extLst>
            </p:cNvPr>
            <p:cNvCxnSpPr>
              <a:cxnSpLocks/>
              <a:stCxn id="7" idx="3"/>
              <a:endCxn id="6" idx="1"/>
            </p:cNvCxnSpPr>
            <p:nvPr/>
          </p:nvCxnSpPr>
          <p:spPr>
            <a:xfrm>
              <a:off x="3867665" y="1366327"/>
              <a:ext cx="1337551" cy="1411746"/>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A1F5EE60-B72C-4265-D467-356906759D99}"/>
                </a:ext>
              </a:extLst>
            </p:cNvPr>
            <p:cNvCxnSpPr>
              <a:cxnSpLocks/>
              <a:stCxn id="8" idx="3"/>
              <a:endCxn id="6" idx="1"/>
            </p:cNvCxnSpPr>
            <p:nvPr/>
          </p:nvCxnSpPr>
          <p:spPr>
            <a:xfrm>
              <a:off x="3867665" y="2158573"/>
              <a:ext cx="1337551" cy="6195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4B9FC01-8F1C-F6FD-F936-5553E3FE79ED}"/>
                </a:ext>
              </a:extLst>
            </p:cNvPr>
            <p:cNvCxnSpPr>
              <a:cxnSpLocks/>
              <a:stCxn id="9" idx="3"/>
              <a:endCxn id="6" idx="1"/>
            </p:cNvCxnSpPr>
            <p:nvPr/>
          </p:nvCxnSpPr>
          <p:spPr>
            <a:xfrm flipV="1">
              <a:off x="3867665" y="2778073"/>
              <a:ext cx="1337551" cy="172746"/>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CAE5D2F7-C819-FDD0-56DF-76F2127B07AA}"/>
                </a:ext>
              </a:extLst>
            </p:cNvPr>
            <p:cNvSpPr/>
            <p:nvPr/>
          </p:nvSpPr>
          <p:spPr>
            <a:xfrm>
              <a:off x="7037343" y="2503777"/>
              <a:ext cx="1204376" cy="553998"/>
            </a:xfrm>
            <a:prstGeom prst="roundRect">
              <a:avLst/>
            </a:prstGeom>
            <a:solidFill>
              <a:schemeClr val="bg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Downstream</a:t>
              </a:r>
            </a:p>
            <a:p>
              <a:pPr algn="ctr"/>
              <a:r>
                <a:rPr lang="en-US" sz="1600" b="1" dirty="0">
                  <a:solidFill>
                    <a:schemeClr val="tx1"/>
                  </a:solidFill>
                  <a:latin typeface="LM Roman 12" pitchFamily="2" charset="77"/>
                </a:rPr>
                <a:t>Turbine </a:t>
              </a:r>
            </a:p>
            <a:p>
              <a:pPr algn="ctr"/>
              <a:r>
                <a:rPr lang="en-US" sz="1600" b="1" dirty="0">
                  <a:solidFill>
                    <a:schemeClr val="tx1"/>
                  </a:solidFill>
                  <a:latin typeface="LM Roman 12" pitchFamily="2" charset="77"/>
                </a:rPr>
                <a:t>Wind Speeds</a:t>
              </a:r>
            </a:p>
          </p:txBody>
        </p:sp>
        <p:cxnSp>
          <p:nvCxnSpPr>
            <p:cNvPr id="14" name="Straight Arrow Connector 13">
              <a:extLst>
                <a:ext uri="{FF2B5EF4-FFF2-40B4-BE49-F238E27FC236}">
                  <a16:creationId xmlns:a16="http://schemas.microsoft.com/office/drawing/2014/main" id="{8C849A26-77ED-364B-AADE-43120116DF15}"/>
                </a:ext>
              </a:extLst>
            </p:cNvPr>
            <p:cNvCxnSpPr>
              <a:cxnSpLocks/>
              <a:stCxn id="6" idx="3"/>
              <a:endCxn id="13" idx="1"/>
            </p:cNvCxnSpPr>
            <p:nvPr/>
          </p:nvCxnSpPr>
          <p:spPr>
            <a:xfrm>
              <a:off x="6336259" y="2778074"/>
              <a:ext cx="701084" cy="27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4B32349-B7AE-A358-A962-617FCF47FD71}"/>
              </a:ext>
            </a:extLst>
          </p:cNvPr>
          <p:cNvSpPr txBox="1"/>
          <p:nvPr/>
        </p:nvSpPr>
        <p:spPr>
          <a:xfrm>
            <a:off x="177934" y="1095449"/>
            <a:ext cx="11849101" cy="461665"/>
          </a:xfrm>
          <a:prstGeom prst="rect">
            <a:avLst/>
          </a:prstGeom>
          <a:noFill/>
        </p:spPr>
        <p:txBody>
          <a:bodyPr wrap="square" rtlCol="0">
            <a:spAutoFit/>
          </a:bodyPr>
          <a:lstStyle/>
          <a:p>
            <a:r>
              <a:rPr lang="en-US" sz="2400" b="1" dirty="0">
                <a:solidFill>
                  <a:srgbClr val="CFB87C"/>
                </a:solidFill>
                <a:ea typeface="Arial" charset="0"/>
                <a:cs typeface="Arial" charset="0"/>
              </a:rPr>
              <a:t>Measurements → Predictions of Wind Speed/Direction at Downstream Turbines</a:t>
            </a:r>
            <a:endParaRPr lang="en-US" sz="2400" dirty="0">
              <a:solidFill>
                <a:srgbClr val="CFB87C"/>
              </a:solidFill>
              <a:ea typeface="Arial" charset="0"/>
              <a:cs typeface="Arial" charset="0"/>
            </a:endParaRPr>
          </a:p>
        </p:txBody>
      </p:sp>
      <p:sp>
        <p:nvSpPr>
          <p:cNvPr id="16" name="TextBox 15">
            <a:extLst>
              <a:ext uri="{FF2B5EF4-FFF2-40B4-BE49-F238E27FC236}">
                <a16:creationId xmlns:a16="http://schemas.microsoft.com/office/drawing/2014/main" id="{E10323C4-0074-F6D6-5C07-9FCF1BC22F71}"/>
              </a:ext>
            </a:extLst>
          </p:cNvPr>
          <p:cNvSpPr txBox="1"/>
          <p:nvPr/>
        </p:nvSpPr>
        <p:spPr>
          <a:xfrm>
            <a:off x="2743200" y="2057400"/>
            <a:ext cx="7477806"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Train online</a:t>
            </a:r>
          </a:p>
        </p:txBody>
      </p:sp>
      <p:sp>
        <p:nvSpPr>
          <p:cNvPr id="17" name="TextBox 16">
            <a:extLst>
              <a:ext uri="{FF2B5EF4-FFF2-40B4-BE49-F238E27FC236}">
                <a16:creationId xmlns:a16="http://schemas.microsoft.com/office/drawing/2014/main" id="{EE8FD33E-DBA3-541A-8A64-C720D8280498}"/>
              </a:ext>
            </a:extLst>
          </p:cNvPr>
          <p:cNvSpPr txBox="1"/>
          <p:nvPr/>
        </p:nvSpPr>
        <p:spPr>
          <a:xfrm>
            <a:off x="2743200" y="1578494"/>
            <a:ext cx="8316006" cy="589072"/>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Capture just enough information for control purposes</a:t>
            </a:r>
          </a:p>
        </p:txBody>
      </p:sp>
      <p:sp>
        <p:nvSpPr>
          <p:cNvPr id="18" name="TextBox 17">
            <a:extLst>
              <a:ext uri="{FF2B5EF4-FFF2-40B4-BE49-F238E27FC236}">
                <a16:creationId xmlns:a16="http://schemas.microsoft.com/office/drawing/2014/main" id="{37BFBB83-84FB-C66B-C63F-74DB157BF339}"/>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3" name="TextBox 2">
            <a:extLst>
              <a:ext uri="{FF2B5EF4-FFF2-40B4-BE49-F238E27FC236}">
                <a16:creationId xmlns:a16="http://schemas.microsoft.com/office/drawing/2014/main" id="{20FB6097-AA71-6AAB-B1A5-B2E24224DAE1}"/>
              </a:ext>
            </a:extLst>
          </p:cNvPr>
          <p:cNvSpPr txBox="1"/>
          <p:nvPr/>
        </p:nvSpPr>
        <p:spPr>
          <a:xfrm>
            <a:off x="9921015" y="3379527"/>
            <a:ext cx="2270985" cy="1384995"/>
          </a:xfrm>
          <a:prstGeom prst="rect">
            <a:avLst/>
          </a:prstGeom>
          <a:noFill/>
        </p:spPr>
        <p:txBody>
          <a:bodyPr wrap="square">
            <a:spAutoFit/>
          </a:bodyPr>
          <a:lstStyle/>
          <a:p>
            <a:r>
              <a:rPr lang="en-US" sz="2800" b="1" dirty="0">
                <a:solidFill>
                  <a:srgbClr val="CFB87C"/>
                </a:solidFill>
                <a:cs typeface="Arial" charset="0"/>
              </a:rPr>
              <a:t>Gaussian process regression!</a:t>
            </a:r>
            <a:endParaRPr lang="en-US" sz="2800" dirty="0"/>
          </a:p>
        </p:txBody>
      </p:sp>
      <p:sp>
        <p:nvSpPr>
          <p:cNvPr id="5" name="Slide Number Placeholder 4">
            <a:extLst>
              <a:ext uri="{FF2B5EF4-FFF2-40B4-BE49-F238E27FC236}">
                <a16:creationId xmlns:a16="http://schemas.microsoft.com/office/drawing/2014/main" id="{95C8247B-9671-64B0-83F5-A68C136A678E}"/>
              </a:ext>
            </a:extLst>
          </p:cNvPr>
          <p:cNvSpPr>
            <a:spLocks noGrp="1"/>
          </p:cNvSpPr>
          <p:nvPr>
            <p:ph type="sldNum" sz="quarter" idx="12"/>
          </p:nvPr>
        </p:nvSpPr>
        <p:spPr/>
        <p:txBody>
          <a:bodyPr/>
          <a:lstStyle/>
          <a:p>
            <a:fld id="{9E3EFB43-BEAF-4970-A06C-24B01B76FA99}" type="slidenum">
              <a:rPr lang="en-US" smtClean="0"/>
              <a:pPr/>
              <a:t>73</a:t>
            </a:fld>
            <a:endParaRPr lang="en-US"/>
          </a:p>
        </p:txBody>
      </p:sp>
      <p:sp>
        <p:nvSpPr>
          <p:cNvPr id="19" name="TextBox 18">
            <a:extLst>
              <a:ext uri="{FF2B5EF4-FFF2-40B4-BE49-F238E27FC236}">
                <a16:creationId xmlns:a16="http://schemas.microsoft.com/office/drawing/2014/main" id="{9A4EB97E-91CB-BF1B-3E34-F99BE803084D}"/>
              </a:ext>
            </a:extLst>
          </p:cNvPr>
          <p:cNvSpPr txBox="1"/>
          <p:nvPr/>
        </p:nvSpPr>
        <p:spPr>
          <a:xfrm>
            <a:off x="2739446" y="2559989"/>
            <a:ext cx="7477806"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With uncertainty quantification</a:t>
            </a:r>
          </a:p>
        </p:txBody>
      </p:sp>
      <p:pic>
        <p:nvPicPr>
          <p:cNvPr id="21" name="Graphic 20" descr="Lights On with solid fill">
            <a:extLst>
              <a:ext uri="{FF2B5EF4-FFF2-40B4-BE49-F238E27FC236}">
                <a16:creationId xmlns:a16="http://schemas.microsoft.com/office/drawing/2014/main" id="{F0F36319-445F-7E42-EE75-F334D8DB3E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7502" y="3614824"/>
            <a:ext cx="914400" cy="914400"/>
          </a:xfrm>
          <a:prstGeom prst="rect">
            <a:avLst/>
          </a:prstGeom>
        </p:spPr>
      </p:pic>
    </p:spTree>
    <p:extLst>
      <p:ext uri="{BB962C8B-B14F-4D97-AF65-F5344CB8AC3E}">
        <p14:creationId xmlns:p14="http://schemas.microsoft.com/office/powerpoint/2010/main" val="344914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 grpId="0"/>
      <p:bldP spid="19"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2E26F2-EE10-32FC-A5D5-E612CCF7AF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54339F-2B3F-5AF8-7BED-B1ED1BE9ED24}"/>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5" name="Slide Number Placeholder 4">
            <a:extLst>
              <a:ext uri="{FF2B5EF4-FFF2-40B4-BE49-F238E27FC236}">
                <a16:creationId xmlns:a16="http://schemas.microsoft.com/office/drawing/2014/main" id="{0326839B-7D69-AF7E-6132-023F19DD3F2A}"/>
              </a:ext>
            </a:extLst>
          </p:cNvPr>
          <p:cNvSpPr>
            <a:spLocks noGrp="1"/>
          </p:cNvSpPr>
          <p:nvPr>
            <p:ph type="sldNum" sz="quarter" idx="12"/>
          </p:nvPr>
        </p:nvSpPr>
        <p:spPr/>
        <p:txBody>
          <a:bodyPr/>
          <a:lstStyle/>
          <a:p>
            <a:fld id="{9E3EFB43-BEAF-4970-A06C-24B01B76FA99}" type="slidenum">
              <a:rPr lang="en-US" smtClean="0"/>
              <a:pPr/>
              <a:t>74</a:t>
            </a:fld>
            <a:endParaRPr lang="en-US"/>
          </a:p>
        </p:txBody>
      </p:sp>
      <p:grpSp>
        <p:nvGrpSpPr>
          <p:cNvPr id="6" name="Group 5">
            <a:extLst>
              <a:ext uri="{FF2B5EF4-FFF2-40B4-BE49-F238E27FC236}">
                <a16:creationId xmlns:a16="http://schemas.microsoft.com/office/drawing/2014/main" id="{D82B71C9-A638-49C5-8903-7AC234113337}"/>
              </a:ext>
            </a:extLst>
          </p:cNvPr>
          <p:cNvGrpSpPr/>
          <p:nvPr/>
        </p:nvGrpSpPr>
        <p:grpSpPr>
          <a:xfrm>
            <a:off x="5354487" y="1551057"/>
            <a:ext cx="3713313" cy="4462915"/>
            <a:chOff x="431286" y="2395085"/>
            <a:chExt cx="3713313" cy="4462915"/>
          </a:xfrm>
        </p:grpSpPr>
        <p:pic>
          <p:nvPicPr>
            <p:cNvPr id="7" name="Grafik 4">
              <a:extLst>
                <a:ext uri="{FF2B5EF4-FFF2-40B4-BE49-F238E27FC236}">
                  <a16:creationId xmlns:a16="http://schemas.microsoft.com/office/drawing/2014/main" id="{576C207E-EF2F-268D-7A6B-0F655E511D8B}"/>
                </a:ext>
              </a:extLst>
            </p:cNvPr>
            <p:cNvPicPr>
              <a:picLocks noChangeAspect="1"/>
            </p:cNvPicPr>
            <p:nvPr/>
          </p:nvPicPr>
          <p:blipFill rotWithShape="1">
            <a:blip r:embed="rId3"/>
            <a:srcRect l="1877" r="69324"/>
            <a:stretch/>
          </p:blipFill>
          <p:spPr>
            <a:xfrm>
              <a:off x="431286" y="2570208"/>
              <a:ext cx="3677647" cy="4287792"/>
            </a:xfrm>
            <a:prstGeom prst="rect">
              <a:avLst/>
            </a:prstGeom>
          </p:spPr>
        </p:pic>
        <p:sp>
          <p:nvSpPr>
            <p:cNvPr id="9" name="TextBox 8">
              <a:extLst>
                <a:ext uri="{FF2B5EF4-FFF2-40B4-BE49-F238E27FC236}">
                  <a16:creationId xmlns:a16="http://schemas.microsoft.com/office/drawing/2014/main" id="{21CC6DFC-A240-227E-4C6B-278D43BBFF7C}"/>
                </a:ext>
              </a:extLst>
            </p:cNvPr>
            <p:cNvSpPr txBox="1"/>
            <p:nvPr/>
          </p:nvSpPr>
          <p:spPr>
            <a:xfrm>
              <a:off x="786160" y="2395085"/>
              <a:ext cx="3358439" cy="353943"/>
            </a:xfrm>
            <a:prstGeom prst="rect">
              <a:avLst/>
            </a:prstGeom>
            <a:noFill/>
          </p:spPr>
          <p:txBody>
            <a:bodyPr wrap="square">
              <a:spAutoFit/>
            </a:bodyPr>
            <a:lstStyle/>
            <a:p>
              <a:r>
                <a:rPr lang="en-IE" sz="1700" b="1" dirty="0">
                  <a:solidFill>
                    <a:schemeClr val="accent1">
                      <a:lumMod val="10000"/>
                    </a:schemeClr>
                  </a:solidFill>
                  <a:cs typeface="Arial" charset="0"/>
                </a:rPr>
                <a:t>Predictions with 3 datapoints</a:t>
              </a:r>
              <a:endParaRPr lang="en-US" sz="1700" dirty="0"/>
            </a:p>
          </p:txBody>
        </p:sp>
      </p:grpSp>
      <p:pic>
        <p:nvPicPr>
          <p:cNvPr id="10" name="Picture 9">
            <a:extLst>
              <a:ext uri="{FF2B5EF4-FFF2-40B4-BE49-F238E27FC236}">
                <a16:creationId xmlns:a16="http://schemas.microsoft.com/office/drawing/2014/main" id="{54053394-3EA0-B9EB-775B-0B0B6E36BD50}"/>
              </a:ext>
            </a:extLst>
          </p:cNvPr>
          <p:cNvPicPr>
            <a:picLocks noChangeAspect="1"/>
          </p:cNvPicPr>
          <p:nvPr/>
        </p:nvPicPr>
        <p:blipFill>
          <a:blip r:embed="rId4"/>
          <a:stretch>
            <a:fillRect/>
          </a:stretch>
        </p:blipFill>
        <p:spPr>
          <a:xfrm>
            <a:off x="179861" y="2743200"/>
            <a:ext cx="4856279" cy="706223"/>
          </a:xfrm>
          <a:prstGeom prst="rect">
            <a:avLst/>
          </a:prstGeom>
        </p:spPr>
      </p:pic>
      <p:pic>
        <p:nvPicPr>
          <p:cNvPr id="11" name="Picture 10">
            <a:extLst>
              <a:ext uri="{FF2B5EF4-FFF2-40B4-BE49-F238E27FC236}">
                <a16:creationId xmlns:a16="http://schemas.microsoft.com/office/drawing/2014/main" id="{335387D5-7460-149D-7CB0-89084BD56CED}"/>
              </a:ext>
            </a:extLst>
          </p:cNvPr>
          <p:cNvPicPr>
            <a:picLocks noChangeAspect="1"/>
          </p:cNvPicPr>
          <p:nvPr/>
        </p:nvPicPr>
        <p:blipFill rotWithShape="1">
          <a:blip r:embed="rId5"/>
          <a:srcRect r="36224" b="55333"/>
          <a:stretch/>
        </p:blipFill>
        <p:spPr>
          <a:xfrm>
            <a:off x="60077" y="4118403"/>
            <a:ext cx="3781901" cy="332011"/>
          </a:xfrm>
          <a:prstGeom prst="rect">
            <a:avLst/>
          </a:prstGeom>
        </p:spPr>
      </p:pic>
      <p:pic>
        <p:nvPicPr>
          <p:cNvPr id="12" name="Picture 11">
            <a:extLst>
              <a:ext uri="{FF2B5EF4-FFF2-40B4-BE49-F238E27FC236}">
                <a16:creationId xmlns:a16="http://schemas.microsoft.com/office/drawing/2014/main" id="{9C62401F-5977-E348-8904-1FCD8FC47381}"/>
              </a:ext>
            </a:extLst>
          </p:cNvPr>
          <p:cNvPicPr>
            <a:picLocks noChangeAspect="1"/>
          </p:cNvPicPr>
          <p:nvPr/>
        </p:nvPicPr>
        <p:blipFill rotWithShape="1">
          <a:blip r:embed="rId5"/>
          <a:srcRect t="50311" r="82692" b="1449"/>
          <a:stretch/>
        </p:blipFill>
        <p:spPr>
          <a:xfrm>
            <a:off x="116622" y="5025880"/>
            <a:ext cx="1026378" cy="358575"/>
          </a:xfrm>
          <a:prstGeom prst="rect">
            <a:avLst/>
          </a:prstGeom>
        </p:spPr>
      </p:pic>
      <p:pic>
        <p:nvPicPr>
          <p:cNvPr id="13" name="Grafik 6">
            <a:extLst>
              <a:ext uri="{FF2B5EF4-FFF2-40B4-BE49-F238E27FC236}">
                <a16:creationId xmlns:a16="http://schemas.microsoft.com/office/drawing/2014/main" id="{D3F339DC-02F2-F61C-3BC3-7E4052C51DBF}"/>
              </a:ext>
            </a:extLst>
          </p:cNvPr>
          <p:cNvPicPr>
            <a:picLocks noChangeAspect="1"/>
          </p:cNvPicPr>
          <p:nvPr/>
        </p:nvPicPr>
        <p:blipFill rotWithShape="1">
          <a:blip r:embed="rId3"/>
          <a:srcRect l="59148" r="13925"/>
          <a:stretch/>
        </p:blipFill>
        <p:spPr>
          <a:xfrm>
            <a:off x="9020126" y="1726180"/>
            <a:ext cx="3268998" cy="4287792"/>
          </a:xfrm>
          <a:prstGeom prst="rect">
            <a:avLst/>
          </a:prstGeom>
        </p:spPr>
      </p:pic>
      <p:sp>
        <p:nvSpPr>
          <p:cNvPr id="14" name="Right Arrow 13">
            <a:extLst>
              <a:ext uri="{FF2B5EF4-FFF2-40B4-BE49-F238E27FC236}">
                <a16:creationId xmlns:a16="http://schemas.microsoft.com/office/drawing/2014/main" id="{4940A6ED-5708-DEB0-AE5D-29BB98A395C1}"/>
              </a:ext>
            </a:extLst>
          </p:cNvPr>
          <p:cNvSpPr/>
          <p:nvPr/>
        </p:nvSpPr>
        <p:spPr>
          <a:xfrm rot="16200000">
            <a:off x="5665107" y="4059530"/>
            <a:ext cx="752314"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7">
            <a:extLst>
              <a:ext uri="{FF2B5EF4-FFF2-40B4-BE49-F238E27FC236}">
                <a16:creationId xmlns:a16="http://schemas.microsoft.com/office/drawing/2014/main" id="{B5AE35F7-CA51-9E75-7A96-B2C1E7C0AF4C}"/>
              </a:ext>
            </a:extLst>
          </p:cNvPr>
          <p:cNvSpPr/>
          <p:nvPr/>
        </p:nvSpPr>
        <p:spPr>
          <a:xfrm>
            <a:off x="5869784" y="2214533"/>
            <a:ext cx="349200" cy="3311086"/>
          </a:xfrm>
          <a:prstGeom prst="upDownArrow">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8A3BE1E-FBAE-D5AD-8FDA-7E021B19587E}"/>
              </a:ext>
            </a:extLst>
          </p:cNvPr>
          <p:cNvSpPr txBox="1"/>
          <p:nvPr/>
        </p:nvSpPr>
        <p:spPr>
          <a:xfrm>
            <a:off x="8935926" y="1551057"/>
            <a:ext cx="3560874" cy="353943"/>
          </a:xfrm>
          <a:prstGeom prst="rect">
            <a:avLst/>
          </a:prstGeom>
          <a:noFill/>
        </p:spPr>
        <p:txBody>
          <a:bodyPr wrap="square">
            <a:spAutoFit/>
          </a:bodyPr>
          <a:lstStyle/>
          <a:p>
            <a:r>
              <a:rPr lang="en-IE" sz="1700" b="1" dirty="0">
                <a:solidFill>
                  <a:schemeClr val="accent1">
                    <a:lumMod val="10000"/>
                  </a:schemeClr>
                </a:solidFill>
                <a:cs typeface="Arial" charset="0"/>
              </a:rPr>
              <a:t>Predictions with 11 datapoints</a:t>
            </a:r>
            <a:endParaRPr lang="en-US" sz="17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9CFD58-A1CB-746E-5277-B64AA06593C1}"/>
                  </a:ext>
                </a:extLst>
              </p:cNvPr>
              <p:cNvSpPr txBox="1"/>
              <p:nvPr/>
            </p:nvSpPr>
            <p:spPr>
              <a:xfrm>
                <a:off x="-4573697" y="2235645"/>
                <a:ext cx="4380557" cy="3985386"/>
              </a:xfrm>
              <a:prstGeom prst="rect">
                <a:avLst/>
              </a:prstGeom>
              <a:noFill/>
            </p:spPr>
            <p:txBody>
              <a:bodyPr wrap="square" rtlCol="0">
                <a:spAutoFit/>
              </a:bodyPr>
              <a:lstStyle/>
              <a:p>
                <a:pPr>
                  <a:lnSpc>
                    <a:spcPct val="150000"/>
                  </a:lnSpc>
                </a:pPr>
                <a14:m>
                  <m:oMath xmlns:m="http://schemas.openxmlformats.org/officeDocument/2006/math">
                    <m:r>
                      <a:rPr lang="en-IE" sz="1900" b="1" i="1" smtClean="0">
                        <a:solidFill>
                          <a:schemeClr val="accent1">
                            <a:lumMod val="10000"/>
                          </a:schemeClr>
                        </a:solidFill>
                        <a:latin typeface="Cambria Math" panose="02040503050406030204" pitchFamily="18" charset="0"/>
                        <a:ea typeface="Arial" charset="0"/>
                        <a:cs typeface="Arial" charset="0"/>
                      </a:rPr>
                      <m:t>𝑿</m:t>
                    </m:r>
                  </m:oMath>
                </a14:m>
                <a:r>
                  <a:rPr lang="en-US" sz="1900" dirty="0">
                    <a:solidFill>
                      <a:schemeClr val="accent1">
                        <a:lumMod val="10000"/>
                      </a:schemeClr>
                    </a:solidFill>
                    <a:ea typeface="Arial" charset="0"/>
                    <a:cs typeface="Arial" charset="0"/>
                  </a:rPr>
                  <a:t> – training inputs (of wind speeds, wind direction, turbine control actions)</a:t>
                </a:r>
                <a:endParaRPr lang="en-IE" sz="1900" b="1" i="1" dirty="0">
                  <a:solidFill>
                    <a:schemeClr val="accent1">
                      <a:lumMod val="10000"/>
                    </a:schemeClr>
                  </a:solidFill>
                  <a:latin typeface="Cambria Math" panose="02040503050406030204" pitchFamily="18" charset="0"/>
                  <a:ea typeface="Arial" charset="0"/>
                  <a:cs typeface="Arial" charset="0"/>
                </a:endParaRPr>
              </a:p>
              <a:p>
                <a:pPr>
                  <a:lnSpc>
                    <a:spcPct val="150000"/>
                  </a:lnSpc>
                </a:pPr>
                <a14:m>
                  <m:oMath xmlns:m="http://schemas.openxmlformats.org/officeDocument/2006/math">
                    <m:r>
                      <a:rPr lang="en-IE" sz="1900" b="1" i="1" smtClean="0">
                        <a:solidFill>
                          <a:schemeClr val="accent1">
                            <a:lumMod val="10000"/>
                          </a:schemeClr>
                        </a:solidFill>
                        <a:latin typeface="Cambria Math" panose="02040503050406030204" pitchFamily="18" charset="0"/>
                        <a:ea typeface="Arial" charset="0"/>
                        <a:cs typeface="Arial" charset="0"/>
                      </a:rPr>
                      <m:t>𝒚</m:t>
                    </m:r>
                  </m:oMath>
                </a14:m>
                <a:r>
                  <a:rPr lang="en-US" sz="1900" dirty="0">
                    <a:solidFill>
                      <a:schemeClr val="accent1">
                        <a:lumMod val="10000"/>
                      </a:schemeClr>
                    </a:solidFill>
                    <a:ea typeface="Arial" charset="0"/>
                    <a:cs typeface="Arial" charset="0"/>
                  </a:rPr>
                  <a:t> – noisy measurements (of downstream wind speeds errors)</a:t>
                </a:r>
              </a:p>
              <a:p>
                <a:pPr>
                  <a:lnSpc>
                    <a:spcPct val="150000"/>
                  </a:lnSpc>
                </a:pPr>
                <a14:m>
                  <m:oMath xmlns:m="http://schemas.openxmlformats.org/officeDocument/2006/math">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𝑿</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oMath>
                </a14:m>
                <a:r>
                  <a:rPr lang="en-US" sz="1900" dirty="0">
                    <a:solidFill>
                      <a:schemeClr val="accent1">
                        <a:lumMod val="10000"/>
                      </a:schemeClr>
                    </a:solidFill>
                    <a:ea typeface="Arial" charset="0"/>
                    <a:cs typeface="Arial" charset="0"/>
                  </a:rPr>
                  <a:t> – test inputs (of … )</a:t>
                </a:r>
              </a:p>
              <a:p>
                <a:pPr>
                  <a:lnSpc>
                    <a:spcPct val="150000"/>
                  </a:lnSpc>
                </a:pPr>
                <a14:m>
                  <m:oMath xmlns:m="http://schemas.openxmlformats.org/officeDocument/2006/math">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oMath>
                </a14:m>
                <a:r>
                  <a:rPr lang="en-US" sz="1900" dirty="0">
                    <a:solidFill>
                      <a:schemeClr val="accent1">
                        <a:lumMod val="10000"/>
                      </a:schemeClr>
                    </a:solidFill>
                    <a:ea typeface="Arial" charset="0"/>
                    <a:cs typeface="Arial" charset="0"/>
                  </a:rPr>
                  <a:t> – test predictions (of …)</a:t>
                </a:r>
              </a:p>
              <a:p>
                <a:pPr>
                  <a:lnSpc>
                    <a:spcPct val="150000"/>
                  </a:lnSpc>
                </a:pPr>
                <a14:m>
                  <m:oMath xmlns:m="http://schemas.openxmlformats.org/officeDocument/2006/math">
                    <m:r>
                      <a:rPr lang="en-IE" sz="1900" b="0" i="1" smtClean="0">
                        <a:solidFill>
                          <a:schemeClr val="accent1">
                            <a:lumMod val="10000"/>
                          </a:schemeClr>
                        </a:solidFill>
                        <a:latin typeface="Cambria Math" panose="02040503050406030204" pitchFamily="18" charset="0"/>
                        <a:ea typeface="Arial" charset="0"/>
                        <a:cs typeface="Arial" charset="0"/>
                      </a:rPr>
                      <m:t>𝜇</m:t>
                    </m:r>
                    <m:r>
                      <a:rPr lang="en-IE" sz="1900" b="0" i="1" smtClean="0">
                        <a:solidFill>
                          <a:schemeClr val="accent1">
                            <a:lumMod val="10000"/>
                          </a:schemeClr>
                        </a:solidFill>
                        <a:latin typeface="Cambria Math" panose="02040503050406030204" pitchFamily="18" charset="0"/>
                        <a:ea typeface="Arial" charset="0"/>
                        <a:cs typeface="Arial" charset="0"/>
                      </a:rPr>
                      <m:t>[</m:t>
                    </m:r>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r>
                      <a:rPr lang="en-IE" sz="1900" b="0" i="1" smtClean="0">
                        <a:solidFill>
                          <a:schemeClr val="accent1">
                            <a:lumMod val="10000"/>
                          </a:schemeClr>
                        </a:solidFill>
                        <a:latin typeface="Cambria Math" panose="02040503050406030204" pitchFamily="18" charset="0"/>
                        <a:ea typeface="Arial" charset="0"/>
                        <a:cs typeface="Arial" charset="0"/>
                      </a:rPr>
                      <m:t>]</m:t>
                    </m:r>
                  </m:oMath>
                </a14:m>
                <a:r>
                  <a:rPr lang="en-US" sz="1900" dirty="0">
                    <a:solidFill>
                      <a:schemeClr val="accent1">
                        <a:lumMod val="10000"/>
                      </a:schemeClr>
                    </a:solidFill>
                    <a:ea typeface="Arial" charset="0"/>
                    <a:cs typeface="Arial" charset="0"/>
                  </a:rPr>
                  <a:t> – GP-predicted mean</a:t>
                </a:r>
              </a:p>
              <a:p>
                <a:pPr>
                  <a:lnSpc>
                    <a:spcPct val="150000"/>
                  </a:lnSpc>
                </a:pPr>
                <a14:m>
                  <m:oMath xmlns:m="http://schemas.openxmlformats.org/officeDocument/2006/math">
                    <m:r>
                      <m:rPr>
                        <m:nor/>
                      </m:rPr>
                      <a:rPr lang="en-IE" sz="1900" b="0" i="0" smtClean="0">
                        <a:solidFill>
                          <a:schemeClr val="accent1">
                            <a:lumMod val="10000"/>
                          </a:schemeClr>
                        </a:solidFill>
                        <a:latin typeface="Cambria Math" panose="02040503050406030204" pitchFamily="18" charset="0"/>
                        <a:ea typeface="Arial" charset="0"/>
                        <a:cs typeface="Arial" charset="0"/>
                      </a:rPr>
                      <m:t>var</m:t>
                    </m:r>
                    <m:r>
                      <a:rPr lang="en-IE" sz="1900" b="0" i="1" smtClean="0">
                        <a:solidFill>
                          <a:schemeClr val="accent1">
                            <a:lumMod val="10000"/>
                          </a:schemeClr>
                        </a:solidFill>
                        <a:latin typeface="Cambria Math" panose="02040503050406030204" pitchFamily="18" charset="0"/>
                        <a:ea typeface="Arial" charset="0"/>
                        <a:cs typeface="Arial" charset="0"/>
                      </a:rPr>
                      <m:t>[</m:t>
                    </m:r>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r>
                      <a:rPr lang="en-IE" sz="1900" b="0" i="1" smtClean="0">
                        <a:solidFill>
                          <a:schemeClr val="accent1">
                            <a:lumMod val="10000"/>
                          </a:schemeClr>
                        </a:solidFill>
                        <a:latin typeface="Cambria Math" panose="02040503050406030204" pitchFamily="18" charset="0"/>
                        <a:ea typeface="Arial" charset="0"/>
                        <a:cs typeface="Arial" charset="0"/>
                      </a:rPr>
                      <m:t>]</m:t>
                    </m:r>
                  </m:oMath>
                </a14:m>
                <a:r>
                  <a:rPr lang="en-US" sz="1900" dirty="0">
                    <a:solidFill>
                      <a:schemeClr val="accent1">
                        <a:lumMod val="10000"/>
                      </a:schemeClr>
                    </a:solidFill>
                    <a:ea typeface="Arial" charset="0"/>
                    <a:cs typeface="Arial" charset="0"/>
                  </a:rPr>
                  <a:t> – GP-predicted variance</a:t>
                </a:r>
              </a:p>
              <a:p>
                <a:pPr>
                  <a:lnSpc>
                    <a:spcPct val="150000"/>
                  </a:lnSpc>
                </a:pPr>
                <a14:m>
                  <m:oMath xmlns:m="http://schemas.openxmlformats.org/officeDocument/2006/math">
                    <m:r>
                      <a:rPr lang="en-IE" sz="1900" b="0" i="1" smtClean="0">
                        <a:solidFill>
                          <a:schemeClr val="accent1">
                            <a:lumMod val="10000"/>
                          </a:schemeClr>
                        </a:solidFill>
                        <a:latin typeface="Cambria Math" panose="02040503050406030204" pitchFamily="18" charset="0"/>
                        <a:ea typeface="Arial" charset="0"/>
                        <a:cs typeface="Arial" charset="0"/>
                      </a:rPr>
                      <m:t>𝐾</m:t>
                    </m:r>
                  </m:oMath>
                </a14:m>
                <a:r>
                  <a:rPr lang="en-US" sz="1900" dirty="0">
                    <a:solidFill>
                      <a:schemeClr val="accent1">
                        <a:lumMod val="10000"/>
                      </a:schemeClr>
                    </a:solidFill>
                    <a:ea typeface="Arial" charset="0"/>
                    <a:cs typeface="Arial" charset="0"/>
                  </a:rPr>
                  <a:t> – covariance kernel</a:t>
                </a:r>
              </a:p>
            </p:txBody>
          </p:sp>
        </mc:Choice>
        <mc:Fallback xmlns="">
          <p:sp>
            <p:nvSpPr>
              <p:cNvPr id="2" name="TextBox 1">
                <a:extLst>
                  <a:ext uri="{FF2B5EF4-FFF2-40B4-BE49-F238E27FC236}">
                    <a16:creationId xmlns:a16="http://schemas.microsoft.com/office/drawing/2014/main" id="{FB9CFD58-A1CB-746E-5277-B64AA06593C1}"/>
                  </a:ext>
                </a:extLst>
              </p:cNvPr>
              <p:cNvSpPr txBox="1">
                <a:spLocks noRot="1" noChangeAspect="1" noMove="1" noResize="1" noEditPoints="1" noAdjustHandles="1" noChangeArrowheads="1" noChangeShapeType="1" noTextEdit="1"/>
              </p:cNvSpPr>
              <p:nvPr/>
            </p:nvSpPr>
            <p:spPr>
              <a:xfrm>
                <a:off x="-4573697" y="2235645"/>
                <a:ext cx="4380557" cy="3985386"/>
              </a:xfrm>
              <a:prstGeom prst="rect">
                <a:avLst/>
              </a:prstGeom>
              <a:blipFill>
                <a:blip r:embed="rId6"/>
                <a:stretch>
                  <a:fillRect l="-1449" b="-127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8174DFAD-A69A-4CA5-DE7E-C3924089CA77}"/>
              </a:ext>
            </a:extLst>
          </p:cNvPr>
          <p:cNvPicPr>
            <a:picLocks noChangeAspect="1"/>
          </p:cNvPicPr>
          <p:nvPr/>
        </p:nvPicPr>
        <p:blipFill rotWithShape="1">
          <a:blip r:embed="rId5"/>
          <a:srcRect l="17094" t="50311" b="5022"/>
          <a:stretch/>
        </p:blipFill>
        <p:spPr>
          <a:xfrm>
            <a:off x="417724" y="5382988"/>
            <a:ext cx="4916276" cy="332012"/>
          </a:xfrm>
          <a:prstGeom prst="rect">
            <a:avLst/>
          </a:prstGeom>
        </p:spPr>
      </p:pic>
      <p:sp>
        <p:nvSpPr>
          <p:cNvPr id="20" name="TextBox 19">
            <a:extLst>
              <a:ext uri="{FF2B5EF4-FFF2-40B4-BE49-F238E27FC236}">
                <a16:creationId xmlns:a16="http://schemas.microsoft.com/office/drawing/2014/main" id="{AAD946A3-EE00-5E49-C613-DC5E42932D09}"/>
              </a:ext>
            </a:extLst>
          </p:cNvPr>
          <p:cNvSpPr txBox="1"/>
          <p:nvPr/>
        </p:nvSpPr>
        <p:spPr>
          <a:xfrm>
            <a:off x="60077" y="4622927"/>
            <a:ext cx="2653668"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GP-predicted variance</a:t>
            </a:r>
          </a:p>
        </p:txBody>
      </p:sp>
      <p:sp>
        <p:nvSpPr>
          <p:cNvPr id="22" name="TextBox 21">
            <a:extLst>
              <a:ext uri="{FF2B5EF4-FFF2-40B4-BE49-F238E27FC236}">
                <a16:creationId xmlns:a16="http://schemas.microsoft.com/office/drawing/2014/main" id="{BE81C1D4-CB80-5224-56E9-DB393160FF29}"/>
              </a:ext>
            </a:extLst>
          </p:cNvPr>
          <p:cNvSpPr txBox="1"/>
          <p:nvPr/>
        </p:nvSpPr>
        <p:spPr>
          <a:xfrm>
            <a:off x="113864" y="3657600"/>
            <a:ext cx="2494137"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GP-predicted mean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03DAFBC-D6BF-F719-B4A4-94BB82322E97}"/>
                  </a:ext>
                </a:extLst>
              </p:cNvPr>
              <p:cNvSpPr txBox="1"/>
              <p:nvPr/>
            </p:nvSpPr>
            <p:spPr>
              <a:xfrm>
                <a:off x="97940" y="1068328"/>
                <a:ext cx="5575755" cy="1477328"/>
              </a:xfrm>
              <a:prstGeom prst="rect">
                <a:avLst/>
              </a:prstGeom>
              <a:noFill/>
            </p:spPr>
            <p:txBody>
              <a:bodyPr wrap="square">
                <a:spAutoFit/>
              </a:bodyPr>
              <a:lstStyle/>
              <a:p>
                <a:r>
                  <a:rPr lang="en-US" sz="1800" b="1" dirty="0">
                    <a:solidFill>
                      <a:srgbClr val="CFB87C"/>
                    </a:solidFill>
                    <a:ea typeface="Arial" charset="0"/>
                    <a:cs typeface="Arial" charset="0"/>
                  </a:rPr>
                  <a:t>Measured outputs,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𝒚</m:t>
                    </m:r>
                  </m:oMath>
                </a14:m>
                <a:r>
                  <a:rPr lang="en-US" sz="1800" b="1" dirty="0">
                    <a:solidFill>
                      <a:srgbClr val="CFB87C"/>
                    </a:solidFill>
                    <a:ea typeface="Arial" charset="0"/>
                    <a:cs typeface="Arial" charset="0"/>
                  </a:rPr>
                  <a:t>, and predicted outputs, </a:t>
                </a:r>
                <a14:m>
                  <m:oMath xmlns:m="http://schemas.openxmlformats.org/officeDocument/2006/math">
                    <m:sSub>
                      <m:sSubPr>
                        <m:ctrlPr>
                          <a:rPr lang="en-US" sz="1800" b="1" i="1" smtClean="0">
                            <a:solidFill>
                              <a:srgbClr val="CFB87C"/>
                            </a:solidFill>
                            <a:latin typeface="Cambria Math" panose="02040503050406030204" pitchFamily="18" charset="0"/>
                            <a:ea typeface="Arial" charset="0"/>
                            <a:cs typeface="Arial" charset="0"/>
                          </a:rPr>
                        </m:ctrlPr>
                      </m:sSubPr>
                      <m:e>
                        <m:r>
                          <a:rPr lang="en-US" sz="1800" b="1" i="1" smtClean="0">
                            <a:solidFill>
                              <a:srgbClr val="CFB87C"/>
                            </a:solidFill>
                            <a:latin typeface="Cambria Math" panose="02040503050406030204" pitchFamily="18" charset="0"/>
                            <a:ea typeface="Arial" charset="0"/>
                            <a:cs typeface="Arial" charset="0"/>
                          </a:rPr>
                          <m:t>𝒇</m:t>
                        </m:r>
                      </m:e>
                      <m:sub>
                        <m:r>
                          <a:rPr lang="en-US" sz="1800" b="1" i="1" smtClean="0">
                            <a:solidFill>
                              <a:srgbClr val="CFB87C"/>
                            </a:solidFill>
                            <a:latin typeface="Cambria Math" panose="02040503050406030204" pitchFamily="18" charset="0"/>
                            <a:ea typeface="Arial" charset="0"/>
                            <a:cs typeface="Arial" charset="0"/>
                          </a:rPr>
                          <m:t>⋆</m:t>
                        </m:r>
                      </m:sub>
                    </m:sSub>
                  </m:oMath>
                </a14:m>
                <a:r>
                  <a:rPr lang="en-US" sz="1800" b="1" dirty="0">
                    <a:solidFill>
                      <a:srgbClr val="CFB87C"/>
                    </a:solidFill>
                    <a:ea typeface="Arial" charset="0"/>
                    <a:cs typeface="Arial" charset="0"/>
                  </a:rPr>
                  <a:t>, </a:t>
                </a:r>
              </a:p>
              <a:p>
                <a:r>
                  <a:rPr lang="en-US" b="1" dirty="0">
                    <a:solidFill>
                      <a:srgbClr val="CFB87C"/>
                    </a:solidFill>
                    <a:ea typeface="Arial" charset="0"/>
                    <a:cs typeface="Arial" charset="0"/>
                  </a:rPr>
                  <a:t>… m</a:t>
                </a:r>
                <a:r>
                  <a:rPr lang="en-US" sz="1800" b="1" dirty="0">
                    <a:solidFill>
                      <a:srgbClr val="CFB87C"/>
                    </a:solidFill>
                    <a:ea typeface="Arial" charset="0"/>
                    <a:cs typeface="Arial" charset="0"/>
                  </a:rPr>
                  <a:t>odeled as a joint Gaussian distribution</a:t>
                </a:r>
              </a:p>
              <a:p>
                <a:r>
                  <a:rPr lang="en-US" sz="1800" b="1" dirty="0">
                    <a:solidFill>
                      <a:srgbClr val="CFB87C"/>
                    </a:solidFill>
                    <a:ea typeface="Arial" charset="0"/>
                    <a:cs typeface="Arial" charset="0"/>
                  </a:rPr>
                  <a:t>… parameterized by the measured inputs, </a:t>
                </a:r>
                <a14:m>
                  <m:oMath xmlns:m="http://schemas.openxmlformats.org/officeDocument/2006/math">
                    <m:r>
                      <a:rPr lang="en-IE" b="1" i="1">
                        <a:solidFill>
                          <a:srgbClr val="CFB87C"/>
                        </a:solidFill>
                        <a:latin typeface="Cambria Math" panose="02040503050406030204" pitchFamily="18" charset="0"/>
                        <a:ea typeface="Arial" charset="0"/>
                        <a:cs typeface="Arial" charset="0"/>
                      </a:rPr>
                      <m:t>𝑿</m:t>
                    </m:r>
                  </m:oMath>
                </a14:m>
                <a:r>
                  <a:rPr lang="en-US" sz="1800" b="1" dirty="0">
                    <a:solidFill>
                      <a:srgbClr val="CFB87C"/>
                    </a:solidFill>
                    <a:ea typeface="Arial" charset="0"/>
                    <a:cs typeface="Arial" charset="0"/>
                  </a:rPr>
                  <a:t>, </a:t>
                </a:r>
              </a:p>
              <a:p>
                <a:pPr lvl="1"/>
                <a:r>
                  <a:rPr lang="en-US" b="1" dirty="0">
                    <a:solidFill>
                      <a:srgbClr val="CFB87C"/>
                    </a:solidFill>
                    <a:ea typeface="Arial" charset="0"/>
                    <a:cs typeface="Arial" charset="0"/>
                  </a:rPr>
                  <a:t>the prediction inputs, </a:t>
                </a:r>
                <a14:m>
                  <m:oMath xmlns:m="http://schemas.openxmlformats.org/officeDocument/2006/math">
                    <m:sSub>
                      <m:sSubPr>
                        <m:ctrlPr>
                          <a:rPr lang="en-US" b="1" i="1" smtClean="0">
                            <a:solidFill>
                              <a:srgbClr val="CFB87C"/>
                            </a:solidFill>
                            <a:latin typeface="Cambria Math" panose="02040503050406030204" pitchFamily="18" charset="0"/>
                            <a:ea typeface="Arial" charset="0"/>
                            <a:cs typeface="Arial" charset="0"/>
                          </a:rPr>
                        </m:ctrlPr>
                      </m:sSubPr>
                      <m:e>
                        <m:r>
                          <a:rPr lang="en-IE" b="1" i="1">
                            <a:solidFill>
                              <a:srgbClr val="CFB87C"/>
                            </a:solidFill>
                            <a:latin typeface="Cambria Math" panose="02040503050406030204" pitchFamily="18" charset="0"/>
                            <a:ea typeface="Arial" charset="0"/>
                            <a:cs typeface="Arial" charset="0"/>
                          </a:rPr>
                          <m:t>𝑿</m:t>
                        </m:r>
                      </m:e>
                      <m:sub>
                        <m:r>
                          <a:rPr lang="en-US" b="1" i="1" smtClean="0">
                            <a:solidFill>
                              <a:srgbClr val="CFB87C"/>
                            </a:solidFill>
                            <a:latin typeface="Cambria Math" panose="02040503050406030204" pitchFamily="18" charset="0"/>
                            <a:ea typeface="Arial" charset="0"/>
                            <a:cs typeface="Arial" charset="0"/>
                          </a:rPr>
                          <m:t>⋆</m:t>
                        </m:r>
                      </m:sub>
                    </m:sSub>
                  </m:oMath>
                </a14:m>
                <a:r>
                  <a:rPr lang="en-US" b="1" dirty="0">
                    <a:solidFill>
                      <a:srgbClr val="CFB87C"/>
                    </a:solidFill>
                    <a:ea typeface="Arial" charset="0"/>
                    <a:cs typeface="Arial" charset="0"/>
                  </a:rPr>
                  <a:t>, </a:t>
                </a:r>
              </a:p>
              <a:p>
                <a:pPr lvl="1"/>
                <a:r>
                  <a:rPr lang="en-US" b="1" dirty="0">
                    <a:solidFill>
                      <a:srgbClr val="CFB87C"/>
                    </a:solidFill>
                    <a:ea typeface="Arial" charset="0"/>
                    <a:cs typeface="Arial" charset="0"/>
                  </a:rPr>
                  <a:t>and the covariance kernel, </a:t>
                </a:r>
                <a14:m>
                  <m:oMath xmlns:m="http://schemas.openxmlformats.org/officeDocument/2006/math">
                    <m:r>
                      <a:rPr lang="en-US" b="1" i="1" smtClean="0">
                        <a:solidFill>
                          <a:srgbClr val="CFB87C"/>
                        </a:solidFill>
                        <a:latin typeface="Cambria Math" panose="02040503050406030204" pitchFamily="18" charset="0"/>
                        <a:ea typeface="Arial" charset="0"/>
                        <a:cs typeface="Arial" charset="0"/>
                      </a:rPr>
                      <m:t>𝑲</m:t>
                    </m:r>
                  </m:oMath>
                </a14:m>
                <a:r>
                  <a:rPr lang="en-US" b="1" dirty="0">
                    <a:solidFill>
                      <a:srgbClr val="CFB87C"/>
                    </a:solidFill>
                    <a:ea typeface="Arial" charset="0"/>
                    <a:cs typeface="Arial" charset="0"/>
                  </a:rPr>
                  <a:t>.</a:t>
                </a:r>
              </a:p>
            </p:txBody>
          </p:sp>
        </mc:Choice>
        <mc:Fallback xmlns="">
          <p:sp>
            <p:nvSpPr>
              <p:cNvPr id="23" name="TextBox 22">
                <a:extLst>
                  <a:ext uri="{FF2B5EF4-FFF2-40B4-BE49-F238E27FC236}">
                    <a16:creationId xmlns:a16="http://schemas.microsoft.com/office/drawing/2014/main" id="{603DAFBC-D6BF-F719-B4A4-94BB82322E97}"/>
                  </a:ext>
                </a:extLst>
              </p:cNvPr>
              <p:cNvSpPr txBox="1">
                <a:spLocks noRot="1" noChangeAspect="1" noMove="1" noResize="1" noEditPoints="1" noAdjustHandles="1" noChangeArrowheads="1" noChangeShapeType="1" noTextEdit="1"/>
              </p:cNvSpPr>
              <p:nvPr/>
            </p:nvSpPr>
            <p:spPr>
              <a:xfrm>
                <a:off x="97940" y="1068328"/>
                <a:ext cx="5575755" cy="1477328"/>
              </a:xfrm>
              <a:prstGeom prst="rect">
                <a:avLst/>
              </a:prstGeom>
              <a:blipFill>
                <a:blip r:embed="rId7"/>
                <a:stretch>
                  <a:fillRect l="-909" t="-1709" b="-5128"/>
                </a:stretch>
              </a:blipFill>
            </p:spPr>
            <p:txBody>
              <a:bodyPr/>
              <a:lstStyle/>
              <a:p>
                <a:r>
                  <a:rPr lang="en-US">
                    <a:noFill/>
                  </a:rPr>
                  <a:t> </a:t>
                </a:r>
              </a:p>
            </p:txBody>
          </p:sp>
        </mc:Fallback>
      </mc:AlternateContent>
    </p:spTree>
    <p:extLst>
      <p:ext uri="{BB962C8B-B14F-4D97-AF65-F5344CB8AC3E}">
        <p14:creationId xmlns:p14="http://schemas.microsoft.com/office/powerpoint/2010/main" val="15954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6" grpId="0"/>
      <p:bldP spid="20"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diagram of a model&#10;&#10;Description automatically generated with medium confidence">
            <a:extLst>
              <a:ext uri="{FF2B5EF4-FFF2-40B4-BE49-F238E27FC236}">
                <a16:creationId xmlns:a16="http://schemas.microsoft.com/office/drawing/2014/main" id="{AEAD4026-F7BD-B74B-08F0-4F7DDDDEDFBF}"/>
              </a:ext>
            </a:extLst>
          </p:cNvPr>
          <p:cNvPicPr>
            <a:picLocks noChangeAspect="1"/>
          </p:cNvPicPr>
          <p:nvPr/>
        </p:nvPicPr>
        <p:blipFill>
          <a:blip r:embed="rId3"/>
          <a:stretch>
            <a:fillRect/>
          </a:stretch>
        </p:blipFill>
        <p:spPr>
          <a:xfrm>
            <a:off x="2362200" y="1266735"/>
            <a:ext cx="6844225" cy="406726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DF5400-2BB8-0564-47EA-4CCE3C13DA50}"/>
                  </a:ext>
                </a:extLst>
              </p:cNvPr>
              <p:cNvSpPr txBox="1"/>
              <p:nvPr/>
            </p:nvSpPr>
            <p:spPr>
              <a:xfrm>
                <a:off x="-6553200" y="1818784"/>
                <a:ext cx="5657642" cy="354020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For turbine </a:t>
                </a:r>
                <a14:m>
                  <m:oMath xmlns:m="http://schemas.openxmlformats.org/officeDocument/2006/math">
                    <m:r>
                      <a:rPr lang="en-IE" sz="2000" b="0" i="1" smtClean="0">
                        <a:solidFill>
                          <a:schemeClr val="accent1">
                            <a:lumMod val="10000"/>
                          </a:schemeClr>
                        </a:solidFill>
                        <a:latin typeface="Cambria Math" panose="02040503050406030204" pitchFamily="18" charset="0"/>
                        <a:ea typeface="Arial" charset="0"/>
                        <a:cs typeface="Arial" charset="0"/>
                      </a:rPr>
                      <m:t>𝑑</m:t>
                    </m:r>
                  </m:oMath>
                </a14:m>
                <a:r>
                  <a:rPr lang="en-US" sz="2000" dirty="0">
                    <a:solidFill>
                      <a:schemeClr val="accent1">
                        <a:lumMod val="10000"/>
                      </a:schemeClr>
                    </a:solidFill>
                    <a:ea typeface="Arial" charset="0"/>
                    <a:cs typeface="Arial" charset="0"/>
                  </a:rPr>
                  <a:t>, time-step </a:t>
                </a:r>
                <a14:m>
                  <m:oMath xmlns:m="http://schemas.openxmlformats.org/officeDocument/2006/math">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oMath>
                </a14:m>
                <a:r>
                  <a:rPr lang="en-IE" sz="2000" b="0" i="1" dirty="0">
                    <a:solidFill>
                      <a:schemeClr val="accent1">
                        <a:lumMod val="10000"/>
                      </a:schemeClr>
                    </a:solidFill>
                    <a:cs typeface="Arial" charset="0"/>
                  </a:rPr>
                  <a:t> …</a:t>
                </a:r>
              </a:p>
              <a:p>
                <a:pPr marL="800100" lvl="1" indent="-342900">
                  <a:lnSpc>
                    <a:spcPct val="150000"/>
                  </a:lnSpc>
                  <a:buFont typeface="Courier New" panose="02070309020205020404" pitchFamily="49" charset="0"/>
                  <a:buChar char="o"/>
                </a:pPr>
                <a14:m>
                  <m:oMath xmlns:m="http://schemas.openxmlformats.org/officeDocument/2006/math">
                    <m:sSub>
                      <m:sSubPr>
                        <m:ctrlPr>
                          <a:rPr lang="en-IE" sz="2000" b="0" i="1" smtClean="0">
                            <a:solidFill>
                              <a:schemeClr val="accent1">
                                <a:lumMod val="10000"/>
                              </a:schemeClr>
                            </a:solidFill>
                            <a:latin typeface="Cambria Math" panose="02040503050406030204" pitchFamily="18" charset="0"/>
                            <a:cs typeface="Arial" charset="0"/>
                          </a:rPr>
                        </m:ctrlPr>
                      </m:sSubPr>
                      <m:e>
                        <m:acc>
                          <m:accPr>
                            <m:chr m:val="̃"/>
                            <m:ctrlPr>
                              <a:rPr lang="en-IE" sz="2000" b="0" i="1" smtClean="0">
                                <a:solidFill>
                                  <a:schemeClr val="accent1">
                                    <a:lumMod val="10000"/>
                                  </a:schemeClr>
                                </a:solidFill>
                                <a:latin typeface="Cambria Math" panose="02040503050406030204" pitchFamily="18" charset="0"/>
                                <a:cs typeface="Arial" charset="0"/>
                              </a:rPr>
                            </m:ctrlPr>
                          </m:accPr>
                          <m:e>
                            <m:r>
                              <a:rPr lang="en-IE" sz="2000" b="0" i="1" smtClean="0">
                                <a:solidFill>
                                  <a:schemeClr val="accent1">
                                    <a:lumMod val="10000"/>
                                  </a:schemeClr>
                                </a:solidFill>
                                <a:latin typeface="Cambria Math" panose="02040503050406030204" pitchFamily="18" charset="0"/>
                                <a:cs typeface="Arial" charset="0"/>
                              </a:rPr>
                              <m:t>𝑋</m:t>
                            </m:r>
                          </m:e>
                        </m:acc>
                      </m:e>
                      <m:sub>
                        <m:r>
                          <a:rPr lang="en-IE" sz="2000" b="0" i="1" smtClean="0">
                            <a:solidFill>
                              <a:schemeClr val="accent1">
                                <a:lumMod val="10000"/>
                              </a:schemeClr>
                            </a:solidFill>
                            <a:latin typeface="Cambria Math" panose="02040503050406030204" pitchFamily="18" charset="0"/>
                            <a:cs typeface="Arial" charset="0"/>
                          </a:rPr>
                          <m:t>𝑑</m:t>
                        </m:r>
                        <m:r>
                          <a:rPr lang="en-IE" sz="2000" b="0" i="1" smtClean="0">
                            <a:solidFill>
                              <a:schemeClr val="accent1">
                                <a:lumMod val="10000"/>
                              </a:schemeClr>
                            </a:solidFill>
                            <a:latin typeface="Cambria Math" panose="02040503050406030204" pitchFamily="18" charset="0"/>
                            <a:cs typeface="Arial" charset="0"/>
                          </a:rPr>
                          <m:t>∗</m:t>
                        </m:r>
                      </m:sub>
                    </m:sSub>
                    <m:r>
                      <a:rPr lang="en-IE" sz="2000" b="0" i="1" smtClean="0">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b="0" i="1" smtClean="0">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measured, normalized freestream wind directions, turbine wind velocities</a:t>
                </a:r>
                <a:r>
                  <a:rPr lang="en-IE" sz="2000" i="1" dirty="0">
                    <a:solidFill>
                      <a:schemeClr val="accent1">
                        <a:lumMod val="10000"/>
                      </a:schemeClr>
                    </a:solidFill>
                    <a:ea typeface="Arial" charset="0"/>
                    <a:cs typeface="Arial" charset="0"/>
                  </a:rPr>
                  <a:t>, </a:t>
                </a:r>
                <a:r>
                  <a:rPr lang="en-US" sz="2000" dirty="0">
                    <a:solidFill>
                      <a:schemeClr val="accent1">
                        <a:lumMod val="10000"/>
                      </a:schemeClr>
                    </a:solidFill>
                    <a:ea typeface="Arial" charset="0"/>
                    <a:cs typeface="Arial" charset="0"/>
                  </a:rPr>
                  <a:t>turbine control actions</a:t>
                </a:r>
              </a:p>
              <a:p>
                <a:pPr marL="800100" lvl="1" indent="-342900">
                  <a:lnSpc>
                    <a:spcPct val="150000"/>
                  </a:lnSpc>
                  <a:buFont typeface="Courier New" panose="02070309020205020404" pitchFamily="49" charset="0"/>
                  <a:buChar char="o"/>
                </a:pPr>
                <a14:m>
                  <m:oMath xmlns:m="http://schemas.openxmlformats.org/officeDocument/2006/math">
                    <m:sSubSup>
                      <m:sSubSupPr>
                        <m:ctrlPr>
                          <a:rPr lang="en-IE" sz="2000" i="1" smtClean="0">
                            <a:solidFill>
                              <a:schemeClr val="accent1">
                                <a:lumMod val="10000"/>
                              </a:schemeClr>
                            </a:solidFill>
                            <a:latin typeface="Cambria Math" panose="02040503050406030204" pitchFamily="18" charset="0"/>
                            <a:ea typeface="Arial" charset="0"/>
                            <a:cs typeface="Arial" charset="0"/>
                          </a:rPr>
                        </m:ctrlPr>
                      </m:sSubSupPr>
                      <m:e>
                        <m:r>
                          <a:rPr lang="en-IE" sz="2000" b="0" i="1" smtClean="0">
                            <a:solidFill>
                              <a:schemeClr val="accent1">
                                <a:lumMod val="10000"/>
                              </a:schemeClr>
                            </a:solidFill>
                            <a:latin typeface="Cambria Math" panose="02040503050406030204" pitchFamily="18" charset="0"/>
                            <a:ea typeface="Arial" charset="0"/>
                            <a:cs typeface="Arial" charset="0"/>
                          </a:rPr>
                          <m:t>𝑈</m:t>
                        </m:r>
                      </m:e>
                      <m:sub>
                        <m:r>
                          <a:rPr lang="en-IE" sz="2000" b="0" i="1" smtClean="0">
                            <a:solidFill>
                              <a:schemeClr val="accent1">
                                <a:lumMod val="10000"/>
                              </a:schemeClr>
                            </a:solidFill>
                            <a:latin typeface="Cambria Math" panose="02040503050406030204" pitchFamily="18" charset="0"/>
                            <a:ea typeface="Arial" charset="0"/>
                            <a:cs typeface="Arial" charset="0"/>
                          </a:rPr>
                          <m:t>𝑑</m:t>
                        </m:r>
                      </m:sub>
                      <m:sup>
                        <m:r>
                          <a:rPr lang="en-IE" sz="2000" b="0" i="1" smtClean="0">
                            <a:solidFill>
                              <a:schemeClr val="accent1">
                                <a:lumMod val="10000"/>
                              </a:schemeClr>
                            </a:solidFill>
                            <a:latin typeface="Cambria Math" panose="02040503050406030204" pitchFamily="18" charset="0"/>
                            <a:ea typeface="Arial" charset="0"/>
                            <a:cs typeface="Arial" charset="0"/>
                          </a:rPr>
                          <m:t>𝑏</m:t>
                        </m:r>
                      </m:sup>
                    </m:sSubSup>
                    <m:r>
                      <a:rPr lang="en-IE" sz="2000" b="0" i="1" smtClean="0">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b="0" i="1" smtClean="0">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’Base’ model-predicted velocity</a:t>
                </a:r>
              </a:p>
              <a:p>
                <a:pPr marL="800100" lvl="1" indent="-342900">
                  <a:lnSpc>
                    <a:spcPct val="150000"/>
                  </a:lnSpc>
                  <a:buFont typeface="Courier New" panose="02070309020205020404" pitchFamily="49" charset="0"/>
                  <a:buChar char="o"/>
                </a:pPr>
                <a14:m>
                  <m:oMath xmlns:m="http://schemas.openxmlformats.org/officeDocument/2006/math">
                    <m:r>
                      <a:rPr lang="en-IE" sz="2000" i="1" smtClean="0">
                        <a:solidFill>
                          <a:schemeClr val="accent1">
                            <a:lumMod val="10000"/>
                          </a:schemeClr>
                        </a:solidFill>
                        <a:latin typeface="Cambria Math" panose="02040503050406030204" pitchFamily="18" charset="0"/>
                        <a:ea typeface="Arial" charset="0"/>
                        <a:cs typeface="Arial" charset="0"/>
                      </a:rPr>
                      <m:t>𝛿</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𝑈</m:t>
                        </m:r>
                      </m:e>
                      <m:sub>
                        <m:r>
                          <a:rPr lang="en-IE" sz="2000" b="0" i="1" smtClean="0">
                            <a:solidFill>
                              <a:schemeClr val="accent1">
                                <a:lumMod val="10000"/>
                              </a:schemeClr>
                            </a:solidFill>
                            <a:latin typeface="Cambria Math" panose="02040503050406030204" pitchFamily="18" charset="0"/>
                            <a:ea typeface="Arial" charset="0"/>
                            <a:cs typeface="Arial" charset="0"/>
                          </a:rPr>
                          <m:t>𝑑</m:t>
                        </m:r>
                        <m:r>
                          <a:rPr lang="en-IE" sz="2000" b="0" i="1" smtClean="0">
                            <a:solidFill>
                              <a:schemeClr val="accent1">
                                <a:lumMod val="10000"/>
                              </a:schemeClr>
                            </a:solidFill>
                            <a:latin typeface="Cambria Math" panose="02040503050406030204" pitchFamily="18" charset="0"/>
                            <a:ea typeface="Arial" charset="0"/>
                            <a:cs typeface="Arial" charset="0"/>
                          </a:rPr>
                          <m:t>∗</m:t>
                        </m:r>
                      </m:sub>
                    </m:sSub>
                    <m:r>
                      <a:rPr lang="en-IE" sz="2000" i="1">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i="1">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i="1">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GP-predicted velocity error</a:t>
                </a:r>
              </a:p>
              <a:p>
                <a:pPr marL="800100" lvl="1" indent="-342900">
                  <a:lnSpc>
                    <a:spcPct val="150000"/>
                  </a:lnSpc>
                  <a:buFont typeface="Courier New" panose="02070309020205020404" pitchFamily="49" charset="0"/>
                  <a:buChar char="o"/>
                </a:pPr>
                <a14:m>
                  <m:oMath xmlns:m="http://schemas.openxmlformats.org/officeDocument/2006/math">
                    <m:sSub>
                      <m:sSubPr>
                        <m:ctrlPr>
                          <a:rPr lang="en-IE" sz="2000" i="1" dirty="0" smtClean="0">
                            <a:solidFill>
                              <a:schemeClr val="accent1">
                                <a:lumMod val="10000"/>
                              </a:schemeClr>
                            </a:solidFill>
                            <a:latin typeface="Cambria Math" panose="02040503050406030204" pitchFamily="18" charset="0"/>
                            <a:cs typeface="Arial" charset="0"/>
                          </a:rPr>
                        </m:ctrlPr>
                      </m:sSubPr>
                      <m:e>
                        <m:acc>
                          <m:accPr>
                            <m:chr m:val="̂"/>
                            <m:ctrlPr>
                              <a:rPr lang="en-IE" sz="2000" i="1" dirty="0" smtClean="0">
                                <a:solidFill>
                                  <a:schemeClr val="accent1">
                                    <a:lumMod val="10000"/>
                                  </a:schemeClr>
                                </a:solidFill>
                                <a:latin typeface="Cambria Math" panose="02040503050406030204" pitchFamily="18" charset="0"/>
                                <a:cs typeface="Arial" charset="0"/>
                              </a:rPr>
                            </m:ctrlPr>
                          </m:accPr>
                          <m:e>
                            <m:r>
                              <a:rPr lang="en-IE" sz="2000" b="0" i="1" dirty="0" smtClean="0">
                                <a:solidFill>
                                  <a:schemeClr val="accent1">
                                    <a:lumMod val="10000"/>
                                  </a:schemeClr>
                                </a:solidFill>
                                <a:latin typeface="Cambria Math" panose="02040503050406030204" pitchFamily="18" charset="0"/>
                                <a:cs typeface="Arial" charset="0"/>
                              </a:rPr>
                              <m:t>𝑈</m:t>
                            </m:r>
                          </m:e>
                        </m:acc>
                      </m:e>
                      <m:sub>
                        <m:r>
                          <a:rPr lang="en-IE" sz="2000" b="0" i="1" dirty="0" smtClean="0">
                            <a:solidFill>
                              <a:schemeClr val="accent1">
                                <a:lumMod val="10000"/>
                              </a:schemeClr>
                            </a:solidFill>
                            <a:latin typeface="Cambria Math" panose="02040503050406030204" pitchFamily="18" charset="0"/>
                            <a:cs typeface="Arial" charset="0"/>
                          </a:rPr>
                          <m:t>𝑑</m:t>
                        </m:r>
                      </m:sub>
                    </m:sSub>
                    <m:r>
                      <a:rPr lang="en-IE" sz="2000" i="1">
                        <a:solidFill>
                          <a:schemeClr val="accent1">
                            <a:lumMod val="10000"/>
                          </a:schemeClr>
                        </a:solidFill>
                        <a:latin typeface="Cambria Math" panose="02040503050406030204" pitchFamily="18" charset="0"/>
                        <a:ea typeface="Arial" charset="0"/>
                        <a:cs typeface="Arial" charset="0"/>
                      </a:rPr>
                      <m:t>(</m:t>
                    </m:r>
                    <m:sSub>
                      <m:sSubPr>
                        <m:ctrlPr>
                          <a:rPr lang="en-IE" sz="2000" b="0" i="1" dirty="0" smtClean="0">
                            <a:solidFill>
                              <a:schemeClr val="accent1">
                                <a:lumMod val="10000"/>
                              </a:schemeClr>
                            </a:solidFill>
                            <a:latin typeface="Cambria Math" panose="02040503050406030204" pitchFamily="18" charset="0"/>
                            <a:cs typeface="Arial" charset="0"/>
                          </a:rPr>
                        </m:ctrlPr>
                      </m:sSubPr>
                      <m:e>
                        <m:r>
                          <a:rPr lang="en-IE" sz="2000" i="1">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i="1">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Final predicted velocity</a:t>
                </a:r>
              </a:p>
            </p:txBody>
          </p:sp>
        </mc:Choice>
        <mc:Fallback xmlns="">
          <p:sp>
            <p:nvSpPr>
              <p:cNvPr id="3" name="TextBox 2">
                <a:extLst>
                  <a:ext uri="{FF2B5EF4-FFF2-40B4-BE49-F238E27FC236}">
                    <a16:creationId xmlns:a16="http://schemas.microsoft.com/office/drawing/2014/main" id="{ADDF5400-2BB8-0564-47EA-4CCE3C13DA50}"/>
                  </a:ext>
                </a:extLst>
              </p:cNvPr>
              <p:cNvSpPr txBox="1">
                <a:spLocks noRot="1" noChangeAspect="1" noMove="1" noResize="1" noEditPoints="1" noAdjustHandles="1" noChangeArrowheads="1" noChangeShapeType="1" noTextEdit="1"/>
              </p:cNvSpPr>
              <p:nvPr/>
            </p:nvSpPr>
            <p:spPr>
              <a:xfrm>
                <a:off x="-6553200" y="1818784"/>
                <a:ext cx="5657642" cy="3540200"/>
              </a:xfrm>
              <a:prstGeom prst="rect">
                <a:avLst/>
              </a:prstGeom>
              <a:blipFill>
                <a:blip r:embed="rId4"/>
                <a:stretch>
                  <a:fillRect b="-17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2098E93-F8FE-FC1E-D9C7-F89499723918}"/>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8" name="TextBox 7">
            <a:extLst>
              <a:ext uri="{FF2B5EF4-FFF2-40B4-BE49-F238E27FC236}">
                <a16:creationId xmlns:a16="http://schemas.microsoft.com/office/drawing/2014/main" id="{FDDF39CC-E756-FAD2-2539-9C4692F7BE7E}"/>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5" name="Slide Number Placeholder 4">
            <a:extLst>
              <a:ext uri="{FF2B5EF4-FFF2-40B4-BE49-F238E27FC236}">
                <a16:creationId xmlns:a16="http://schemas.microsoft.com/office/drawing/2014/main" id="{73779E5B-DF15-387A-CCAC-79B4483F4D4D}"/>
              </a:ext>
            </a:extLst>
          </p:cNvPr>
          <p:cNvSpPr>
            <a:spLocks noGrp="1"/>
          </p:cNvSpPr>
          <p:nvPr>
            <p:ph type="sldNum" sz="quarter" idx="12"/>
          </p:nvPr>
        </p:nvSpPr>
        <p:spPr/>
        <p:txBody>
          <a:bodyPr/>
          <a:lstStyle/>
          <a:p>
            <a:fld id="{9E3EFB43-BEAF-4970-A06C-24B01B76FA99}" type="slidenum">
              <a:rPr lang="en-US" smtClean="0"/>
              <a:pPr/>
              <a:t>75</a:t>
            </a:fld>
            <a:endParaRPr lang="en-US"/>
          </a:p>
        </p:txBody>
      </p:sp>
      <p:grpSp>
        <p:nvGrpSpPr>
          <p:cNvPr id="33" name="Group 32">
            <a:extLst>
              <a:ext uri="{FF2B5EF4-FFF2-40B4-BE49-F238E27FC236}">
                <a16:creationId xmlns:a16="http://schemas.microsoft.com/office/drawing/2014/main" id="{D2A565BD-2661-DE25-8370-BB2325C76929}"/>
              </a:ext>
            </a:extLst>
          </p:cNvPr>
          <p:cNvGrpSpPr/>
          <p:nvPr/>
        </p:nvGrpSpPr>
        <p:grpSpPr>
          <a:xfrm>
            <a:off x="304800" y="1266735"/>
            <a:ext cx="4495800" cy="2957648"/>
            <a:chOff x="304800" y="1266735"/>
            <a:chExt cx="4495800" cy="2957648"/>
          </a:xfrm>
        </p:grpSpPr>
        <p:sp>
          <p:nvSpPr>
            <p:cNvPr id="6" name="TextBox 5">
              <a:extLst>
                <a:ext uri="{FF2B5EF4-FFF2-40B4-BE49-F238E27FC236}">
                  <a16:creationId xmlns:a16="http://schemas.microsoft.com/office/drawing/2014/main" id="{62D4B342-E670-2367-05D5-B5C53DAE36D5}"/>
                </a:ext>
              </a:extLst>
            </p:cNvPr>
            <p:cNvSpPr txBox="1"/>
            <p:nvPr/>
          </p:nvSpPr>
          <p:spPr>
            <a:xfrm>
              <a:off x="304800" y="1266735"/>
              <a:ext cx="2796915" cy="1200329"/>
            </a:xfrm>
            <a:prstGeom prst="rect">
              <a:avLst/>
            </a:prstGeom>
            <a:noFill/>
          </p:spPr>
          <p:txBody>
            <a:bodyPr wrap="square" rtlCol="0">
              <a:spAutoFit/>
            </a:bodyPr>
            <a:lstStyle/>
            <a:p>
              <a:r>
                <a:rPr lang="en-US" sz="1800" b="1" dirty="0">
                  <a:solidFill>
                    <a:srgbClr val="CFB87C"/>
                  </a:solidFill>
                  <a:ea typeface="Arial" charset="0"/>
                  <a:cs typeface="Arial" charset="0"/>
                </a:rPr>
                <a:t>freestream wind directions, turbine wind velocities</a:t>
              </a:r>
              <a:r>
                <a:rPr lang="en-IE" sz="1800" b="1" i="1" dirty="0">
                  <a:solidFill>
                    <a:srgbClr val="CFB87C"/>
                  </a:solidFill>
                  <a:ea typeface="Arial" charset="0"/>
                  <a:cs typeface="Arial" charset="0"/>
                </a:rPr>
                <a:t>, </a:t>
              </a:r>
              <a:r>
                <a:rPr lang="en-US" sz="1800" b="1" dirty="0">
                  <a:solidFill>
                    <a:srgbClr val="CFB87C"/>
                  </a:solidFill>
                  <a:ea typeface="Arial" charset="0"/>
                  <a:cs typeface="Arial" charset="0"/>
                </a:rPr>
                <a:t>turbine control actions</a:t>
              </a:r>
            </a:p>
          </p:txBody>
        </p:sp>
        <p:cxnSp>
          <p:nvCxnSpPr>
            <p:cNvPr id="19" name="Straight Arrow Connector 18">
              <a:extLst>
                <a:ext uri="{FF2B5EF4-FFF2-40B4-BE49-F238E27FC236}">
                  <a16:creationId xmlns:a16="http://schemas.microsoft.com/office/drawing/2014/main" id="{9EF62AE5-4E1C-DA21-B0CB-7652920DC490}"/>
                </a:ext>
              </a:extLst>
            </p:cNvPr>
            <p:cNvCxnSpPr>
              <a:cxnSpLocks/>
            </p:cNvCxnSpPr>
            <p:nvPr/>
          </p:nvCxnSpPr>
          <p:spPr>
            <a:xfrm flipV="1">
              <a:off x="3101715" y="1266735"/>
              <a:ext cx="1698885" cy="600164"/>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D727245-3A53-03A3-CDA7-74A6F1691855}"/>
                </a:ext>
              </a:extLst>
            </p:cNvPr>
            <p:cNvCxnSpPr>
              <a:cxnSpLocks/>
              <a:stCxn id="6" idx="3"/>
            </p:cNvCxnSpPr>
            <p:nvPr/>
          </p:nvCxnSpPr>
          <p:spPr>
            <a:xfrm>
              <a:off x="3101715" y="1866900"/>
              <a:ext cx="1698885" cy="876300"/>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3625C8-A8D9-7FD2-09FD-7C676855ECED}"/>
                </a:ext>
              </a:extLst>
            </p:cNvPr>
            <p:cNvCxnSpPr>
              <a:cxnSpLocks/>
              <a:stCxn id="6" idx="3"/>
            </p:cNvCxnSpPr>
            <p:nvPr/>
          </p:nvCxnSpPr>
          <p:spPr>
            <a:xfrm>
              <a:off x="3101715" y="1866900"/>
              <a:ext cx="1622685" cy="2357483"/>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BB91AA4-534F-46CD-FEFF-B1F6835213C3}"/>
              </a:ext>
            </a:extLst>
          </p:cNvPr>
          <p:cNvGrpSpPr/>
          <p:nvPr/>
        </p:nvGrpSpPr>
        <p:grpSpPr>
          <a:xfrm>
            <a:off x="304800" y="2274399"/>
            <a:ext cx="6054673" cy="2662414"/>
            <a:chOff x="304800" y="-452110"/>
            <a:chExt cx="6054673" cy="2662414"/>
          </a:xfrm>
        </p:grpSpPr>
        <p:sp>
          <p:nvSpPr>
            <p:cNvPr id="35" name="TextBox 34">
              <a:extLst>
                <a:ext uri="{FF2B5EF4-FFF2-40B4-BE49-F238E27FC236}">
                  <a16:creationId xmlns:a16="http://schemas.microsoft.com/office/drawing/2014/main" id="{6E0061B7-3E59-018A-4F8E-4290FC842334}"/>
                </a:ext>
              </a:extLst>
            </p:cNvPr>
            <p:cNvSpPr txBox="1"/>
            <p:nvPr/>
          </p:nvSpPr>
          <p:spPr>
            <a:xfrm>
              <a:off x="304800" y="1266735"/>
              <a:ext cx="2796915" cy="646331"/>
            </a:xfrm>
            <a:prstGeom prst="rect">
              <a:avLst/>
            </a:prstGeom>
            <a:noFill/>
          </p:spPr>
          <p:txBody>
            <a:bodyPr wrap="square" rtlCol="0">
              <a:spAutoFit/>
            </a:bodyPr>
            <a:lstStyle/>
            <a:p>
              <a:r>
                <a:rPr lang="en-US" sz="1800" b="1" dirty="0">
                  <a:solidFill>
                    <a:srgbClr val="CFB87C"/>
                  </a:solidFill>
                  <a:ea typeface="Arial" charset="0"/>
                  <a:cs typeface="Arial" charset="0"/>
                </a:rPr>
                <a:t>‘base’ model-predicted turbine velocity</a:t>
              </a:r>
            </a:p>
          </p:txBody>
        </p:sp>
        <p:cxnSp>
          <p:nvCxnSpPr>
            <p:cNvPr id="36" name="Straight Arrow Connector 35">
              <a:extLst>
                <a:ext uri="{FF2B5EF4-FFF2-40B4-BE49-F238E27FC236}">
                  <a16:creationId xmlns:a16="http://schemas.microsoft.com/office/drawing/2014/main" id="{5D14195B-0003-988A-1544-F39DF3D8CAE3}"/>
                </a:ext>
              </a:extLst>
            </p:cNvPr>
            <p:cNvCxnSpPr>
              <a:cxnSpLocks/>
              <a:stCxn id="35" idx="3"/>
            </p:cNvCxnSpPr>
            <p:nvPr/>
          </p:nvCxnSpPr>
          <p:spPr>
            <a:xfrm flipV="1">
              <a:off x="3101715" y="-452110"/>
              <a:ext cx="3195664" cy="2042011"/>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2E5E48D-19C6-312C-09B8-EE4B2DF6AA1B}"/>
                </a:ext>
              </a:extLst>
            </p:cNvPr>
            <p:cNvCxnSpPr>
              <a:cxnSpLocks/>
              <a:stCxn id="35" idx="3"/>
            </p:cNvCxnSpPr>
            <p:nvPr/>
          </p:nvCxnSpPr>
          <p:spPr>
            <a:xfrm flipV="1">
              <a:off x="3101715" y="1114530"/>
              <a:ext cx="3195664" cy="475371"/>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364566-6D74-DE6D-1F0D-6AA6ADC8A696}"/>
                </a:ext>
              </a:extLst>
            </p:cNvPr>
            <p:cNvCxnSpPr>
              <a:cxnSpLocks/>
              <a:stCxn id="35" idx="3"/>
            </p:cNvCxnSpPr>
            <p:nvPr/>
          </p:nvCxnSpPr>
          <p:spPr>
            <a:xfrm>
              <a:off x="3101715" y="1589901"/>
              <a:ext cx="3257758" cy="620403"/>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1EDB48E-B573-31EF-CB9B-F55FF34D7864}"/>
              </a:ext>
            </a:extLst>
          </p:cNvPr>
          <p:cNvGrpSpPr/>
          <p:nvPr/>
        </p:nvGrpSpPr>
        <p:grpSpPr>
          <a:xfrm>
            <a:off x="8413048" y="1321766"/>
            <a:ext cx="3820713" cy="2902617"/>
            <a:chOff x="-718998" y="486429"/>
            <a:chExt cx="3820713" cy="2902617"/>
          </a:xfrm>
        </p:grpSpPr>
        <p:sp>
          <p:nvSpPr>
            <p:cNvPr id="49" name="TextBox 48">
              <a:extLst>
                <a:ext uri="{FF2B5EF4-FFF2-40B4-BE49-F238E27FC236}">
                  <a16:creationId xmlns:a16="http://schemas.microsoft.com/office/drawing/2014/main" id="{D4E5C98D-5523-9976-BC5F-EFE62F5DB3C4}"/>
                </a:ext>
              </a:extLst>
            </p:cNvPr>
            <p:cNvSpPr txBox="1"/>
            <p:nvPr/>
          </p:nvSpPr>
          <p:spPr>
            <a:xfrm>
              <a:off x="304800" y="1266735"/>
              <a:ext cx="2796915" cy="646331"/>
            </a:xfrm>
            <a:prstGeom prst="rect">
              <a:avLst/>
            </a:prstGeom>
            <a:noFill/>
          </p:spPr>
          <p:txBody>
            <a:bodyPr wrap="square" rtlCol="0">
              <a:spAutoFit/>
            </a:bodyPr>
            <a:lstStyle/>
            <a:p>
              <a:r>
                <a:rPr lang="en-US" sz="1800" b="1" dirty="0">
                  <a:solidFill>
                    <a:srgbClr val="CFB87C"/>
                  </a:solidFill>
                  <a:ea typeface="Arial" charset="0"/>
                  <a:cs typeface="Arial" charset="0"/>
                </a:rPr>
                <a:t>‘GP’ model-predicted turbine velocity </a:t>
              </a:r>
              <a:r>
                <a:rPr lang="en-US" sz="1800" b="1" i="1" dirty="0">
                  <a:solidFill>
                    <a:srgbClr val="CFB87C"/>
                  </a:solidFill>
                  <a:ea typeface="Arial" charset="0"/>
                  <a:cs typeface="Arial" charset="0"/>
                </a:rPr>
                <a:t>error</a:t>
              </a:r>
            </a:p>
          </p:txBody>
        </p:sp>
        <p:cxnSp>
          <p:nvCxnSpPr>
            <p:cNvPr id="50" name="Straight Arrow Connector 49">
              <a:extLst>
                <a:ext uri="{FF2B5EF4-FFF2-40B4-BE49-F238E27FC236}">
                  <a16:creationId xmlns:a16="http://schemas.microsoft.com/office/drawing/2014/main" id="{72866230-D317-0EA2-59F9-A5D6A2B44207}"/>
                </a:ext>
              </a:extLst>
            </p:cNvPr>
            <p:cNvCxnSpPr>
              <a:cxnSpLocks/>
              <a:stCxn id="49" idx="1"/>
            </p:cNvCxnSpPr>
            <p:nvPr/>
          </p:nvCxnSpPr>
          <p:spPr>
            <a:xfrm flipH="1" flipV="1">
              <a:off x="-718998" y="486429"/>
              <a:ext cx="1023798" cy="1103472"/>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FEEAB6-F892-5A57-3926-CB0C59AF9063}"/>
                </a:ext>
              </a:extLst>
            </p:cNvPr>
            <p:cNvCxnSpPr>
              <a:cxnSpLocks/>
              <a:stCxn id="49" idx="1"/>
            </p:cNvCxnSpPr>
            <p:nvPr/>
          </p:nvCxnSpPr>
          <p:spPr>
            <a:xfrm flipH="1">
              <a:off x="-718998" y="1589901"/>
              <a:ext cx="1023798" cy="317962"/>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DAC74EA-E214-892F-3FDC-E6BDB2BE58B4}"/>
                </a:ext>
              </a:extLst>
            </p:cNvPr>
            <p:cNvCxnSpPr>
              <a:cxnSpLocks/>
              <a:stCxn id="49" idx="1"/>
            </p:cNvCxnSpPr>
            <p:nvPr/>
          </p:nvCxnSpPr>
          <p:spPr>
            <a:xfrm flipH="1">
              <a:off x="-718998" y="1589901"/>
              <a:ext cx="1023798" cy="1799145"/>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54D33E8-A970-F0CB-400A-BB99677569C0}"/>
              </a:ext>
            </a:extLst>
          </p:cNvPr>
          <p:cNvGrpSpPr/>
          <p:nvPr/>
        </p:nvGrpSpPr>
        <p:grpSpPr>
          <a:xfrm>
            <a:off x="9093719" y="2377859"/>
            <a:ext cx="3098282" cy="2558324"/>
            <a:chOff x="-375871" y="215846"/>
            <a:chExt cx="3098282" cy="2558324"/>
          </a:xfrm>
        </p:grpSpPr>
        <p:sp>
          <p:nvSpPr>
            <p:cNvPr id="60" name="TextBox 59">
              <a:extLst>
                <a:ext uri="{FF2B5EF4-FFF2-40B4-BE49-F238E27FC236}">
                  <a16:creationId xmlns:a16="http://schemas.microsoft.com/office/drawing/2014/main" id="{080233EF-9F9C-4928-3A4E-97C91352DD60}"/>
                </a:ext>
              </a:extLst>
            </p:cNvPr>
            <p:cNvSpPr txBox="1"/>
            <p:nvPr/>
          </p:nvSpPr>
          <p:spPr>
            <a:xfrm>
              <a:off x="304801" y="1266735"/>
              <a:ext cx="2417610" cy="646331"/>
            </a:xfrm>
            <a:prstGeom prst="rect">
              <a:avLst/>
            </a:prstGeom>
            <a:noFill/>
          </p:spPr>
          <p:txBody>
            <a:bodyPr wrap="square" rtlCol="0">
              <a:spAutoFit/>
            </a:bodyPr>
            <a:lstStyle/>
            <a:p>
              <a:r>
                <a:rPr lang="en-US" b="1" dirty="0">
                  <a:solidFill>
                    <a:srgbClr val="CFB87C"/>
                  </a:solidFill>
                  <a:ea typeface="Arial" charset="0"/>
                  <a:cs typeface="Arial" charset="0"/>
                </a:rPr>
                <a:t>Final predicted </a:t>
              </a:r>
              <a:r>
                <a:rPr lang="en-US" sz="1800" b="1" dirty="0">
                  <a:solidFill>
                    <a:srgbClr val="CFB87C"/>
                  </a:solidFill>
                  <a:ea typeface="Arial" charset="0"/>
                  <a:cs typeface="Arial" charset="0"/>
                </a:rPr>
                <a:t>turbine velocity</a:t>
              </a:r>
              <a:endParaRPr lang="en-US" sz="1800" b="1" i="1" dirty="0">
                <a:solidFill>
                  <a:srgbClr val="CFB87C"/>
                </a:solidFill>
                <a:ea typeface="Arial" charset="0"/>
                <a:cs typeface="Arial" charset="0"/>
              </a:endParaRPr>
            </a:p>
          </p:txBody>
        </p:sp>
        <p:cxnSp>
          <p:nvCxnSpPr>
            <p:cNvPr id="61" name="Straight Arrow Connector 60">
              <a:extLst>
                <a:ext uri="{FF2B5EF4-FFF2-40B4-BE49-F238E27FC236}">
                  <a16:creationId xmlns:a16="http://schemas.microsoft.com/office/drawing/2014/main" id="{2153DD5A-120E-967C-1268-06CA7A6B5F72}"/>
                </a:ext>
              </a:extLst>
            </p:cNvPr>
            <p:cNvCxnSpPr>
              <a:cxnSpLocks/>
              <a:stCxn id="60" idx="1"/>
            </p:cNvCxnSpPr>
            <p:nvPr/>
          </p:nvCxnSpPr>
          <p:spPr>
            <a:xfrm flipH="1" flipV="1">
              <a:off x="-375871" y="215846"/>
              <a:ext cx="680672" cy="1374055"/>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59A2B92-E6D9-B865-8788-B48022A22753}"/>
                </a:ext>
              </a:extLst>
            </p:cNvPr>
            <p:cNvCxnSpPr>
              <a:cxnSpLocks/>
              <a:stCxn id="60" idx="1"/>
            </p:cNvCxnSpPr>
            <p:nvPr/>
          </p:nvCxnSpPr>
          <p:spPr>
            <a:xfrm flipH="1" flipV="1">
              <a:off x="-263165" y="1266735"/>
              <a:ext cx="567966" cy="323166"/>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EF34E6-EE9C-5F66-B41F-D5AACB1F1694}"/>
                </a:ext>
              </a:extLst>
            </p:cNvPr>
            <p:cNvCxnSpPr>
              <a:cxnSpLocks/>
              <a:stCxn id="60" idx="1"/>
            </p:cNvCxnSpPr>
            <p:nvPr/>
          </p:nvCxnSpPr>
          <p:spPr>
            <a:xfrm flipH="1">
              <a:off x="-263165" y="1589901"/>
              <a:ext cx="567966" cy="1184269"/>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174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5344389-E084-7C09-6833-24DA2CCEFFC3}"/>
              </a:ext>
            </a:extLst>
          </p:cNvPr>
          <p:cNvGrpSpPr/>
          <p:nvPr/>
        </p:nvGrpSpPr>
        <p:grpSpPr>
          <a:xfrm>
            <a:off x="1005142" y="918484"/>
            <a:ext cx="2691375" cy="1545478"/>
            <a:chOff x="889427" y="2191260"/>
            <a:chExt cx="2691375" cy="1545478"/>
          </a:xfrm>
        </p:grpSpPr>
        <p:cxnSp>
          <p:nvCxnSpPr>
            <p:cNvPr id="21" name="Straight Connector 20">
              <a:extLst>
                <a:ext uri="{FF2B5EF4-FFF2-40B4-BE49-F238E27FC236}">
                  <a16:creationId xmlns:a16="http://schemas.microsoft.com/office/drawing/2014/main" id="{E7099E72-643C-EDA1-17E6-8717AE27FE8C}"/>
                </a:ext>
              </a:extLst>
            </p:cNvPr>
            <p:cNvCxnSpPr>
              <a:cxnSpLocks/>
            </p:cNvCxnSpPr>
            <p:nvPr/>
          </p:nvCxnSpPr>
          <p:spPr>
            <a:xfrm>
              <a:off x="889427" y="2349867"/>
              <a:ext cx="36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C64B2C4-DB51-A95B-54EE-A1776C8B9975}"/>
                </a:ext>
              </a:extLst>
            </p:cNvPr>
            <p:cNvCxnSpPr>
              <a:cxnSpLocks/>
            </p:cNvCxnSpPr>
            <p:nvPr/>
          </p:nvCxnSpPr>
          <p:spPr>
            <a:xfrm>
              <a:off x="889427" y="2751252"/>
              <a:ext cx="360000" cy="0"/>
            </a:xfrm>
            <a:prstGeom prst="line">
              <a:avLst/>
            </a:prstGeom>
            <a:ln w="38100">
              <a:solidFill>
                <a:srgbClr val="1E77B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0E5255D-E48C-21C5-8C51-B0E6B1EE3F3B}"/>
                </a:ext>
              </a:extLst>
            </p:cNvPr>
            <p:cNvCxnSpPr>
              <a:cxnSpLocks/>
            </p:cNvCxnSpPr>
            <p:nvPr/>
          </p:nvCxnSpPr>
          <p:spPr>
            <a:xfrm>
              <a:off x="889427" y="3152637"/>
              <a:ext cx="360000" cy="0"/>
            </a:xfrm>
            <a:prstGeom prst="line">
              <a:avLst/>
            </a:prstGeom>
            <a:ln w="38100">
              <a:solidFill>
                <a:srgbClr val="00800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018A18-5C01-7981-7736-5FFCE2684EE5}"/>
                </a:ext>
              </a:extLst>
            </p:cNvPr>
            <p:cNvCxnSpPr>
              <a:cxnSpLocks/>
            </p:cNvCxnSpPr>
            <p:nvPr/>
          </p:nvCxnSpPr>
          <p:spPr>
            <a:xfrm>
              <a:off x="889427" y="3554023"/>
              <a:ext cx="360000" cy="0"/>
            </a:xfrm>
            <a:prstGeom prst="line">
              <a:avLst/>
            </a:prstGeom>
            <a:ln w="38100">
              <a:solidFill>
                <a:srgbClr val="B5F3B6"/>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BB3790-DBDE-EDF7-4C6F-60922C0070A3}"/>
                </a:ext>
              </a:extLst>
            </p:cNvPr>
            <p:cNvSpPr txBox="1"/>
            <p:nvPr/>
          </p:nvSpPr>
          <p:spPr>
            <a:xfrm>
              <a:off x="1307166" y="2191260"/>
              <a:ext cx="599844" cy="369332"/>
            </a:xfrm>
            <a:prstGeom prst="rect">
              <a:avLst/>
            </a:prstGeom>
            <a:noFill/>
          </p:spPr>
          <p:txBody>
            <a:bodyPr wrap="none" rtlCol="0">
              <a:spAutoFit/>
            </a:bodyPr>
            <a:lstStyle/>
            <a:p>
              <a:r>
                <a:rPr lang="en-US" dirty="0"/>
                <a:t>True</a:t>
              </a:r>
            </a:p>
          </p:txBody>
        </p:sp>
        <p:sp>
          <p:nvSpPr>
            <p:cNvPr id="26" name="TextBox 25">
              <a:extLst>
                <a:ext uri="{FF2B5EF4-FFF2-40B4-BE49-F238E27FC236}">
                  <a16:creationId xmlns:a16="http://schemas.microsoft.com/office/drawing/2014/main" id="{8D7A0309-B6F2-7A1C-1FC6-F6973172E114}"/>
                </a:ext>
              </a:extLst>
            </p:cNvPr>
            <p:cNvSpPr txBox="1"/>
            <p:nvPr/>
          </p:nvSpPr>
          <p:spPr>
            <a:xfrm>
              <a:off x="1307166" y="2583309"/>
              <a:ext cx="2253437" cy="369332"/>
            </a:xfrm>
            <a:prstGeom prst="rect">
              <a:avLst/>
            </a:prstGeom>
            <a:noFill/>
          </p:spPr>
          <p:txBody>
            <a:bodyPr wrap="none" rtlCol="0">
              <a:spAutoFit/>
            </a:bodyPr>
            <a:lstStyle/>
            <a:p>
              <a:r>
                <a:rPr lang="en-US" dirty="0"/>
                <a:t>Base Model-Predicted</a:t>
              </a:r>
            </a:p>
          </p:txBody>
        </p:sp>
        <p:sp>
          <p:nvSpPr>
            <p:cNvPr id="27" name="TextBox 26">
              <a:extLst>
                <a:ext uri="{FF2B5EF4-FFF2-40B4-BE49-F238E27FC236}">
                  <a16:creationId xmlns:a16="http://schemas.microsoft.com/office/drawing/2014/main" id="{7F1D4F66-4F29-FF16-B87C-3967DEBE9227}"/>
                </a:ext>
              </a:extLst>
            </p:cNvPr>
            <p:cNvSpPr txBox="1"/>
            <p:nvPr/>
          </p:nvSpPr>
          <p:spPr>
            <a:xfrm>
              <a:off x="1307166" y="2975358"/>
              <a:ext cx="2006127" cy="369332"/>
            </a:xfrm>
            <a:prstGeom prst="rect">
              <a:avLst/>
            </a:prstGeom>
            <a:noFill/>
          </p:spPr>
          <p:txBody>
            <a:bodyPr wrap="none" rtlCol="0">
              <a:spAutoFit/>
            </a:bodyPr>
            <a:lstStyle/>
            <a:p>
              <a:r>
                <a:rPr lang="en-US" dirty="0"/>
                <a:t>GP-Predicted Mean</a:t>
              </a:r>
            </a:p>
          </p:txBody>
        </p:sp>
        <p:sp>
          <p:nvSpPr>
            <p:cNvPr id="28" name="TextBox 27">
              <a:extLst>
                <a:ext uri="{FF2B5EF4-FFF2-40B4-BE49-F238E27FC236}">
                  <a16:creationId xmlns:a16="http://schemas.microsoft.com/office/drawing/2014/main" id="{3B99B27B-04C4-D8CA-85BD-09B39405CF69}"/>
                </a:ext>
              </a:extLst>
            </p:cNvPr>
            <p:cNvSpPr txBox="1"/>
            <p:nvPr/>
          </p:nvSpPr>
          <p:spPr>
            <a:xfrm>
              <a:off x="1307166" y="3367406"/>
              <a:ext cx="2273636" cy="369332"/>
            </a:xfrm>
            <a:prstGeom prst="rect">
              <a:avLst/>
            </a:prstGeom>
            <a:noFill/>
          </p:spPr>
          <p:txBody>
            <a:bodyPr wrap="none" rtlCol="0">
              <a:spAutoFit/>
            </a:bodyPr>
            <a:lstStyle/>
            <a:p>
              <a:r>
                <a:rPr lang="en-US" dirty="0"/>
                <a:t>GP-Predicted Std. Dev.</a:t>
              </a:r>
            </a:p>
          </p:txBody>
        </p:sp>
      </p:grpSp>
      <p:grpSp>
        <p:nvGrpSpPr>
          <p:cNvPr id="2" name="Group 1">
            <a:extLst>
              <a:ext uri="{FF2B5EF4-FFF2-40B4-BE49-F238E27FC236}">
                <a16:creationId xmlns:a16="http://schemas.microsoft.com/office/drawing/2014/main" id="{10367CD2-43C5-60DC-7541-98939C41AB3D}"/>
              </a:ext>
            </a:extLst>
          </p:cNvPr>
          <p:cNvGrpSpPr/>
          <p:nvPr/>
        </p:nvGrpSpPr>
        <p:grpSpPr>
          <a:xfrm>
            <a:off x="6408440" y="2094631"/>
            <a:ext cx="5783560" cy="3727319"/>
            <a:chOff x="-1778654" y="3526472"/>
            <a:chExt cx="4797130" cy="3091596"/>
          </a:xfrm>
        </p:grpSpPr>
        <p:pic>
          <p:nvPicPr>
            <p:cNvPr id="32" name="Picture 31">
              <a:extLst>
                <a:ext uri="{FF2B5EF4-FFF2-40B4-BE49-F238E27FC236}">
                  <a16:creationId xmlns:a16="http://schemas.microsoft.com/office/drawing/2014/main" id="{9A6F94B6-80F1-1418-B3F1-843C79BC8D6B}"/>
                </a:ext>
              </a:extLst>
            </p:cNvPr>
            <p:cNvPicPr>
              <a:picLocks noChangeAspect="1"/>
            </p:cNvPicPr>
            <p:nvPr/>
          </p:nvPicPr>
          <p:blipFill>
            <a:blip r:embed="rId3">
              <a:extLst>
                <a:ext uri="{28A0092B-C50C-407E-A947-70E740481C1C}">
                  <a14:useLocalDpi xmlns:a14="http://schemas.microsoft.com/office/drawing/2010/main" val="0"/>
                </a:ext>
              </a:extLst>
            </a:blip>
            <a:srcRect l="9817" t="-398" r="8283"/>
            <a:stretch/>
          </p:blipFill>
          <p:spPr>
            <a:xfrm>
              <a:off x="-1778654" y="3526472"/>
              <a:ext cx="4797130" cy="3091596"/>
            </a:xfrm>
            <a:prstGeom prst="rect">
              <a:avLst/>
            </a:prstGeom>
          </p:spPr>
        </p:pic>
        <p:sp>
          <p:nvSpPr>
            <p:cNvPr id="29" name="Oval 28">
              <a:extLst>
                <a:ext uri="{FF2B5EF4-FFF2-40B4-BE49-F238E27FC236}">
                  <a16:creationId xmlns:a16="http://schemas.microsoft.com/office/drawing/2014/main" id="{15A8903B-F720-2DB5-D015-B9D58E0053EB}"/>
                </a:ext>
              </a:extLst>
            </p:cNvPr>
            <p:cNvSpPr/>
            <p:nvPr/>
          </p:nvSpPr>
          <p:spPr>
            <a:xfrm>
              <a:off x="549711" y="4700264"/>
              <a:ext cx="629168" cy="531091"/>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4727B4E9-EDDB-4287-3F57-EDF4C744ACEB}"/>
              </a:ext>
            </a:extLst>
          </p:cNvPr>
          <p:cNvGrpSpPr/>
          <p:nvPr/>
        </p:nvGrpSpPr>
        <p:grpSpPr>
          <a:xfrm>
            <a:off x="88631" y="2446483"/>
            <a:ext cx="6319809" cy="3244662"/>
            <a:chOff x="3398719" y="1227572"/>
            <a:chExt cx="8575687" cy="4402856"/>
          </a:xfrm>
        </p:grpSpPr>
        <p:pic>
          <p:nvPicPr>
            <p:cNvPr id="30" name="Picture 29" descr="A graph of a graph&#10;&#10;Description automatically generated with medium confidence">
              <a:extLst>
                <a:ext uri="{FF2B5EF4-FFF2-40B4-BE49-F238E27FC236}">
                  <a16:creationId xmlns:a16="http://schemas.microsoft.com/office/drawing/2014/main" id="{B4F3B79A-01C1-F00D-AACC-BB11752E5B9E}"/>
                </a:ext>
              </a:extLst>
            </p:cNvPr>
            <p:cNvPicPr>
              <a:picLocks noChangeAspect="1"/>
            </p:cNvPicPr>
            <p:nvPr/>
          </p:nvPicPr>
          <p:blipFill rotWithShape="1">
            <a:blip r:embed="rId4"/>
            <a:srcRect l="8776" t="49302" r="47797" b="4770"/>
            <a:stretch/>
          </p:blipFill>
          <p:spPr>
            <a:xfrm>
              <a:off x="4267200" y="1227572"/>
              <a:ext cx="7707206" cy="4402856"/>
            </a:xfrm>
            <a:prstGeom prst="rect">
              <a:avLst/>
            </a:prstGeom>
          </p:spPr>
        </p:pic>
        <p:pic>
          <p:nvPicPr>
            <p:cNvPr id="31" name="Picture 30" descr="A graph of a graph&#10;&#10;Description automatically generated with medium confidence">
              <a:extLst>
                <a:ext uri="{FF2B5EF4-FFF2-40B4-BE49-F238E27FC236}">
                  <a16:creationId xmlns:a16="http://schemas.microsoft.com/office/drawing/2014/main" id="{B69397CA-BFF1-40BD-B99A-893C8444B3D7}"/>
                </a:ext>
              </a:extLst>
            </p:cNvPr>
            <p:cNvPicPr>
              <a:picLocks noChangeAspect="1"/>
            </p:cNvPicPr>
            <p:nvPr/>
          </p:nvPicPr>
          <p:blipFill rotWithShape="1">
            <a:blip r:embed="rId4"/>
            <a:srcRect l="2728" t="11102" r="90265" b="81239"/>
            <a:stretch/>
          </p:blipFill>
          <p:spPr>
            <a:xfrm>
              <a:off x="3398719" y="1310691"/>
              <a:ext cx="1243663" cy="734210"/>
            </a:xfrm>
            <a:prstGeom prst="rect">
              <a:avLst/>
            </a:prstGeom>
          </p:spPr>
        </p:pic>
      </p:grpSp>
      <p:sp>
        <p:nvSpPr>
          <p:cNvPr id="33" name="TextBox 32">
            <a:extLst>
              <a:ext uri="{FF2B5EF4-FFF2-40B4-BE49-F238E27FC236}">
                <a16:creationId xmlns:a16="http://schemas.microsoft.com/office/drawing/2014/main" id="{1101D1CF-370E-5C28-6587-528B6227B0E3}"/>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35" name="TextBox 34">
            <a:extLst>
              <a:ext uri="{FF2B5EF4-FFF2-40B4-BE49-F238E27FC236}">
                <a16:creationId xmlns:a16="http://schemas.microsoft.com/office/drawing/2014/main" id="{AE59986A-6E4F-817A-D53C-54AFEE6DFFA8}"/>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5" name="Slide Number Placeholder 4">
            <a:extLst>
              <a:ext uri="{FF2B5EF4-FFF2-40B4-BE49-F238E27FC236}">
                <a16:creationId xmlns:a16="http://schemas.microsoft.com/office/drawing/2014/main" id="{DB55075F-380D-0F79-1B34-12E6247AB286}"/>
              </a:ext>
            </a:extLst>
          </p:cNvPr>
          <p:cNvSpPr>
            <a:spLocks noGrp="1"/>
          </p:cNvSpPr>
          <p:nvPr>
            <p:ph type="sldNum" sz="quarter" idx="12"/>
          </p:nvPr>
        </p:nvSpPr>
        <p:spPr/>
        <p:txBody>
          <a:bodyPr/>
          <a:lstStyle/>
          <a:p>
            <a:fld id="{9E3EFB43-BEAF-4970-A06C-24B01B76FA99}" type="slidenum">
              <a:rPr lang="en-US" smtClean="0"/>
              <a:pPr/>
              <a:t>76</a:t>
            </a:fld>
            <a:endParaRPr lang="en-US"/>
          </a:p>
        </p:txBody>
      </p:sp>
    </p:spTree>
    <p:extLst>
      <p:ext uri="{BB962C8B-B14F-4D97-AF65-F5344CB8AC3E}">
        <p14:creationId xmlns:p14="http://schemas.microsoft.com/office/powerpoint/2010/main" val="2401680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7" name="Picture 6">
            <a:extLst>
              <a:ext uri="{FF2B5EF4-FFF2-40B4-BE49-F238E27FC236}">
                <a16:creationId xmlns:a16="http://schemas.microsoft.com/office/drawing/2014/main" id="{CD7FDDC2-D975-D5BA-E17F-A79FC8FAD8C3}"/>
              </a:ext>
            </a:extLst>
          </p:cNvPr>
          <p:cNvPicPr>
            <a:picLocks noChangeAspect="1"/>
          </p:cNvPicPr>
          <p:nvPr/>
        </p:nvPicPr>
        <p:blipFill rotWithShape="1">
          <a:blip r:embed="rId3"/>
          <a:srcRect l="10020" t="17785" r="67291" b="72216"/>
          <a:stretch/>
        </p:blipFill>
        <p:spPr>
          <a:xfrm>
            <a:off x="3276600" y="2514600"/>
            <a:ext cx="3150823" cy="638742"/>
          </a:xfrm>
          <a:prstGeom prst="rect">
            <a:avLst/>
          </a:prstGeom>
        </p:spPr>
      </p:pic>
      <p:pic>
        <p:nvPicPr>
          <p:cNvPr id="8" name="Picture 7">
            <a:extLst>
              <a:ext uri="{FF2B5EF4-FFF2-40B4-BE49-F238E27FC236}">
                <a16:creationId xmlns:a16="http://schemas.microsoft.com/office/drawing/2014/main" id="{399A2568-F864-186B-5BEE-789B7B7692C4}"/>
              </a:ext>
            </a:extLst>
          </p:cNvPr>
          <p:cNvPicPr>
            <a:picLocks noChangeAspect="1"/>
          </p:cNvPicPr>
          <p:nvPr/>
        </p:nvPicPr>
        <p:blipFill rotWithShape="1">
          <a:blip r:embed="rId3"/>
          <a:srcRect l="9600" t="49213" r="70409" b="41761"/>
          <a:stretch/>
        </p:blipFill>
        <p:spPr>
          <a:xfrm>
            <a:off x="2252193" y="5034739"/>
            <a:ext cx="2776151" cy="576602"/>
          </a:xfrm>
          <a:prstGeom prst="rect">
            <a:avLst/>
          </a:prstGeom>
        </p:spPr>
      </p:pic>
      <p:grpSp>
        <p:nvGrpSpPr>
          <p:cNvPr id="13" name="Group 12">
            <a:extLst>
              <a:ext uri="{FF2B5EF4-FFF2-40B4-BE49-F238E27FC236}">
                <a16:creationId xmlns:a16="http://schemas.microsoft.com/office/drawing/2014/main" id="{74B10C8D-DE38-A00C-32C3-8726B2E3FB14}"/>
              </a:ext>
            </a:extLst>
          </p:cNvPr>
          <p:cNvGrpSpPr/>
          <p:nvPr/>
        </p:nvGrpSpPr>
        <p:grpSpPr>
          <a:xfrm>
            <a:off x="2882029" y="1151065"/>
            <a:ext cx="8403182" cy="1080822"/>
            <a:chOff x="4381659" y="3719514"/>
            <a:chExt cx="4703125" cy="604919"/>
          </a:xfrm>
        </p:grpSpPr>
        <p:pic>
          <p:nvPicPr>
            <p:cNvPr id="6" name="Picture 5">
              <a:extLst>
                <a:ext uri="{FF2B5EF4-FFF2-40B4-BE49-F238E27FC236}">
                  <a16:creationId xmlns:a16="http://schemas.microsoft.com/office/drawing/2014/main" id="{90115A56-26BF-FCBC-BFED-D13A3FF11B31}"/>
                </a:ext>
              </a:extLst>
            </p:cNvPr>
            <p:cNvPicPr>
              <a:picLocks noChangeAspect="1"/>
            </p:cNvPicPr>
            <p:nvPr/>
          </p:nvPicPr>
          <p:blipFill>
            <a:blip r:embed="rId4"/>
            <a:srcRect l="-1" t="-355" r="-3432"/>
            <a:stretch/>
          </p:blipFill>
          <p:spPr>
            <a:xfrm>
              <a:off x="7429657" y="3753663"/>
              <a:ext cx="1655127" cy="399622"/>
            </a:xfrm>
            <a:prstGeom prst="rect">
              <a:avLst/>
            </a:prstGeom>
          </p:spPr>
        </p:pic>
        <p:grpSp>
          <p:nvGrpSpPr>
            <p:cNvPr id="12" name="Group 11">
              <a:extLst>
                <a:ext uri="{FF2B5EF4-FFF2-40B4-BE49-F238E27FC236}">
                  <a16:creationId xmlns:a16="http://schemas.microsoft.com/office/drawing/2014/main" id="{ACCDBD81-89E4-D168-C9D1-B916B7AEB280}"/>
                </a:ext>
              </a:extLst>
            </p:cNvPr>
            <p:cNvGrpSpPr/>
            <p:nvPr/>
          </p:nvGrpSpPr>
          <p:grpSpPr>
            <a:xfrm>
              <a:off x="4381659" y="3719514"/>
              <a:ext cx="2666999" cy="604919"/>
              <a:chOff x="1714659" y="4177458"/>
              <a:chExt cx="2666999" cy="604919"/>
            </a:xfrm>
          </p:grpSpPr>
          <p:pic>
            <p:nvPicPr>
              <p:cNvPr id="9" name="Picture 8">
                <a:extLst>
                  <a:ext uri="{FF2B5EF4-FFF2-40B4-BE49-F238E27FC236}">
                    <a16:creationId xmlns:a16="http://schemas.microsoft.com/office/drawing/2014/main" id="{211ACB94-785C-A9F3-4EF2-7921F9249D12}"/>
                  </a:ext>
                </a:extLst>
              </p:cNvPr>
              <p:cNvPicPr>
                <a:picLocks noChangeAspect="1"/>
              </p:cNvPicPr>
              <p:nvPr/>
            </p:nvPicPr>
            <p:blipFill rotWithShape="1">
              <a:blip r:embed="rId3"/>
              <a:srcRect l="9804" t="77332" r="85294" b="6342"/>
              <a:stretch/>
            </p:blipFill>
            <p:spPr>
              <a:xfrm>
                <a:off x="1714659" y="4177458"/>
                <a:ext cx="381000" cy="583730"/>
              </a:xfrm>
              <a:prstGeom prst="rect">
                <a:avLst/>
              </a:prstGeom>
            </p:spPr>
          </p:pic>
          <p:pic>
            <p:nvPicPr>
              <p:cNvPr id="10" name="Picture 9">
                <a:extLst>
                  <a:ext uri="{FF2B5EF4-FFF2-40B4-BE49-F238E27FC236}">
                    <a16:creationId xmlns:a16="http://schemas.microsoft.com/office/drawing/2014/main" id="{F11B8A15-033D-49ED-2DE8-00221A61B2B4}"/>
                  </a:ext>
                </a:extLst>
              </p:cNvPr>
              <p:cNvPicPr>
                <a:picLocks noChangeAspect="1"/>
              </p:cNvPicPr>
              <p:nvPr/>
            </p:nvPicPr>
            <p:blipFill rotWithShape="1">
              <a:blip r:embed="rId3"/>
              <a:srcRect l="69608" t="77332" r="980" b="6342"/>
              <a:stretch/>
            </p:blipFill>
            <p:spPr>
              <a:xfrm>
                <a:off x="2095658" y="4198646"/>
                <a:ext cx="2286000" cy="583731"/>
              </a:xfrm>
              <a:prstGeom prst="rect">
                <a:avLst/>
              </a:prstGeom>
            </p:spPr>
          </p:pic>
        </p:grpSp>
      </p:grpSp>
      <p:grpSp>
        <p:nvGrpSpPr>
          <p:cNvPr id="11" name="Group 10">
            <a:extLst>
              <a:ext uri="{FF2B5EF4-FFF2-40B4-BE49-F238E27FC236}">
                <a16:creationId xmlns:a16="http://schemas.microsoft.com/office/drawing/2014/main" id="{35CAA41D-5969-7FBC-BBA8-E04F618613B6}"/>
              </a:ext>
            </a:extLst>
          </p:cNvPr>
          <p:cNvGrpSpPr/>
          <p:nvPr/>
        </p:nvGrpSpPr>
        <p:grpSpPr>
          <a:xfrm>
            <a:off x="119449" y="3428999"/>
            <a:ext cx="11386751" cy="1631215"/>
            <a:chOff x="119449" y="3494294"/>
            <a:chExt cx="8134634" cy="1165331"/>
          </a:xfrm>
        </p:grpSpPr>
        <p:pic>
          <p:nvPicPr>
            <p:cNvPr id="5" name="Picture 4">
              <a:extLst>
                <a:ext uri="{FF2B5EF4-FFF2-40B4-BE49-F238E27FC236}">
                  <a16:creationId xmlns:a16="http://schemas.microsoft.com/office/drawing/2014/main" id="{0C0B387C-31A8-D030-CC8C-110834948A43}"/>
                </a:ext>
              </a:extLst>
            </p:cNvPr>
            <p:cNvPicPr>
              <a:picLocks noChangeAspect="1"/>
            </p:cNvPicPr>
            <p:nvPr/>
          </p:nvPicPr>
          <p:blipFill rotWithShape="1">
            <a:blip r:embed="rId3"/>
            <a:srcRect r="38235" b="82256"/>
            <a:stretch/>
          </p:blipFill>
          <p:spPr>
            <a:xfrm>
              <a:off x="2130331" y="3548732"/>
              <a:ext cx="6123752" cy="809264"/>
            </a:xfrm>
            <a:prstGeom prst="rect">
              <a:avLst/>
            </a:prstGeom>
          </p:spPr>
        </p:pic>
        <p:sp>
          <p:nvSpPr>
            <p:cNvPr id="14" name="TextBox 13">
              <a:extLst>
                <a:ext uri="{FF2B5EF4-FFF2-40B4-BE49-F238E27FC236}">
                  <a16:creationId xmlns:a16="http://schemas.microsoft.com/office/drawing/2014/main" id="{EFA2167F-DE7C-0267-C984-08B47A3CA678}"/>
                </a:ext>
              </a:extLst>
            </p:cNvPr>
            <p:cNvSpPr txBox="1"/>
            <p:nvPr/>
          </p:nvSpPr>
          <p:spPr>
            <a:xfrm>
              <a:off x="119449" y="3494294"/>
              <a:ext cx="2133600" cy="1165331"/>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Cost Function</a:t>
              </a:r>
            </a:p>
            <a:p>
              <a:r>
                <a:rPr lang="en-US" sz="2000" dirty="0"/>
                <a:t>Linear combinations of squared power outputs and yaw actuation</a:t>
              </a:r>
            </a:p>
            <a:p>
              <a:endParaRPr lang="en-US" sz="2000" b="1" dirty="0">
                <a:solidFill>
                  <a:schemeClr val="accent1">
                    <a:lumMod val="10000"/>
                  </a:schemeClr>
                </a:solidFill>
                <a:latin typeface="Arial" charset="0"/>
                <a:ea typeface="Arial" charset="0"/>
                <a:cs typeface="Arial" charset="0"/>
              </a:endParaRP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4F1F3D6-2BA3-1FDA-D056-C631A635AC15}"/>
                  </a:ext>
                </a:extLst>
              </p:cNvPr>
              <p:cNvSpPr txBox="1"/>
              <p:nvPr/>
            </p:nvSpPr>
            <p:spPr>
              <a:xfrm>
                <a:off x="119448" y="2438400"/>
                <a:ext cx="3150823" cy="1069332"/>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Control Inputs</a:t>
                </a:r>
              </a:p>
              <a:p>
                <a:r>
                  <a:rPr lang="en-US" sz="2000" dirty="0"/>
                  <a:t>% of </a:t>
                </a:r>
                <a14:m>
                  <m:oMath xmlns:m="http://schemas.openxmlformats.org/officeDocument/2006/math">
                    <m:r>
                      <m:rPr>
                        <m:sty m:val="p"/>
                      </m:rPr>
                      <a:rPr lang="en-US" sz="2000" b="0" i="0" smtClean="0">
                        <a:latin typeface="Cambria Math" panose="02040503050406030204" pitchFamily="18" charset="0"/>
                      </a:rPr>
                      <m:t>Δ</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𝑡</m:t>
                        </m:r>
                      </m:e>
                      <m:sub>
                        <m:r>
                          <a:rPr lang="en-US" sz="2000" b="0" i="1" smtClean="0">
                            <a:latin typeface="Cambria Math" panose="02040503050406030204" pitchFamily="18" charset="0"/>
                          </a:rPr>
                          <m:t>𝑐</m:t>
                        </m:r>
                      </m:sub>
                      <m:sup>
                        <m:r>
                          <m:rPr>
                            <m:nor/>
                          </m:rPr>
                          <a:rPr lang="en-US" sz="2000" b="0" i="0" smtClean="0">
                            <a:latin typeface="Cambria Math" panose="02040503050406030204" pitchFamily="18" charset="0"/>
                          </a:rPr>
                          <m:t>MPC</m:t>
                        </m:r>
                      </m:sup>
                    </m:sSubSup>
                  </m:oMath>
                </a14:m>
                <a:r>
                  <a:rPr lang="en-US" sz="2000" dirty="0"/>
                  <a:t> spent Yawing</a:t>
                </a:r>
              </a:p>
              <a:p>
                <a:endParaRPr lang="en-US" sz="2000" b="1" dirty="0">
                  <a:solidFill>
                    <a:schemeClr val="accent1">
                      <a:lumMod val="10000"/>
                    </a:schemeClr>
                  </a:solidFill>
                  <a:latin typeface="Arial" charset="0"/>
                  <a:ea typeface="Arial" charset="0"/>
                  <a:cs typeface="Arial" charset="0"/>
                </a:endParaRPr>
              </a:p>
            </p:txBody>
          </p:sp>
        </mc:Choice>
        <mc:Fallback xmlns="">
          <p:sp>
            <p:nvSpPr>
              <p:cNvPr id="15" name="TextBox 14">
                <a:extLst>
                  <a:ext uri="{FF2B5EF4-FFF2-40B4-BE49-F238E27FC236}">
                    <a16:creationId xmlns:a16="http://schemas.microsoft.com/office/drawing/2014/main" id="{F4F1F3D6-2BA3-1FDA-D056-C631A635AC15}"/>
                  </a:ext>
                </a:extLst>
              </p:cNvPr>
              <p:cNvSpPr txBox="1">
                <a:spLocks noRot="1" noChangeAspect="1" noMove="1" noResize="1" noEditPoints="1" noAdjustHandles="1" noChangeArrowheads="1" noChangeShapeType="1" noTextEdit="1"/>
              </p:cNvSpPr>
              <p:nvPr/>
            </p:nvSpPr>
            <p:spPr>
              <a:xfrm>
                <a:off x="119448" y="2438400"/>
                <a:ext cx="3150823" cy="1069332"/>
              </a:xfrm>
              <a:prstGeom prst="rect">
                <a:avLst/>
              </a:prstGeom>
              <a:blipFill>
                <a:blip r:embed="rId5"/>
                <a:stretch>
                  <a:fillRect l="-2008" t="-3571" r="-40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5AECC6B-4EB3-34FA-8222-814D1E49F857}"/>
              </a:ext>
            </a:extLst>
          </p:cNvPr>
          <p:cNvSpPr txBox="1"/>
          <p:nvPr/>
        </p:nvSpPr>
        <p:spPr>
          <a:xfrm>
            <a:off x="119449" y="4857690"/>
            <a:ext cx="2133600"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States</a:t>
            </a:r>
          </a:p>
          <a:p>
            <a:r>
              <a:rPr lang="en-US" sz="2000" dirty="0"/>
              <a:t>Normalized yaw setpoints</a:t>
            </a:r>
            <a:endParaRPr lang="en-US" sz="2000" b="1" dirty="0">
              <a:solidFill>
                <a:srgbClr val="CFB87C"/>
              </a:solidFill>
              <a:latin typeface="Arial" charset="0"/>
              <a:ea typeface="Arial" charset="0"/>
              <a:cs typeface="Arial" charset="0"/>
            </a:endParaRPr>
          </a:p>
        </p:txBody>
      </p:sp>
      <p:sp>
        <p:nvSpPr>
          <p:cNvPr id="17" name="TextBox 16">
            <a:extLst>
              <a:ext uri="{FF2B5EF4-FFF2-40B4-BE49-F238E27FC236}">
                <a16:creationId xmlns:a16="http://schemas.microsoft.com/office/drawing/2014/main" id="{C1D0B430-C23F-2421-0B32-1BC25234C395}"/>
              </a:ext>
            </a:extLst>
          </p:cNvPr>
          <p:cNvSpPr txBox="1"/>
          <p:nvPr/>
        </p:nvSpPr>
        <p:spPr>
          <a:xfrm>
            <a:off x="119448" y="990600"/>
            <a:ext cx="2986585" cy="1323439"/>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Outputs</a:t>
            </a:r>
          </a:p>
          <a:p>
            <a:r>
              <a:rPr lang="en-US" sz="2000" dirty="0"/>
              <a:t>Normalized and transformed turbine power outputs</a:t>
            </a:r>
          </a:p>
        </p:txBody>
      </p:sp>
      <p:cxnSp>
        <p:nvCxnSpPr>
          <p:cNvPr id="18" name="Curved Connector 17">
            <a:extLst>
              <a:ext uri="{FF2B5EF4-FFF2-40B4-BE49-F238E27FC236}">
                <a16:creationId xmlns:a16="http://schemas.microsoft.com/office/drawing/2014/main" id="{88E06ED9-7E80-39E3-63D7-430423444D7B}"/>
              </a:ext>
            </a:extLst>
          </p:cNvPr>
          <p:cNvCxnSpPr>
            <a:cxnSpLocks/>
            <a:stCxn id="7" idx="3"/>
            <a:endCxn id="5" idx="3"/>
          </p:cNvCxnSpPr>
          <p:nvPr/>
        </p:nvCxnSpPr>
        <p:spPr>
          <a:xfrm>
            <a:off x="6427423" y="2833971"/>
            <a:ext cx="5078777" cy="1237629"/>
          </a:xfrm>
          <a:prstGeom prst="curvedConnector3">
            <a:avLst>
              <a:gd name="adj1" fmla="val 10450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C1B66C44-020D-2B68-C973-46712C9AD51B}"/>
              </a:ext>
            </a:extLst>
          </p:cNvPr>
          <p:cNvCxnSpPr>
            <a:cxnSpLocks/>
            <a:stCxn id="6" idx="3"/>
            <a:endCxn id="5" idx="3"/>
          </p:cNvCxnSpPr>
          <p:nvPr/>
        </p:nvCxnSpPr>
        <p:spPr>
          <a:xfrm>
            <a:off x="11285211" y="1569087"/>
            <a:ext cx="220989" cy="2502513"/>
          </a:xfrm>
          <a:prstGeom prst="curvedConnector3">
            <a:avLst>
              <a:gd name="adj1" fmla="val 20344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Slide Number Placeholder 30">
            <a:extLst>
              <a:ext uri="{FF2B5EF4-FFF2-40B4-BE49-F238E27FC236}">
                <a16:creationId xmlns:a16="http://schemas.microsoft.com/office/drawing/2014/main" id="{C4B8939C-4A69-33E7-A13E-D1B902CF2E91}"/>
              </a:ext>
            </a:extLst>
          </p:cNvPr>
          <p:cNvSpPr>
            <a:spLocks noGrp="1"/>
          </p:cNvSpPr>
          <p:nvPr>
            <p:ph type="sldNum" sz="quarter" idx="12"/>
          </p:nvPr>
        </p:nvSpPr>
        <p:spPr/>
        <p:txBody>
          <a:bodyPr/>
          <a:lstStyle/>
          <a:p>
            <a:fld id="{9E3EFB43-BEAF-4970-A06C-24B01B76FA99}" type="slidenum">
              <a:rPr lang="en-US" smtClean="0"/>
              <a:pPr/>
              <a:t>77</a:t>
            </a:fld>
            <a:endParaRPr lang="en-US"/>
          </a:p>
        </p:txBody>
      </p:sp>
      <p:cxnSp>
        <p:nvCxnSpPr>
          <p:cNvPr id="33" name="Straight Connector 32">
            <a:extLst>
              <a:ext uri="{FF2B5EF4-FFF2-40B4-BE49-F238E27FC236}">
                <a16:creationId xmlns:a16="http://schemas.microsoft.com/office/drawing/2014/main" id="{88FC5013-83E5-B0D2-AF64-E6E13231886C}"/>
              </a:ext>
            </a:extLst>
          </p:cNvPr>
          <p:cNvCxnSpPr>
            <a:cxnSpLocks/>
          </p:cNvCxnSpPr>
          <p:nvPr/>
        </p:nvCxnSpPr>
        <p:spPr>
          <a:xfrm>
            <a:off x="152400" y="23622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A2D7EC-10F9-DC9E-C1B6-2EDBCCA4B3E8}"/>
              </a:ext>
            </a:extLst>
          </p:cNvPr>
          <p:cNvCxnSpPr>
            <a:cxnSpLocks/>
          </p:cNvCxnSpPr>
          <p:nvPr/>
        </p:nvCxnSpPr>
        <p:spPr>
          <a:xfrm>
            <a:off x="135925" y="33528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04A048-643D-661A-361E-7E0307D18118}"/>
              </a:ext>
            </a:extLst>
          </p:cNvPr>
          <p:cNvCxnSpPr>
            <a:cxnSpLocks/>
          </p:cNvCxnSpPr>
          <p:nvPr/>
        </p:nvCxnSpPr>
        <p:spPr>
          <a:xfrm>
            <a:off x="135925" y="4800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4FBA0B-F7BB-35C4-C0B2-7A692E373567}"/>
              </a:ext>
            </a:extLst>
          </p:cNvPr>
          <p:cNvPicPr>
            <a:picLocks noChangeAspect="1"/>
          </p:cNvPicPr>
          <p:nvPr/>
        </p:nvPicPr>
        <p:blipFill rotWithShape="1">
          <a:blip r:embed="rId3"/>
          <a:srcRect l="9600" t="59021" r="52818" b="29567"/>
          <a:stretch/>
        </p:blipFill>
        <p:spPr>
          <a:xfrm>
            <a:off x="5638800" y="4986000"/>
            <a:ext cx="5219146" cy="729000"/>
          </a:xfrm>
          <a:prstGeom prst="rect">
            <a:avLst/>
          </a:prstGeom>
        </p:spPr>
      </p:pic>
    </p:spTree>
    <p:extLst>
      <p:ext uri="{BB962C8B-B14F-4D97-AF65-F5344CB8AC3E}">
        <p14:creationId xmlns:p14="http://schemas.microsoft.com/office/powerpoint/2010/main" val="35951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C9E0F009-E4CC-42F4-B619-DC3B3A5B481F}"/>
              </a:ext>
            </a:extLst>
          </p:cNvPr>
          <p:cNvPicPr>
            <a:picLocks noChangeAspect="1"/>
          </p:cNvPicPr>
          <p:nvPr/>
        </p:nvPicPr>
        <p:blipFill>
          <a:blip r:embed="rId3"/>
          <a:stretch>
            <a:fillRect/>
          </a:stretch>
        </p:blipFill>
        <p:spPr>
          <a:xfrm>
            <a:off x="77275" y="2064623"/>
            <a:ext cx="4572000" cy="1516777"/>
          </a:xfrm>
          <a:prstGeom prst="rect">
            <a:avLst/>
          </a:prstGeom>
        </p:spPr>
      </p:pic>
      <p:pic>
        <p:nvPicPr>
          <p:cNvPr id="10" name="Picture 9">
            <a:extLst>
              <a:ext uri="{FF2B5EF4-FFF2-40B4-BE49-F238E27FC236}">
                <a16:creationId xmlns:a16="http://schemas.microsoft.com/office/drawing/2014/main" id="{601CDA60-9F72-CFF9-624F-A924F252F53E}"/>
              </a:ext>
            </a:extLst>
          </p:cNvPr>
          <p:cNvPicPr>
            <a:picLocks noChangeAspect="1"/>
          </p:cNvPicPr>
          <p:nvPr/>
        </p:nvPicPr>
        <p:blipFill>
          <a:blip r:embed="rId4"/>
          <a:srcRect r="3255"/>
          <a:stretch/>
        </p:blipFill>
        <p:spPr>
          <a:xfrm>
            <a:off x="6377534" y="968801"/>
            <a:ext cx="5814466" cy="456343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6891299-CA5E-538A-35E3-B8A8EAE7DC07}"/>
                  </a:ext>
                </a:extLst>
              </p:cNvPr>
              <p:cNvSpPr txBox="1"/>
              <p:nvPr/>
            </p:nvSpPr>
            <p:spPr>
              <a:xfrm>
                <a:off x="77275" y="1044714"/>
                <a:ext cx="6300259"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Conditional multivariate Gaussian distribution </a:t>
                </a:r>
              </a:p>
              <a:p>
                <a:r>
                  <a:rPr lang="en-US" sz="2000" b="1" dirty="0">
                    <a:solidFill>
                      <a:srgbClr val="CFB87C"/>
                    </a:solidFill>
                    <a:latin typeface="Arial" charset="0"/>
                    <a:ea typeface="Arial" charset="0"/>
                    <a:cs typeface="Arial" charset="0"/>
                  </a:rPr>
                  <a:t>… of horizontal (</a:t>
                </a:r>
                <a14:m>
                  <m:oMath xmlns:m="http://schemas.openxmlformats.org/officeDocument/2006/math">
                    <m:r>
                      <a:rPr lang="en-US" sz="2000" b="1" i="1" dirty="0" smtClean="0">
                        <a:solidFill>
                          <a:srgbClr val="CFB87C"/>
                        </a:solidFill>
                        <a:latin typeface="Cambria Math" panose="02040503050406030204" pitchFamily="18" charset="0"/>
                        <a:ea typeface="Arial" charset="0"/>
                        <a:cs typeface="Arial" charset="0"/>
                      </a:rPr>
                      <m:t>𝒖</m:t>
                    </m:r>
                  </m:oMath>
                </a14:m>
                <a:r>
                  <a:rPr lang="en-US" sz="2000" b="1" dirty="0">
                    <a:solidFill>
                      <a:srgbClr val="CFB87C"/>
                    </a:solidFill>
                    <a:latin typeface="Arial" charset="0"/>
                    <a:ea typeface="Arial" charset="0"/>
                    <a:cs typeface="Arial" charset="0"/>
                  </a:rPr>
                  <a:t>) and vertical (</a:t>
                </a:r>
                <a14:m>
                  <m:oMath xmlns:m="http://schemas.openxmlformats.org/officeDocument/2006/math">
                    <m:r>
                      <a:rPr lang="en-US" sz="2000" b="1" i="1" dirty="0" smtClean="0">
                        <a:solidFill>
                          <a:srgbClr val="CFB87C"/>
                        </a:solidFill>
                        <a:latin typeface="Cambria Math" panose="02040503050406030204" pitchFamily="18" charset="0"/>
                        <a:ea typeface="Arial" charset="0"/>
                        <a:cs typeface="Arial" charset="0"/>
                      </a:rPr>
                      <m:t>𝒗</m:t>
                    </m:r>
                  </m:oMath>
                </a14:m>
                <a:r>
                  <a:rPr lang="en-US" sz="2000" b="1" dirty="0">
                    <a:solidFill>
                      <a:srgbClr val="CFB87C"/>
                    </a:solidFill>
                    <a:latin typeface="Arial" charset="0"/>
                    <a:ea typeface="Arial" charset="0"/>
                    <a:cs typeface="Arial" charset="0"/>
                  </a:rPr>
                  <a:t>) wind speeds</a:t>
                </a:r>
              </a:p>
              <a:p>
                <a:r>
                  <a:rPr lang="en-US" sz="2000" b="1" dirty="0">
                    <a:solidFill>
                      <a:srgbClr val="CFB87C"/>
                    </a:solidFill>
                    <a:latin typeface="Arial" charset="0"/>
                    <a:ea typeface="Arial" charset="0"/>
                    <a:cs typeface="Arial" charset="0"/>
                  </a:rPr>
                  <a:t>… over prediction horizon</a:t>
                </a:r>
                <a:endParaRPr lang="en-US" sz="2000" b="1" dirty="0">
                  <a:solidFill>
                    <a:schemeClr val="accent1">
                      <a:lumMod val="10000"/>
                    </a:schemeClr>
                  </a:solidFill>
                  <a:latin typeface="Arial" charset="0"/>
                  <a:ea typeface="Arial" charset="0"/>
                  <a:cs typeface="Arial" charset="0"/>
                </a:endParaRPr>
              </a:p>
            </p:txBody>
          </p:sp>
        </mc:Choice>
        <mc:Fallback xmlns="">
          <p:sp>
            <p:nvSpPr>
              <p:cNvPr id="14" name="TextBox 13">
                <a:extLst>
                  <a:ext uri="{FF2B5EF4-FFF2-40B4-BE49-F238E27FC236}">
                    <a16:creationId xmlns:a16="http://schemas.microsoft.com/office/drawing/2014/main" id="{C6891299-CA5E-538A-35E3-B8A8EAE7DC07}"/>
                  </a:ext>
                </a:extLst>
              </p:cNvPr>
              <p:cNvSpPr txBox="1">
                <a:spLocks noRot="1" noChangeAspect="1" noMove="1" noResize="1" noEditPoints="1" noAdjustHandles="1" noChangeArrowheads="1" noChangeShapeType="1" noTextEdit="1"/>
              </p:cNvSpPr>
              <p:nvPr/>
            </p:nvSpPr>
            <p:spPr>
              <a:xfrm>
                <a:off x="77275" y="1044714"/>
                <a:ext cx="6300259" cy="1015663"/>
              </a:xfrm>
              <a:prstGeom prst="rect">
                <a:avLst/>
              </a:prstGeom>
              <a:blipFill>
                <a:blip r:embed="rId5"/>
                <a:stretch>
                  <a:fillRect l="-1207" t="-3704" b="-864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F7E048-D5AE-3603-C647-1962A0E7CE64}"/>
              </a:ext>
            </a:extLst>
          </p:cNvPr>
          <p:cNvGrpSpPr/>
          <p:nvPr/>
        </p:nvGrpSpPr>
        <p:grpSpPr>
          <a:xfrm>
            <a:off x="12649200" y="731751"/>
            <a:ext cx="6532720" cy="2109816"/>
            <a:chOff x="5714999" y="861984"/>
            <a:chExt cx="6019801" cy="1944163"/>
          </a:xfrm>
        </p:grpSpPr>
        <p:pic>
          <p:nvPicPr>
            <p:cNvPr id="9" name="Picture 8">
              <a:extLst>
                <a:ext uri="{FF2B5EF4-FFF2-40B4-BE49-F238E27FC236}">
                  <a16:creationId xmlns:a16="http://schemas.microsoft.com/office/drawing/2014/main" id="{B9D53609-0744-1587-74E8-1B52A2C3B736}"/>
                </a:ext>
              </a:extLst>
            </p:cNvPr>
            <p:cNvPicPr>
              <a:picLocks noChangeAspect="1"/>
            </p:cNvPicPr>
            <p:nvPr/>
          </p:nvPicPr>
          <p:blipFill rotWithShape="1">
            <a:blip r:embed="rId6">
              <a:extLst>
                <a:ext uri="{28A0092B-C50C-407E-A947-70E740481C1C}">
                  <a14:useLocalDpi xmlns:a14="http://schemas.microsoft.com/office/drawing/2010/main" val="0"/>
                </a:ext>
              </a:extLst>
            </a:blip>
            <a:srcRect l="9806" t="7007" r="9141" b="50777"/>
            <a:stretch/>
          </p:blipFill>
          <p:spPr>
            <a:xfrm>
              <a:off x="5714999" y="861984"/>
              <a:ext cx="5867401" cy="1778000"/>
            </a:xfrm>
            <a:prstGeom prst="rect">
              <a:avLst/>
            </a:prstGeom>
          </p:spPr>
        </p:pic>
        <p:pic>
          <p:nvPicPr>
            <p:cNvPr id="3" name="Picture 2">
              <a:extLst>
                <a:ext uri="{FF2B5EF4-FFF2-40B4-BE49-F238E27FC236}">
                  <a16:creationId xmlns:a16="http://schemas.microsoft.com/office/drawing/2014/main" id="{310BFA9D-0FE9-ED09-1EB7-B2F1184C9A73}"/>
                </a:ext>
              </a:extLst>
            </p:cNvPr>
            <p:cNvPicPr>
              <a:picLocks noChangeAspect="1"/>
            </p:cNvPicPr>
            <p:nvPr/>
          </p:nvPicPr>
          <p:blipFill rotWithShape="1">
            <a:blip r:embed="rId6">
              <a:extLst>
                <a:ext uri="{28A0092B-C50C-407E-A947-70E740481C1C}">
                  <a14:useLocalDpi xmlns:a14="http://schemas.microsoft.com/office/drawing/2010/main" val="0"/>
                </a:ext>
              </a:extLst>
            </a:blip>
            <a:srcRect l="9474" t="89238" r="7367" b="4166"/>
            <a:stretch/>
          </p:blipFill>
          <p:spPr>
            <a:xfrm>
              <a:off x="5714999" y="2528363"/>
              <a:ext cx="6019801" cy="277784"/>
            </a:xfrm>
            <a:prstGeom prst="rect">
              <a:avLst/>
            </a:prstGeom>
          </p:spPr>
        </p:pic>
      </p:grpSp>
      <p:sp>
        <p:nvSpPr>
          <p:cNvPr id="6" name="Slide Number Placeholder 5">
            <a:extLst>
              <a:ext uri="{FF2B5EF4-FFF2-40B4-BE49-F238E27FC236}">
                <a16:creationId xmlns:a16="http://schemas.microsoft.com/office/drawing/2014/main" id="{F96D2097-42A3-8E5A-B2CE-019F8866DA89}"/>
              </a:ext>
            </a:extLst>
          </p:cNvPr>
          <p:cNvSpPr>
            <a:spLocks noGrp="1"/>
          </p:cNvSpPr>
          <p:nvPr>
            <p:ph type="sldNum" sz="quarter" idx="12"/>
          </p:nvPr>
        </p:nvSpPr>
        <p:spPr/>
        <p:txBody>
          <a:bodyPr/>
          <a:lstStyle/>
          <a:p>
            <a:fld id="{9E3EFB43-BEAF-4970-A06C-24B01B76FA99}" type="slidenum">
              <a:rPr lang="en-US" smtClean="0"/>
              <a:pPr/>
              <a:t>78</a:t>
            </a:fld>
            <a:endParaRPr lang="en-US"/>
          </a:p>
        </p:txBody>
      </p:sp>
      <p:pic>
        <p:nvPicPr>
          <p:cNvPr id="13" name="Picture 12" descr="A group of math symbols&#10;&#10;Description automatically generated">
            <a:extLst>
              <a:ext uri="{FF2B5EF4-FFF2-40B4-BE49-F238E27FC236}">
                <a16:creationId xmlns:a16="http://schemas.microsoft.com/office/drawing/2014/main" id="{C99B8678-8FAE-80B6-564E-C4713D9348E2}"/>
              </a:ext>
            </a:extLst>
          </p:cNvPr>
          <p:cNvPicPr>
            <a:picLocks noChangeAspect="1"/>
          </p:cNvPicPr>
          <p:nvPr/>
        </p:nvPicPr>
        <p:blipFill>
          <a:blip r:embed="rId7">
            <a:extLst>
              <a:ext uri="{28A0092B-C50C-407E-A947-70E740481C1C}">
                <a14:useLocalDpi xmlns:a14="http://schemas.microsoft.com/office/drawing/2010/main" val="0"/>
              </a:ext>
            </a:extLst>
          </a:blip>
          <a:srcRect r="24510" b="61878"/>
          <a:stretch/>
        </p:blipFill>
        <p:spPr>
          <a:xfrm>
            <a:off x="0" y="3943060"/>
            <a:ext cx="5867400" cy="707886"/>
          </a:xfrm>
          <a:prstGeom prst="rect">
            <a:avLst/>
          </a:prstGeom>
        </p:spPr>
      </p:pic>
      <p:pic>
        <p:nvPicPr>
          <p:cNvPr id="15" name="Picture 14" descr="A group of math symbols&#10;&#10;Description automatically generated">
            <a:extLst>
              <a:ext uri="{FF2B5EF4-FFF2-40B4-BE49-F238E27FC236}">
                <a16:creationId xmlns:a16="http://schemas.microsoft.com/office/drawing/2014/main" id="{00711C71-7420-A1E9-990A-CA3B876FAC32}"/>
              </a:ext>
            </a:extLst>
          </p:cNvPr>
          <p:cNvPicPr>
            <a:picLocks noChangeAspect="1"/>
          </p:cNvPicPr>
          <p:nvPr/>
        </p:nvPicPr>
        <p:blipFill>
          <a:blip r:embed="rId7">
            <a:extLst>
              <a:ext uri="{28A0092B-C50C-407E-A947-70E740481C1C}">
                <a14:useLocalDpi xmlns:a14="http://schemas.microsoft.com/office/drawing/2010/main" val="0"/>
              </a:ext>
            </a:extLst>
          </a:blip>
          <a:srcRect l="13995" t="37038"/>
          <a:stretch/>
        </p:blipFill>
        <p:spPr>
          <a:xfrm>
            <a:off x="0" y="4622054"/>
            <a:ext cx="6684641" cy="1169146"/>
          </a:xfrm>
          <a:prstGeom prst="rect">
            <a:avLst/>
          </a:prstGeom>
        </p:spPr>
      </p:pic>
    </p:spTree>
    <p:extLst>
      <p:ext uri="{BB962C8B-B14F-4D97-AF65-F5344CB8AC3E}">
        <p14:creationId xmlns:p14="http://schemas.microsoft.com/office/powerpoint/2010/main" val="4207285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9D3F45CB-BB45-74CF-9DE1-904D7933C7AC}"/>
              </a:ext>
            </a:extLst>
          </p:cNvPr>
          <p:cNvPicPr>
            <a:picLocks noChangeAspect="1"/>
          </p:cNvPicPr>
          <p:nvPr/>
        </p:nvPicPr>
        <p:blipFill>
          <a:blip r:embed="rId3"/>
          <a:srcRect r="41873" b="-3374"/>
          <a:stretch/>
        </p:blipFill>
        <p:spPr>
          <a:xfrm>
            <a:off x="175832" y="1877686"/>
            <a:ext cx="3329368" cy="748328"/>
          </a:xfrm>
          <a:prstGeom prst="rect">
            <a:avLst/>
          </a:prstGeom>
        </p:spPr>
      </p:pic>
      <p:pic>
        <p:nvPicPr>
          <p:cNvPr id="3" name="Picture 2">
            <a:extLst>
              <a:ext uri="{FF2B5EF4-FFF2-40B4-BE49-F238E27FC236}">
                <a16:creationId xmlns:a16="http://schemas.microsoft.com/office/drawing/2014/main" id="{20F12483-B5D6-2D21-360F-B8B9538CA4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5100" y="3021292"/>
            <a:ext cx="4852202" cy="1666625"/>
          </a:xfrm>
          <a:prstGeom prst="rect">
            <a:avLst/>
          </a:prstGeom>
        </p:spPr>
      </p:pic>
      <p:pic>
        <p:nvPicPr>
          <p:cNvPr id="6" name="Picture 5" descr="A diagram of a wind direction&#10;&#10;Description automatically generated">
            <a:extLst>
              <a:ext uri="{FF2B5EF4-FFF2-40B4-BE49-F238E27FC236}">
                <a16:creationId xmlns:a16="http://schemas.microsoft.com/office/drawing/2014/main" id="{889B30F5-2DCE-46E1-AF74-7082ABB0E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7300" y="1365250"/>
            <a:ext cx="6959600" cy="3822700"/>
          </a:xfrm>
          <a:prstGeom prst="rect">
            <a:avLst/>
          </a:prstGeom>
        </p:spPr>
      </p:pic>
      <p:sp>
        <p:nvSpPr>
          <p:cNvPr id="7" name="TextBox 6">
            <a:extLst>
              <a:ext uri="{FF2B5EF4-FFF2-40B4-BE49-F238E27FC236}">
                <a16:creationId xmlns:a16="http://schemas.microsoft.com/office/drawing/2014/main" id="{95AAC1A6-5728-3F10-E1D4-42335BA23534}"/>
              </a:ext>
            </a:extLst>
          </p:cNvPr>
          <p:cNvSpPr txBox="1"/>
          <p:nvPr/>
        </p:nvSpPr>
        <p:spPr>
          <a:xfrm>
            <a:off x="175832" y="1176010"/>
            <a:ext cx="3919151"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”Probabilistic” constraints</a:t>
            </a:r>
            <a:endParaRPr lang="en-US" sz="2000" b="1" dirty="0">
              <a:solidFill>
                <a:schemeClr val="accent1">
                  <a:lumMod val="10000"/>
                </a:schemeClr>
              </a:solidFill>
              <a:latin typeface="Arial" charset="0"/>
              <a:ea typeface="Arial" charset="0"/>
              <a:cs typeface="Arial" charset="0"/>
            </a:endParaRPr>
          </a:p>
        </p:txBody>
      </p:sp>
      <p:sp>
        <p:nvSpPr>
          <p:cNvPr id="5" name="Slide Number Placeholder 4">
            <a:extLst>
              <a:ext uri="{FF2B5EF4-FFF2-40B4-BE49-F238E27FC236}">
                <a16:creationId xmlns:a16="http://schemas.microsoft.com/office/drawing/2014/main" id="{6E002429-0389-B343-69FE-3DCC45CA0B05}"/>
              </a:ext>
            </a:extLst>
          </p:cNvPr>
          <p:cNvSpPr>
            <a:spLocks noGrp="1"/>
          </p:cNvSpPr>
          <p:nvPr>
            <p:ph type="sldNum" sz="quarter" idx="12"/>
          </p:nvPr>
        </p:nvSpPr>
        <p:spPr/>
        <p:txBody>
          <a:bodyPr/>
          <a:lstStyle/>
          <a:p>
            <a:fld id="{9E3EFB43-BEAF-4970-A06C-24B01B76FA99}" type="slidenum">
              <a:rPr lang="en-US" smtClean="0"/>
              <a:pPr/>
              <a:t>79</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4A5962-EDC3-17B4-C0E9-8014542A85AE}"/>
                  </a:ext>
                </a:extLst>
              </p:cNvPr>
              <p:cNvSpPr txBox="1"/>
              <p:nvPr/>
            </p:nvSpPr>
            <p:spPr>
              <a:xfrm>
                <a:off x="3360179" y="2021017"/>
                <a:ext cx="7811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𝛽</m:t>
                      </m:r>
                    </m:oMath>
                  </m:oMathPara>
                </a14:m>
                <a:endParaRPr lang="en-US" sz="2400" dirty="0">
                  <a:solidFill>
                    <a:srgbClr val="000000"/>
                  </a:solidFill>
                </a:endParaRPr>
              </a:p>
            </p:txBody>
          </p:sp>
        </mc:Choice>
        <mc:Fallback xmlns="">
          <p:sp>
            <p:nvSpPr>
              <p:cNvPr id="9" name="TextBox 8">
                <a:extLst>
                  <a:ext uri="{FF2B5EF4-FFF2-40B4-BE49-F238E27FC236}">
                    <a16:creationId xmlns:a16="http://schemas.microsoft.com/office/drawing/2014/main" id="{8C4A5962-EDC3-17B4-C0E9-8014542A85AE}"/>
                  </a:ext>
                </a:extLst>
              </p:cNvPr>
              <p:cNvSpPr txBox="1">
                <a:spLocks noRot="1" noChangeAspect="1" noMove="1" noResize="1" noEditPoints="1" noAdjustHandles="1" noChangeArrowheads="1" noChangeShapeType="1" noTextEdit="1"/>
              </p:cNvSpPr>
              <p:nvPr/>
            </p:nvSpPr>
            <p:spPr>
              <a:xfrm>
                <a:off x="3360179" y="2021017"/>
                <a:ext cx="781176" cy="461665"/>
              </a:xfrm>
              <a:prstGeom prst="rect">
                <a:avLst/>
              </a:prstGeom>
              <a:blipFill>
                <a:blip r:embed="rId6"/>
                <a:stretch>
                  <a:fillRect b="-1891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E93D336-D9EF-5DF1-ADCF-3E425F5AF2ED}"/>
              </a:ext>
            </a:extLst>
          </p:cNvPr>
          <p:cNvPicPr>
            <a:picLocks noChangeAspect="1"/>
          </p:cNvPicPr>
          <p:nvPr/>
        </p:nvPicPr>
        <p:blipFill>
          <a:blip r:embed="rId3"/>
          <a:srcRect l="56797" b="-3374"/>
          <a:stretch/>
        </p:blipFill>
        <p:spPr>
          <a:xfrm>
            <a:off x="4020851" y="1877686"/>
            <a:ext cx="2474532" cy="748329"/>
          </a:xfrm>
          <a:prstGeom prst="rect">
            <a:avLst/>
          </a:prstGeom>
        </p:spPr>
      </p:pic>
    </p:spTree>
    <p:extLst>
      <p:ext uri="{BB962C8B-B14F-4D97-AF65-F5344CB8AC3E}">
        <p14:creationId xmlns:p14="http://schemas.microsoft.com/office/powerpoint/2010/main" val="148684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63103-B704-0AF3-346C-F4366A2A98F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1E4746-A1B6-64B7-AC8C-362C17E4BB27}"/>
              </a:ext>
            </a:extLst>
          </p:cNvPr>
          <p:cNvSpPr/>
          <p:nvPr/>
        </p:nvSpPr>
        <p:spPr>
          <a:xfrm>
            <a:off x="0" y="5917134"/>
            <a:ext cx="12192001"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4402553-6708-3946-733F-B0FF8EA0AB8B}"/>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24" name="TextBox 23">
            <a:extLst>
              <a:ext uri="{FF2B5EF4-FFF2-40B4-BE49-F238E27FC236}">
                <a16:creationId xmlns:a16="http://schemas.microsoft.com/office/drawing/2014/main" id="{9FAD2A73-823C-94E9-A7F6-DBDDD3F233CD}"/>
              </a:ext>
            </a:extLst>
          </p:cNvPr>
          <p:cNvSpPr txBox="1"/>
          <p:nvPr/>
        </p:nvSpPr>
        <p:spPr>
          <a:xfrm>
            <a:off x="152399" y="681335"/>
            <a:ext cx="12039601" cy="830997"/>
          </a:xfrm>
          <a:prstGeom prst="rect">
            <a:avLst/>
          </a:prstGeom>
          <a:noFill/>
        </p:spPr>
        <p:txBody>
          <a:bodyPr wrap="square" rtlCol="0">
            <a:spAutoFit/>
          </a:bodyPr>
          <a:lstStyle/>
          <a:p>
            <a:r>
              <a:rPr lang="en-US" sz="2400" dirty="0">
                <a:ea typeface="Arial" charset="0"/>
                <a:cs typeface="Arial" charset="0"/>
              </a:rPr>
              <a:t>… (locally) ‘</a:t>
            </a:r>
            <a:r>
              <a:rPr lang="en-US" sz="2400" b="1" dirty="0">
                <a:ea typeface="Arial" charset="0"/>
                <a:cs typeface="Arial" charset="0"/>
              </a:rPr>
              <a:t>greedy’ control </a:t>
            </a:r>
            <a:r>
              <a:rPr lang="en-US" sz="2400" dirty="0">
                <a:ea typeface="Arial" charset="0"/>
                <a:cs typeface="Arial" charset="0"/>
              </a:rPr>
              <a:t>i.e. pointing all turbines to ‘look at the wind’, is not globally optimal.</a:t>
            </a:r>
          </a:p>
        </p:txBody>
      </p:sp>
      <p:grpSp>
        <p:nvGrpSpPr>
          <p:cNvPr id="34" name="Group 33">
            <a:extLst>
              <a:ext uri="{FF2B5EF4-FFF2-40B4-BE49-F238E27FC236}">
                <a16:creationId xmlns:a16="http://schemas.microsoft.com/office/drawing/2014/main" id="{80C96E70-35B2-E200-74D7-A63DADEEBDE1}"/>
              </a:ext>
            </a:extLst>
          </p:cNvPr>
          <p:cNvGrpSpPr/>
          <p:nvPr/>
        </p:nvGrpSpPr>
        <p:grpSpPr>
          <a:xfrm>
            <a:off x="8344" y="1600200"/>
            <a:ext cx="2467213" cy="4926433"/>
            <a:chOff x="8344" y="2234430"/>
            <a:chExt cx="2467213" cy="4926433"/>
          </a:xfrm>
        </p:grpSpPr>
        <p:sp>
          <p:nvSpPr>
            <p:cNvPr id="28" name="Content Placeholder 5">
              <a:extLst>
                <a:ext uri="{FF2B5EF4-FFF2-40B4-BE49-F238E27FC236}">
                  <a16:creationId xmlns:a16="http://schemas.microsoft.com/office/drawing/2014/main" id="{49D16788-BE24-774D-5121-1A66B080A6FD}"/>
                </a:ext>
              </a:extLst>
            </p:cNvPr>
            <p:cNvSpPr txBox="1">
              <a:spLocks/>
            </p:cNvSpPr>
            <p:nvPr/>
          </p:nvSpPr>
          <p:spPr>
            <a:xfrm>
              <a:off x="343957" y="5611165"/>
              <a:ext cx="1676400"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200" b="1" i="1" dirty="0">
                  <a:solidFill>
                    <a:srgbClr val="672C93"/>
                  </a:solidFill>
                  <a:cs typeface="Arial" panose="020B0604020202020204" pitchFamily="34" charset="0"/>
                </a:rPr>
                <a:t>Yaw Offset</a:t>
              </a:r>
              <a:endParaRPr lang="en-US" sz="2200" b="1" dirty="0">
                <a:solidFill>
                  <a:srgbClr val="672C93"/>
                </a:solidFill>
                <a:cs typeface="Arial" panose="020B0604020202020204" pitchFamily="34" charset="0"/>
              </a:endParaRPr>
            </a:p>
          </p:txBody>
        </p:sp>
        <p:grpSp>
          <p:nvGrpSpPr>
            <p:cNvPr id="33" name="Group 32">
              <a:extLst>
                <a:ext uri="{FF2B5EF4-FFF2-40B4-BE49-F238E27FC236}">
                  <a16:creationId xmlns:a16="http://schemas.microsoft.com/office/drawing/2014/main" id="{492369EA-C05D-907A-E090-38338ECE9B1F}"/>
                </a:ext>
              </a:extLst>
            </p:cNvPr>
            <p:cNvGrpSpPr/>
            <p:nvPr/>
          </p:nvGrpSpPr>
          <p:grpSpPr>
            <a:xfrm>
              <a:off x="8344" y="2234430"/>
              <a:ext cx="2467213" cy="4926433"/>
              <a:chOff x="8344" y="2234430"/>
              <a:chExt cx="2467213" cy="4926433"/>
            </a:xfrm>
          </p:grpSpPr>
          <p:grpSp>
            <p:nvGrpSpPr>
              <p:cNvPr id="25" name="Group 24">
                <a:extLst>
                  <a:ext uri="{FF2B5EF4-FFF2-40B4-BE49-F238E27FC236}">
                    <a16:creationId xmlns:a16="http://schemas.microsoft.com/office/drawing/2014/main" id="{5F23C724-CB04-F8DD-27EE-2FE735471D8F}"/>
                  </a:ext>
                </a:extLst>
              </p:cNvPr>
              <p:cNvGrpSpPr/>
              <p:nvPr/>
            </p:nvGrpSpPr>
            <p:grpSpPr>
              <a:xfrm>
                <a:off x="76200" y="2234430"/>
                <a:ext cx="2301281" cy="3365101"/>
                <a:chOff x="76200" y="2234430"/>
                <a:chExt cx="2301281" cy="3365101"/>
              </a:xfrm>
            </p:grpSpPr>
            <p:pic>
              <p:nvPicPr>
                <p:cNvPr id="26" name="Graphic 25" descr="Wind Turbines with solid fill">
                  <a:extLst>
                    <a:ext uri="{FF2B5EF4-FFF2-40B4-BE49-F238E27FC236}">
                      <a16:creationId xmlns:a16="http://schemas.microsoft.com/office/drawing/2014/main" id="{57432352-DBE5-9064-B6BA-D7F63CEB505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4269"/>
                <a:stretch/>
              </p:blipFill>
              <p:spPr>
                <a:xfrm>
                  <a:off x="76200" y="2234430"/>
                  <a:ext cx="2211914" cy="3365101"/>
                </a:xfrm>
                <a:prstGeom prst="rect">
                  <a:avLst/>
                </a:prstGeom>
              </p:spPr>
            </p:pic>
            <p:sp>
              <p:nvSpPr>
                <p:cNvPr id="27" name="Rectangle 26">
                  <a:extLst>
                    <a:ext uri="{FF2B5EF4-FFF2-40B4-BE49-F238E27FC236}">
                      <a16:creationId xmlns:a16="http://schemas.microsoft.com/office/drawing/2014/main" id="{E33EA68F-833D-5CF6-FA1F-EA8753CF5C31}"/>
                    </a:ext>
                  </a:extLst>
                </p:cNvPr>
                <p:cNvSpPr/>
                <p:nvPr/>
              </p:nvSpPr>
              <p:spPr>
                <a:xfrm>
                  <a:off x="1727850" y="3014066"/>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9" name="Content Placeholder 5">
                    <a:extLst>
                      <a:ext uri="{FF2B5EF4-FFF2-40B4-BE49-F238E27FC236}">
                        <a16:creationId xmlns:a16="http://schemas.microsoft.com/office/drawing/2014/main" id="{D19E29B5-A558-ACE1-2D41-3B8FB0CDBD7C}"/>
                      </a:ext>
                    </a:extLst>
                  </p:cNvPr>
                  <p:cNvSpPr txBox="1">
                    <a:spLocks/>
                  </p:cNvSpPr>
                  <p:nvPr/>
                </p:nvSpPr>
                <p:spPr>
                  <a:xfrm>
                    <a:off x="8344" y="5968230"/>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29" name="Content Placeholder 5">
                    <a:extLst>
                      <a:ext uri="{FF2B5EF4-FFF2-40B4-BE49-F238E27FC236}">
                        <a16:creationId xmlns:a16="http://schemas.microsoft.com/office/drawing/2014/main" id="{D19E29B5-A558-ACE1-2D41-3B8FB0CDBD7C}"/>
                      </a:ext>
                    </a:extLst>
                  </p:cNvPr>
                  <p:cNvSpPr txBox="1">
                    <a:spLocks noRot="1" noChangeAspect="1" noMove="1" noResize="1" noEditPoints="1" noAdjustHandles="1" noChangeArrowheads="1" noChangeShapeType="1" noTextEdit="1"/>
                  </p:cNvSpPr>
                  <p:nvPr/>
                </p:nvSpPr>
                <p:spPr>
                  <a:xfrm>
                    <a:off x="8344" y="5968230"/>
                    <a:ext cx="753656" cy="520137"/>
                  </a:xfrm>
                  <a:prstGeom prst="rect">
                    <a:avLst/>
                  </a:prstGeom>
                  <a:blipFill>
                    <a:blip r:embed="rId5"/>
                    <a:stretch>
                      <a:fillRect/>
                    </a:stretch>
                  </a:blipFill>
                </p:spPr>
                <p:txBody>
                  <a:bodyPr/>
                  <a:lstStyle/>
                  <a:p>
                    <a:r>
                      <a:rPr lang="en-US">
                        <a:noFill/>
                      </a:rPr>
                      <a:t> </a:t>
                    </a:r>
                  </a:p>
                </p:txBody>
              </p:sp>
            </mc:Fallback>
          </mc:AlternateContent>
          <p:sp>
            <p:nvSpPr>
              <p:cNvPr id="30" name="Curved Up Arrow 29">
                <a:extLst>
                  <a:ext uri="{FF2B5EF4-FFF2-40B4-BE49-F238E27FC236}">
                    <a16:creationId xmlns:a16="http://schemas.microsoft.com/office/drawing/2014/main" id="{7C2E5EC1-AFC4-2D7A-FF7A-BDFDE753B9CB}"/>
                  </a:ext>
                </a:extLst>
              </p:cNvPr>
              <p:cNvSpPr/>
              <p:nvPr/>
            </p:nvSpPr>
            <p:spPr>
              <a:xfrm>
                <a:off x="328243" y="6356350"/>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Content Placeholder 5">
                    <a:extLst>
                      <a:ext uri="{FF2B5EF4-FFF2-40B4-BE49-F238E27FC236}">
                        <a16:creationId xmlns:a16="http://schemas.microsoft.com/office/drawing/2014/main" id="{EE5D1CD1-FB8F-B4F3-1040-6584EBEDA78E}"/>
                      </a:ext>
                    </a:extLst>
                  </p:cNvPr>
                  <p:cNvSpPr txBox="1">
                    <a:spLocks/>
                  </p:cNvSpPr>
                  <p:nvPr/>
                </p:nvSpPr>
                <p:spPr>
                  <a:xfrm>
                    <a:off x="1676400" y="5968230"/>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31" name="Content Placeholder 5">
                    <a:extLst>
                      <a:ext uri="{FF2B5EF4-FFF2-40B4-BE49-F238E27FC236}">
                        <a16:creationId xmlns:a16="http://schemas.microsoft.com/office/drawing/2014/main" id="{EE5D1CD1-FB8F-B4F3-1040-6584EBEDA78E}"/>
                      </a:ext>
                    </a:extLst>
                  </p:cNvPr>
                  <p:cNvSpPr txBox="1">
                    <a:spLocks noRot="1" noChangeAspect="1" noMove="1" noResize="1" noEditPoints="1" noAdjustHandles="1" noChangeArrowheads="1" noChangeShapeType="1" noTextEdit="1"/>
                  </p:cNvSpPr>
                  <p:nvPr/>
                </p:nvSpPr>
                <p:spPr>
                  <a:xfrm>
                    <a:off x="1676400" y="5968230"/>
                    <a:ext cx="799157" cy="52013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ontent Placeholder 5">
                    <a:extLst>
                      <a:ext uri="{FF2B5EF4-FFF2-40B4-BE49-F238E27FC236}">
                        <a16:creationId xmlns:a16="http://schemas.microsoft.com/office/drawing/2014/main" id="{C312E3AC-901E-F6BD-42C6-0236262B996F}"/>
                      </a:ext>
                    </a:extLst>
                  </p:cNvPr>
                  <p:cNvSpPr txBox="1">
                    <a:spLocks/>
                  </p:cNvSpPr>
                  <p:nvPr/>
                </p:nvSpPr>
                <p:spPr>
                  <a:xfrm>
                    <a:off x="576399" y="6282087"/>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32" name="Content Placeholder 5">
                    <a:extLst>
                      <a:ext uri="{FF2B5EF4-FFF2-40B4-BE49-F238E27FC236}">
                        <a16:creationId xmlns:a16="http://schemas.microsoft.com/office/drawing/2014/main" id="{C312E3AC-901E-F6BD-42C6-0236262B996F}"/>
                      </a:ext>
                    </a:extLst>
                  </p:cNvPr>
                  <p:cNvSpPr txBox="1">
                    <a:spLocks noRot="1" noChangeAspect="1" noMove="1" noResize="1" noEditPoints="1" noAdjustHandles="1" noChangeArrowheads="1" noChangeShapeType="1" noTextEdit="1"/>
                  </p:cNvSpPr>
                  <p:nvPr/>
                </p:nvSpPr>
                <p:spPr>
                  <a:xfrm>
                    <a:off x="576399" y="6282087"/>
                    <a:ext cx="1404801" cy="878776"/>
                  </a:xfrm>
                  <a:prstGeom prst="rect">
                    <a:avLst/>
                  </a:prstGeom>
                  <a:blipFill>
                    <a:blip r:embed="rId7"/>
                    <a:stretch>
                      <a:fillRect l="-901" t="-4225"/>
                    </a:stretch>
                  </a:blipFill>
                </p:spPr>
                <p:txBody>
                  <a:bodyPr/>
                  <a:lstStyle/>
                  <a:p>
                    <a:r>
                      <a:rPr lang="en-US">
                        <a:noFill/>
                      </a:rPr>
                      <a:t> </a:t>
                    </a:r>
                  </a:p>
                </p:txBody>
              </p:sp>
            </mc:Fallback>
          </mc:AlternateContent>
        </p:grpSp>
      </p:grpSp>
      <p:sp>
        <p:nvSpPr>
          <p:cNvPr id="2" name="Slide Number Placeholder 1">
            <a:extLst>
              <a:ext uri="{FF2B5EF4-FFF2-40B4-BE49-F238E27FC236}">
                <a16:creationId xmlns:a16="http://schemas.microsoft.com/office/drawing/2014/main" id="{23BC590B-B95B-A6EF-92EA-EC065A7765A6}"/>
              </a:ext>
            </a:extLst>
          </p:cNvPr>
          <p:cNvSpPr>
            <a:spLocks noGrp="1"/>
          </p:cNvSpPr>
          <p:nvPr>
            <p:ph type="sldNum" sz="quarter" idx="12"/>
          </p:nvPr>
        </p:nvSpPr>
        <p:spPr/>
        <p:txBody>
          <a:bodyPr/>
          <a:lstStyle/>
          <a:p>
            <a:fld id="{9E3EFB43-BEAF-4970-A06C-24B01B76FA99}" type="slidenum">
              <a:rPr lang="en-US" smtClean="0"/>
              <a:pPr/>
              <a:t>8</a:t>
            </a:fld>
            <a:endParaRPr lang="en-US" dirty="0"/>
          </a:p>
        </p:txBody>
      </p:sp>
      <p:grpSp>
        <p:nvGrpSpPr>
          <p:cNvPr id="40" name="Group 39">
            <a:extLst>
              <a:ext uri="{FF2B5EF4-FFF2-40B4-BE49-F238E27FC236}">
                <a16:creationId xmlns:a16="http://schemas.microsoft.com/office/drawing/2014/main" id="{FF6E1781-9B23-B46A-1395-BC60EFD17532}"/>
              </a:ext>
            </a:extLst>
          </p:cNvPr>
          <p:cNvGrpSpPr/>
          <p:nvPr/>
        </p:nvGrpSpPr>
        <p:grpSpPr>
          <a:xfrm>
            <a:off x="2530868" y="1295400"/>
            <a:ext cx="9661132" cy="5611586"/>
            <a:chOff x="3852195" y="1826903"/>
            <a:chExt cx="8245412" cy="4789277"/>
          </a:xfrm>
        </p:grpSpPr>
        <p:grpSp>
          <p:nvGrpSpPr>
            <p:cNvPr id="43" name="Group 42">
              <a:extLst>
                <a:ext uri="{FF2B5EF4-FFF2-40B4-BE49-F238E27FC236}">
                  <a16:creationId xmlns:a16="http://schemas.microsoft.com/office/drawing/2014/main" id="{BD7C3C60-70F5-22AD-4E8B-FA25BEE38360}"/>
                </a:ext>
              </a:extLst>
            </p:cNvPr>
            <p:cNvGrpSpPr/>
            <p:nvPr/>
          </p:nvGrpSpPr>
          <p:grpSpPr>
            <a:xfrm>
              <a:off x="3887232" y="1826903"/>
              <a:ext cx="8210375" cy="4789277"/>
              <a:chOff x="2658012" y="1073590"/>
              <a:chExt cx="8210375" cy="4789277"/>
            </a:xfrm>
          </p:grpSpPr>
          <p:pic>
            <p:nvPicPr>
              <p:cNvPr id="45" name="Picture 2">
                <a:extLst>
                  <a:ext uri="{FF2B5EF4-FFF2-40B4-BE49-F238E27FC236}">
                    <a16:creationId xmlns:a16="http://schemas.microsoft.com/office/drawing/2014/main" id="{9DFF0F97-F370-C265-9330-0E828FD5B90E}"/>
                  </a:ext>
                </a:extLst>
              </p:cNvPr>
              <p:cNvPicPr>
                <a:picLocks noChangeAspect="1" noChangeArrowheads="1"/>
              </p:cNvPicPr>
              <p:nvPr/>
            </p:nvPicPr>
            <p:blipFill>
              <a:blip r:embed="rId8">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38BAC90-FF79-0720-9548-7CF408EFE48B}"/>
                  </a:ext>
                </a:extLst>
              </p:cNvPr>
              <p:cNvGrpSpPr/>
              <p:nvPr/>
            </p:nvGrpSpPr>
            <p:grpSpPr>
              <a:xfrm>
                <a:off x="3799980" y="1073590"/>
                <a:ext cx="6633105" cy="1157790"/>
                <a:chOff x="3958010" y="1255525"/>
                <a:chExt cx="6633105" cy="1157790"/>
              </a:xfrm>
            </p:grpSpPr>
            <p:sp>
              <p:nvSpPr>
                <p:cNvPr id="47" name="Content Placeholder 5">
                  <a:extLst>
                    <a:ext uri="{FF2B5EF4-FFF2-40B4-BE49-F238E27FC236}">
                      <a16:creationId xmlns:a16="http://schemas.microsoft.com/office/drawing/2014/main" id="{D721E2BF-8952-A096-6F62-78C89B45B8B9}"/>
                    </a:ext>
                  </a:extLst>
                </p:cNvPr>
                <p:cNvSpPr txBox="1">
                  <a:spLocks/>
                </p:cNvSpPr>
                <p:nvPr/>
              </p:nvSpPr>
              <p:spPr>
                <a:xfrm>
                  <a:off x="3958010" y="1255525"/>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Total Power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48" name="Content Placeholder 5">
                  <a:extLst>
                    <a:ext uri="{FF2B5EF4-FFF2-40B4-BE49-F238E27FC236}">
                      <a16:creationId xmlns:a16="http://schemas.microsoft.com/office/drawing/2014/main" id="{EABD8D7A-6853-3927-22DA-A503B5973B3C}"/>
                    </a:ext>
                  </a:extLst>
                </p:cNvPr>
                <p:cNvSpPr txBox="1">
                  <a:spLocks/>
                </p:cNvSpPr>
                <p:nvPr/>
              </p:nvSpPr>
              <p:spPr>
                <a:xfrm>
                  <a:off x="7090483" y="1255525"/>
                  <a:ext cx="3500632"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Turbine Loading  </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42" name="Content Placeholder 5">
              <a:extLst>
                <a:ext uri="{FF2B5EF4-FFF2-40B4-BE49-F238E27FC236}">
                  <a16:creationId xmlns:a16="http://schemas.microsoft.com/office/drawing/2014/main" id="{20E48621-4FDA-99E9-6DD0-891CF55E92D4}"/>
                </a:ext>
              </a:extLst>
            </p:cNvPr>
            <p:cNvSpPr txBox="1">
              <a:spLocks/>
            </p:cNvSpPr>
            <p:nvPr/>
          </p:nvSpPr>
          <p:spPr>
            <a:xfrm>
              <a:off x="3852195" y="2562096"/>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Tree>
    <p:extLst>
      <p:ext uri="{BB962C8B-B14F-4D97-AF65-F5344CB8AC3E}">
        <p14:creationId xmlns:p14="http://schemas.microsoft.com/office/powerpoint/2010/main" val="19816204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2AED8C-6DEF-4BA3-F676-7116BB27D4C6}"/>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DF13E22D-0C52-5769-EDE8-AE9062C12D1C}"/>
              </a:ext>
            </a:extLst>
          </p:cNvPr>
          <p:cNvPicPr>
            <a:picLocks noChangeAspect="1"/>
          </p:cNvPicPr>
          <p:nvPr/>
        </p:nvPicPr>
        <p:blipFill>
          <a:blip r:embed="rId3">
            <a:extLst>
              <a:ext uri="{28A0092B-C50C-407E-A947-70E740481C1C}">
                <a14:useLocalDpi xmlns:a14="http://schemas.microsoft.com/office/drawing/2010/main" val="0"/>
              </a:ext>
            </a:extLst>
          </a:blip>
          <a:srcRect l="2484" r="2484"/>
          <a:stretch/>
        </p:blipFill>
        <p:spPr>
          <a:xfrm>
            <a:off x="76200" y="2057400"/>
            <a:ext cx="8318974" cy="461828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4E8687-5858-AF2E-8D18-9EC04AA13E40}"/>
                  </a:ext>
                </a:extLst>
              </p:cNvPr>
              <p:cNvSpPr txBox="1"/>
              <p:nvPr/>
            </p:nvSpPr>
            <p:spPr>
              <a:xfrm>
                <a:off x="762000" y="826155"/>
                <a:ext cx="100584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sample”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BE4E8687-5858-AF2E-8D18-9EC04AA13E40}"/>
                  </a:ext>
                </a:extLst>
              </p:cNvPr>
              <p:cNvSpPr txBox="1">
                <a:spLocks noRot="1" noChangeAspect="1" noMove="1" noResize="1" noEditPoints="1" noAdjustHandles="1" noChangeArrowheads="1" noChangeShapeType="1" noTextEdit="1"/>
              </p:cNvSpPr>
              <p:nvPr/>
            </p:nvSpPr>
            <p:spPr>
              <a:xfrm>
                <a:off x="762000" y="826155"/>
                <a:ext cx="10058400" cy="621645"/>
              </a:xfrm>
              <a:prstGeom prst="rect">
                <a:avLst/>
              </a:prstGeom>
              <a:blipFill>
                <a:blip r:embed="rId4"/>
                <a:stretch>
                  <a:fillRect l="-631" b="-20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8042E7C-91B9-18A8-9D6B-F80EC301F297}"/>
              </a:ext>
            </a:extLst>
          </p:cNvPr>
          <p:cNvSpPr>
            <a:spLocks noGrp="1"/>
          </p:cNvSpPr>
          <p:nvPr>
            <p:ph type="sldNum" sz="quarter" idx="12"/>
          </p:nvPr>
        </p:nvSpPr>
        <p:spPr/>
        <p:txBody>
          <a:bodyPr/>
          <a:lstStyle/>
          <a:p>
            <a:fld id="{9E3EFB43-BEAF-4970-A06C-24B01B76FA99}" type="slidenum">
              <a:rPr lang="en-US" smtClean="0"/>
              <a:pPr/>
              <a:t>80</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494810-978E-A3ED-74CE-CE8AED06636A}"/>
                  </a:ext>
                </a:extLst>
              </p:cNvPr>
              <p:cNvSpPr txBox="1"/>
              <p:nvPr/>
            </p:nvSpPr>
            <p:spPr>
              <a:xfrm>
                <a:off x="12181114" y="1600200"/>
                <a:ext cx="6144986" cy="1122615"/>
              </a:xfrm>
              <a:prstGeom prst="rect">
                <a:avLst/>
              </a:prstGeom>
              <a:noFill/>
            </p:spPr>
            <p:txBody>
              <a:bodyPr wrap="square">
                <a:spAutoFit/>
              </a:bodyPr>
              <a:lstStyle/>
              <a:p>
                <a:r>
                  <a:rPr lang="en-US" sz="1800" b="1" dirty="0">
                    <a:solidFill>
                      <a:srgbClr val="CFB87C"/>
                    </a:solidFill>
                    <a:latin typeface="Arial" charset="0"/>
                    <a:ea typeface="Arial" charset="0"/>
                    <a:cs typeface="Arial" charset="0"/>
                  </a:rPr>
                  <a:t>Derivative of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m:t>
                    </m:r>
                    <m:f>
                      <m:fPr>
                        <m:ctrlPr>
                          <a:rPr lang="en-US" sz="1800" b="1" i="1" smtClean="0">
                            <a:solidFill>
                              <a:srgbClr val="CFB87C"/>
                            </a:solidFill>
                            <a:latin typeface="Cambria Math" panose="02040503050406030204" pitchFamily="18" charset="0"/>
                            <a:ea typeface="Arial" charset="0"/>
                            <a:cs typeface="Arial" charset="0"/>
                          </a:rPr>
                        </m:ctrlPr>
                      </m:fPr>
                      <m:num>
                        <m:r>
                          <a:rPr lang="en-US" sz="1800" b="1" i="1" smtClean="0">
                            <a:solidFill>
                              <a:srgbClr val="CFB87C"/>
                            </a:solidFill>
                            <a:latin typeface="Cambria Math" panose="02040503050406030204" pitchFamily="18" charset="0"/>
                            <a:ea typeface="Arial" charset="0"/>
                            <a:cs typeface="Arial" charset="0"/>
                          </a:rPr>
                          <m:t>𝟏</m:t>
                        </m:r>
                      </m:num>
                      <m:den>
                        <m:r>
                          <a:rPr lang="en-US" sz="1800" b="1" i="1" smtClean="0">
                            <a:solidFill>
                              <a:srgbClr val="CFB87C"/>
                            </a:solidFill>
                            <a:latin typeface="Cambria Math" panose="02040503050406030204" pitchFamily="18" charset="0"/>
                            <a:ea typeface="Arial" charset="0"/>
                            <a:cs typeface="Arial" charset="0"/>
                          </a:rPr>
                          <m:t>𝟐</m:t>
                        </m:r>
                      </m:den>
                    </m:f>
                    <m:r>
                      <a:rPr lang="en-US" sz="1800" b="1" i="1" smtClean="0">
                        <a:solidFill>
                          <a:srgbClr val="CFB87C"/>
                        </a:solidFill>
                        <a:latin typeface="Cambria Math" panose="02040503050406030204" pitchFamily="18" charset="0"/>
                        <a:ea typeface="Arial" charset="0"/>
                        <a:cs typeface="Arial" charset="0"/>
                      </a:rPr>
                      <m:t>𝜶</m:t>
                    </m:r>
                    <m:sSup>
                      <m:sSupPr>
                        <m:ctrlPr>
                          <a:rPr lang="en-US" sz="1800" b="1" i="1" smtClean="0">
                            <a:solidFill>
                              <a:srgbClr val="CFB87C"/>
                            </a:solidFill>
                            <a:latin typeface="Cambria Math" panose="02040503050406030204" pitchFamily="18" charset="0"/>
                            <a:ea typeface="Arial" charset="0"/>
                            <a:cs typeface="Arial" charset="0"/>
                          </a:rPr>
                        </m:ctrlPr>
                      </m:sSupPr>
                      <m:e>
                        <m:d>
                          <m:dPr>
                            <m:ctrlPr>
                              <a:rPr lang="en-US" sz="1800" b="1" i="1" smtClean="0">
                                <a:solidFill>
                                  <a:srgbClr val="CFB87C"/>
                                </a:solidFill>
                                <a:latin typeface="Cambria Math" panose="02040503050406030204" pitchFamily="18" charset="0"/>
                                <a:ea typeface="Arial" charset="0"/>
                                <a:cs typeface="Arial" charset="0"/>
                              </a:rPr>
                            </m:ctrlPr>
                          </m:dPr>
                          <m:e>
                            <m:sSubSup>
                              <m:sSubSupPr>
                                <m:ctrlPr>
                                  <a:rPr lang="en-US" sz="1800" b="1" i="1" smtClean="0">
                                    <a:solidFill>
                                      <a:srgbClr val="CFB87C"/>
                                    </a:solidFill>
                                    <a:latin typeface="Cambria Math" panose="02040503050406030204" pitchFamily="18" charset="0"/>
                                    <a:ea typeface="Arial" charset="0"/>
                                    <a:cs typeface="Arial" charset="0"/>
                                  </a:rPr>
                                </m:ctrlPr>
                              </m:sSubSupPr>
                              <m:e>
                                <m:r>
                                  <a:rPr lang="en-US" sz="1800" b="1" i="1" smtClean="0">
                                    <a:solidFill>
                                      <a:srgbClr val="CFB87C"/>
                                    </a:solidFill>
                                    <a:latin typeface="Cambria Math" panose="02040503050406030204" pitchFamily="18" charset="0"/>
                                    <a:ea typeface="Arial" charset="0"/>
                                    <a:cs typeface="Arial" charset="0"/>
                                  </a:rPr>
                                  <m:t>𝒚</m:t>
                                </m:r>
                              </m:e>
                              <m:sub>
                                <m:r>
                                  <a:rPr lang="en-US" sz="1800" b="1" i="1" smtClean="0">
                                    <a:solidFill>
                                      <a:srgbClr val="CFB87C"/>
                                    </a:solidFill>
                                    <a:latin typeface="Cambria Math" panose="02040503050406030204" pitchFamily="18" charset="0"/>
                                    <a:ea typeface="Arial" charset="0"/>
                                    <a:cs typeface="Arial" charset="0"/>
                                  </a:rPr>
                                  <m:t>𝒋</m:t>
                                </m:r>
                              </m:sub>
                              <m:sup>
                                <m:d>
                                  <m:dPr>
                                    <m:ctrlPr>
                                      <a:rPr lang="en-US" sz="1800" b="1" i="1" smtClean="0">
                                        <a:solidFill>
                                          <a:srgbClr val="CFB87C"/>
                                        </a:solidFill>
                                        <a:latin typeface="Cambria Math" panose="02040503050406030204" pitchFamily="18" charset="0"/>
                                        <a:ea typeface="Arial" charset="0"/>
                                        <a:cs typeface="Arial" charset="0"/>
                                      </a:rPr>
                                    </m:ctrlPr>
                                  </m:dPr>
                                  <m:e>
                                    <m:r>
                                      <a:rPr lang="en-US" sz="1800" b="1" i="1" smtClean="0">
                                        <a:solidFill>
                                          <a:srgbClr val="CFB87C"/>
                                        </a:solidFill>
                                        <a:latin typeface="Cambria Math" panose="02040503050406030204" pitchFamily="18" charset="0"/>
                                        <a:ea typeface="Arial" charset="0"/>
                                        <a:cs typeface="Arial" charset="0"/>
                                      </a:rPr>
                                      <m:t>𝒊</m:t>
                                    </m:r>
                                  </m:e>
                                </m:d>
                              </m:sup>
                            </m:sSubSup>
                          </m:e>
                        </m:d>
                      </m:e>
                      <m:sup>
                        <m:r>
                          <a:rPr lang="en-US" sz="1800" b="1" i="1" smtClean="0">
                            <a:solidFill>
                              <a:srgbClr val="CFB87C"/>
                            </a:solidFill>
                            <a:latin typeface="Cambria Math" panose="02040503050406030204" pitchFamily="18" charset="0"/>
                            <a:ea typeface="Arial" charset="0"/>
                            <a:cs typeface="Arial" charset="0"/>
                          </a:rPr>
                          <m:t>𝟐</m:t>
                        </m:r>
                      </m:sup>
                    </m:sSup>
                  </m:oMath>
                </a14:m>
                <a:r>
                  <a:rPr lang="en-US" sz="1800" b="1" dirty="0">
                    <a:solidFill>
                      <a:srgbClr val="CFB87C"/>
                    </a:solidFill>
                    <a:latin typeface="Arial" charset="0"/>
                    <a:ea typeface="Arial" charset="0"/>
                    <a:cs typeface="Arial" charset="0"/>
                  </a:rPr>
                  <a:t>, scaled quadratic power of turbine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𝒊</m:t>
                    </m:r>
                  </m:oMath>
                </a14:m>
                <a:r>
                  <a:rPr lang="en-US" sz="1800" b="1" dirty="0">
                    <a:solidFill>
                      <a:srgbClr val="CFB87C"/>
                    </a:solidFill>
                    <a:latin typeface="Arial" charset="0"/>
                    <a:ea typeface="Arial" charset="0"/>
                    <a:cs typeface="Arial" charset="0"/>
                  </a:rPr>
                  <a:t> at time-step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𝒋</m:t>
                    </m:r>
                  </m:oMath>
                </a14:m>
                <a:r>
                  <a:rPr lang="en-US" sz="1800" b="1" dirty="0">
                    <a:solidFill>
                      <a:srgbClr val="CFB87C"/>
                    </a:solidFill>
                    <a:latin typeface="Arial" charset="0"/>
                    <a:ea typeface="Arial" charset="0"/>
                    <a:cs typeface="Arial" charset="0"/>
                  </a:rPr>
                  <a:t> for “stochastic sample” samples</a:t>
                </a:r>
                <a:endParaRPr lang="en-US" sz="1800" b="1" dirty="0">
                  <a:solidFill>
                    <a:schemeClr val="accent1">
                      <a:lumMod val="10000"/>
                    </a:schemeClr>
                  </a:solidFill>
                  <a:latin typeface="Arial" charset="0"/>
                  <a:ea typeface="Arial" charset="0"/>
                  <a:cs typeface="Arial" charset="0"/>
                </a:endParaRPr>
              </a:p>
            </p:txBody>
          </p:sp>
        </mc:Choice>
        <mc:Fallback xmlns="">
          <p:sp>
            <p:nvSpPr>
              <p:cNvPr id="11" name="TextBox 10">
                <a:extLst>
                  <a:ext uri="{FF2B5EF4-FFF2-40B4-BE49-F238E27FC236}">
                    <a16:creationId xmlns:a16="http://schemas.microsoft.com/office/drawing/2014/main" id="{9F494810-978E-A3ED-74CE-CE8AED06636A}"/>
                  </a:ext>
                </a:extLst>
              </p:cNvPr>
              <p:cNvSpPr txBox="1">
                <a:spLocks noRot="1" noChangeAspect="1" noMove="1" noResize="1" noEditPoints="1" noAdjustHandles="1" noChangeArrowheads="1" noChangeShapeType="1" noTextEdit="1"/>
              </p:cNvSpPr>
              <p:nvPr/>
            </p:nvSpPr>
            <p:spPr>
              <a:xfrm>
                <a:off x="12181114" y="1600200"/>
                <a:ext cx="6144986" cy="1122615"/>
              </a:xfrm>
              <a:prstGeom prst="rect">
                <a:avLst/>
              </a:prstGeom>
              <a:blipFill>
                <a:blip r:embed="rId5"/>
                <a:stretch>
                  <a:fillRect l="-826" b="-6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4C4D45-85B3-67C7-48B9-7282C5F61C26}"/>
                  </a:ext>
                </a:extLst>
              </p:cNvPr>
              <p:cNvSpPr txBox="1"/>
              <p:nvPr/>
            </p:nvSpPr>
            <p:spPr>
              <a:xfrm>
                <a:off x="7620000" y="3944187"/>
                <a:ext cx="4724400" cy="329481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𝑗</m:t>
                        </m:r>
                      </m:sub>
                    </m:sSub>
                  </m:oMath>
                </a14:m>
                <a:r>
                  <a:rPr lang="en-US" i="1" dirty="0">
                    <a:latin typeface="Cambria Math" panose="02040503050406030204" pitchFamily="18" charset="0"/>
                  </a:rPr>
                  <a:t> </a:t>
                </a:r>
                <a:r>
                  <a:rPr lang="en-US" dirty="0"/>
                  <a:t>–</a:t>
                </a:r>
                <a:r>
                  <a:rPr lang="en-US" i="1" dirty="0">
                    <a:latin typeface="Cambria Math" panose="02040503050406030204" pitchFamily="18" charset="0"/>
                  </a:rPr>
                  <a:t> </a:t>
                </a:r>
                <a:r>
                  <a:rPr lang="en-US" dirty="0"/>
                  <a:t>zero-mean, unity-variance Gaussian </a:t>
                </a:r>
              </a:p>
              <a:p>
                <a:r>
                  <a:rPr lang="en-US" dirty="0"/>
                  <a:t>	perturbations</a:t>
                </a:r>
                <a:endParaRPr lang="en-US" i="1" dirty="0">
                  <a:latin typeface="Cambria Math" panose="02040503050406030204" pitchFamily="18" charset="0"/>
                </a:endParaRP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13" name="TextBox 12">
                <a:extLst>
                  <a:ext uri="{FF2B5EF4-FFF2-40B4-BE49-F238E27FC236}">
                    <a16:creationId xmlns:a16="http://schemas.microsoft.com/office/drawing/2014/main" id="{084C4D45-85B3-67C7-48B9-7282C5F61C26}"/>
                  </a:ext>
                </a:extLst>
              </p:cNvPr>
              <p:cNvSpPr txBox="1">
                <a:spLocks noRot="1" noChangeAspect="1" noMove="1" noResize="1" noEditPoints="1" noAdjustHandles="1" noChangeArrowheads="1" noChangeShapeType="1" noTextEdit="1"/>
              </p:cNvSpPr>
              <p:nvPr/>
            </p:nvSpPr>
            <p:spPr>
              <a:xfrm>
                <a:off x="7620000" y="3944187"/>
                <a:ext cx="4724400" cy="3294813"/>
              </a:xfrm>
              <a:prstGeom prst="rect">
                <a:avLst/>
              </a:prstGeom>
              <a:blipFill>
                <a:blip r:embed="rId6"/>
                <a:stretch>
                  <a:fillRect l="-268" t="-1149"/>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FDE3ECA-08C4-522C-0FAA-706EADC974AD}"/>
              </a:ext>
            </a:extLst>
          </p:cNvPr>
          <p:cNvGrpSpPr/>
          <p:nvPr/>
        </p:nvGrpSpPr>
        <p:grpSpPr>
          <a:xfrm>
            <a:off x="152400" y="1447724"/>
            <a:ext cx="3453104" cy="858809"/>
            <a:chOff x="152400" y="1447725"/>
            <a:chExt cx="1859530" cy="462477"/>
          </a:xfrm>
        </p:grpSpPr>
        <p:pic>
          <p:nvPicPr>
            <p:cNvPr id="19" name="Picture 18">
              <a:extLst>
                <a:ext uri="{FF2B5EF4-FFF2-40B4-BE49-F238E27FC236}">
                  <a16:creationId xmlns:a16="http://schemas.microsoft.com/office/drawing/2014/main" id="{AB631EC7-978D-A14F-954B-5121B6ED45FE}"/>
                </a:ext>
              </a:extLst>
            </p:cNvPr>
            <p:cNvPicPr>
              <a:picLocks noChangeAspect="1"/>
            </p:cNvPicPr>
            <p:nvPr/>
          </p:nvPicPr>
          <p:blipFill>
            <a:blip r:embed="rId7"/>
            <a:srcRect t="50317" r="89406"/>
            <a:stretch/>
          </p:blipFill>
          <p:spPr>
            <a:xfrm>
              <a:off x="1473773" y="1500064"/>
              <a:ext cx="538157" cy="410138"/>
            </a:xfrm>
            <a:prstGeom prst="rect">
              <a:avLst/>
            </a:prstGeom>
          </p:spPr>
        </p:pic>
        <p:pic>
          <p:nvPicPr>
            <p:cNvPr id="20" name="Picture 19">
              <a:extLst>
                <a:ext uri="{FF2B5EF4-FFF2-40B4-BE49-F238E27FC236}">
                  <a16:creationId xmlns:a16="http://schemas.microsoft.com/office/drawing/2014/main" id="{21FCC862-33DA-206C-1D6A-D328C89D2CBC}"/>
                </a:ext>
              </a:extLst>
            </p:cNvPr>
            <p:cNvPicPr>
              <a:picLocks noChangeAspect="1"/>
            </p:cNvPicPr>
            <p:nvPr/>
          </p:nvPicPr>
          <p:blipFill>
            <a:blip r:embed="rId7"/>
            <a:srcRect t="-3380" r="78998" b="53696"/>
            <a:stretch/>
          </p:blipFill>
          <p:spPr>
            <a:xfrm>
              <a:off x="152400" y="1447725"/>
              <a:ext cx="1066896" cy="410138"/>
            </a:xfrm>
            <a:prstGeom prst="rect">
              <a:avLst/>
            </a:prstGeom>
          </p:spPr>
        </p:pic>
      </p:grpSp>
      <p:pic>
        <p:nvPicPr>
          <p:cNvPr id="23" name="Picture 22">
            <a:extLst>
              <a:ext uri="{FF2B5EF4-FFF2-40B4-BE49-F238E27FC236}">
                <a16:creationId xmlns:a16="http://schemas.microsoft.com/office/drawing/2014/main" id="{9778EA69-2735-ADF2-AE7E-C7093F546D14}"/>
              </a:ext>
            </a:extLst>
          </p:cNvPr>
          <p:cNvPicPr>
            <a:picLocks noChangeAspect="1"/>
          </p:cNvPicPr>
          <p:nvPr/>
        </p:nvPicPr>
        <p:blipFill>
          <a:blip r:embed="rId7"/>
          <a:srcRect l="21299" t="-3381" r="63904" b="50239"/>
          <a:stretch/>
        </p:blipFill>
        <p:spPr>
          <a:xfrm>
            <a:off x="2133601" y="1447724"/>
            <a:ext cx="1395703" cy="814626"/>
          </a:xfrm>
          <a:prstGeom prst="rect">
            <a:avLst/>
          </a:prstGeom>
        </p:spPr>
      </p:pic>
      <p:pic>
        <p:nvPicPr>
          <p:cNvPr id="22" name="Picture 21">
            <a:extLst>
              <a:ext uri="{FF2B5EF4-FFF2-40B4-BE49-F238E27FC236}">
                <a16:creationId xmlns:a16="http://schemas.microsoft.com/office/drawing/2014/main" id="{14BF5614-7502-CE72-3BC0-8F15E990006E}"/>
              </a:ext>
            </a:extLst>
          </p:cNvPr>
          <p:cNvPicPr>
            <a:picLocks noChangeAspect="1"/>
          </p:cNvPicPr>
          <p:nvPr/>
        </p:nvPicPr>
        <p:blipFill>
          <a:blip r:embed="rId7"/>
          <a:srcRect l="9786" t="50317"/>
          <a:stretch/>
        </p:blipFill>
        <p:spPr>
          <a:xfrm>
            <a:off x="2166731" y="1551035"/>
            <a:ext cx="8510296" cy="761617"/>
          </a:xfrm>
          <a:prstGeom prst="rect">
            <a:avLst/>
          </a:prstGeom>
        </p:spPr>
      </p:pic>
      <p:grpSp>
        <p:nvGrpSpPr>
          <p:cNvPr id="6" name="Group 5">
            <a:extLst>
              <a:ext uri="{FF2B5EF4-FFF2-40B4-BE49-F238E27FC236}">
                <a16:creationId xmlns:a16="http://schemas.microsoft.com/office/drawing/2014/main" id="{8158A7C7-E234-0F2D-5DC1-952373D5918A}"/>
              </a:ext>
            </a:extLst>
          </p:cNvPr>
          <p:cNvGrpSpPr/>
          <p:nvPr/>
        </p:nvGrpSpPr>
        <p:grpSpPr>
          <a:xfrm>
            <a:off x="13868400" y="3320297"/>
            <a:ext cx="3542606" cy="766404"/>
            <a:chOff x="8349849" y="2590002"/>
            <a:chExt cx="3542606" cy="766404"/>
          </a:xfrm>
        </p:grpSpPr>
        <p:pic>
          <p:nvPicPr>
            <p:cNvPr id="3" name="Picture 2">
              <a:extLst>
                <a:ext uri="{FF2B5EF4-FFF2-40B4-BE49-F238E27FC236}">
                  <a16:creationId xmlns:a16="http://schemas.microsoft.com/office/drawing/2014/main" id="{648AAE72-8BA9-5642-7298-A74E166BEC5B}"/>
                </a:ext>
              </a:extLst>
            </p:cNvPr>
            <p:cNvPicPr>
              <a:picLocks noChangeAspect="1"/>
            </p:cNvPicPr>
            <p:nvPr/>
          </p:nvPicPr>
          <p:blipFill>
            <a:blip r:embed="rId8"/>
            <a:srcRect r="48458"/>
            <a:stretch/>
          </p:blipFill>
          <p:spPr>
            <a:xfrm>
              <a:off x="8349849" y="2590002"/>
              <a:ext cx="2546751" cy="369843"/>
            </a:xfrm>
            <a:prstGeom prst="rect">
              <a:avLst/>
            </a:prstGeom>
          </p:spPr>
        </p:pic>
        <p:pic>
          <p:nvPicPr>
            <p:cNvPr id="5" name="Picture 4">
              <a:extLst>
                <a:ext uri="{FF2B5EF4-FFF2-40B4-BE49-F238E27FC236}">
                  <a16:creationId xmlns:a16="http://schemas.microsoft.com/office/drawing/2014/main" id="{8975190D-1808-C724-8392-84CB0B8562DB}"/>
                </a:ext>
              </a:extLst>
            </p:cNvPr>
            <p:cNvPicPr>
              <a:picLocks noChangeAspect="1"/>
            </p:cNvPicPr>
            <p:nvPr/>
          </p:nvPicPr>
          <p:blipFill>
            <a:blip r:embed="rId8"/>
            <a:srcRect l="51286"/>
            <a:stretch/>
          </p:blipFill>
          <p:spPr>
            <a:xfrm>
              <a:off x="9485431" y="2986563"/>
              <a:ext cx="2407024" cy="369843"/>
            </a:xfrm>
            <a:prstGeom prst="rect">
              <a:avLst/>
            </a:prstGeom>
          </p:spPr>
        </p:pic>
      </p:grpSp>
      <p:sp>
        <p:nvSpPr>
          <p:cNvPr id="12" name="TextBox 11">
            <a:extLst>
              <a:ext uri="{FF2B5EF4-FFF2-40B4-BE49-F238E27FC236}">
                <a16:creationId xmlns:a16="http://schemas.microsoft.com/office/drawing/2014/main" id="{3F957FCF-588D-58C6-9D36-801D5F1DD884}"/>
              </a:ext>
            </a:extLst>
          </p:cNvPr>
          <p:cNvSpPr txBox="1"/>
          <p:nvPr/>
        </p:nvSpPr>
        <p:spPr>
          <a:xfrm>
            <a:off x="0" y="6400800"/>
            <a:ext cx="7620000" cy="461665"/>
          </a:xfrm>
          <a:prstGeom prst="rect">
            <a:avLst/>
          </a:prstGeom>
          <a:noFill/>
        </p:spPr>
        <p:txBody>
          <a:bodyPr wrap="square">
            <a:spAutoFit/>
          </a:bodyPr>
          <a:lstStyle/>
          <a:p>
            <a:r>
              <a:rPr lang="en-US" sz="1200" b="0" i="0" u="none" strike="noStrike" dirty="0">
                <a:solidFill>
                  <a:srgbClr val="222222"/>
                </a:solidFill>
                <a:effectLst/>
                <a:latin typeface="Arial" panose="020B0604020202020204" pitchFamily="34" charset="0"/>
              </a:rPr>
              <a:t>Balasubramanian, Krishnakumar, and Saeed </a:t>
            </a:r>
            <a:r>
              <a:rPr lang="en-US" sz="1200" b="0" i="0" u="none" strike="noStrike" dirty="0" err="1">
                <a:solidFill>
                  <a:srgbClr val="222222"/>
                </a:solidFill>
                <a:effectLst/>
                <a:latin typeface="Arial" panose="020B0604020202020204" pitchFamily="34" charset="0"/>
              </a:rPr>
              <a:t>Ghadimi</a:t>
            </a:r>
            <a:r>
              <a:rPr lang="en-US" sz="1200" b="0" i="0" u="none" strike="noStrike" dirty="0">
                <a:solidFill>
                  <a:srgbClr val="222222"/>
                </a:solidFill>
                <a:effectLst/>
                <a:latin typeface="Arial" panose="020B0604020202020204" pitchFamily="34" charset="0"/>
              </a:rPr>
              <a:t>. "Zeroth-order (non)-convex stochastic optimization via conditional gradient and gradient updates."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31 (2018).</a:t>
            </a:r>
            <a:endParaRPr lang="en-US" sz="1200" dirty="0"/>
          </a:p>
        </p:txBody>
      </p:sp>
    </p:spTree>
    <p:extLst>
      <p:ext uri="{BB962C8B-B14F-4D97-AF65-F5344CB8AC3E}">
        <p14:creationId xmlns:p14="http://schemas.microsoft.com/office/powerpoint/2010/main" val="188121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077290-4852-9804-37F8-8CDB3DBC984F}"/>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AFE814FA-4D7F-82DC-40F8-DF771B32084E}"/>
              </a:ext>
            </a:extLst>
          </p:cNvPr>
          <p:cNvPicPr>
            <a:picLocks noChangeAspect="1"/>
          </p:cNvPicPr>
          <p:nvPr/>
        </p:nvPicPr>
        <p:blipFill>
          <a:blip r:embed="rId3">
            <a:extLst>
              <a:ext uri="{28A0092B-C50C-407E-A947-70E740481C1C}">
                <a14:useLocalDpi xmlns:a14="http://schemas.microsoft.com/office/drawing/2010/main" val="0"/>
              </a:ext>
            </a:extLst>
          </a:blip>
          <a:srcRect l="2018" r="2018"/>
          <a:stretch/>
        </p:blipFill>
        <p:spPr>
          <a:xfrm>
            <a:off x="11496" y="2133600"/>
            <a:ext cx="8427720" cy="46170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4E8687-5858-AF2E-8D18-9EC04AA13E40}"/>
                  </a:ext>
                </a:extLst>
              </p:cNvPr>
              <p:cNvSpPr txBox="1"/>
              <p:nvPr/>
            </p:nvSpPr>
            <p:spPr>
              <a:xfrm>
                <a:off x="762000" y="826155"/>
                <a:ext cx="99822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a:t>
                </a:r>
                <a:r>
                  <a:rPr lang="en-US" sz="2000" b="1" i="1" dirty="0">
                    <a:solidFill>
                      <a:srgbClr val="CFB87C"/>
                    </a:solidFill>
                    <a:latin typeface="Arial" charset="0"/>
                    <a:ea typeface="Arial" charset="0"/>
                    <a:cs typeface="Arial" charset="0"/>
                  </a:rPr>
                  <a:t>rectangular</a:t>
                </a:r>
                <a:r>
                  <a:rPr lang="en-US" sz="2000" b="1" dirty="0">
                    <a:solidFill>
                      <a:srgbClr val="CFB87C"/>
                    </a:solidFill>
                    <a:latin typeface="Arial" charset="0"/>
                    <a:ea typeface="Arial" charset="0"/>
                    <a:cs typeface="Arial" charset="0"/>
                  </a:rPr>
                  <a:t> interval”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BE4E8687-5858-AF2E-8D18-9EC04AA13E40}"/>
                  </a:ext>
                </a:extLst>
              </p:cNvPr>
              <p:cNvSpPr txBox="1">
                <a:spLocks noRot="1" noChangeAspect="1" noMove="1" noResize="1" noEditPoints="1" noAdjustHandles="1" noChangeArrowheads="1" noChangeShapeType="1" noTextEdit="1"/>
              </p:cNvSpPr>
              <p:nvPr/>
            </p:nvSpPr>
            <p:spPr>
              <a:xfrm>
                <a:off x="762000" y="826155"/>
                <a:ext cx="9982200" cy="621645"/>
              </a:xfrm>
              <a:prstGeom prst="rect">
                <a:avLst/>
              </a:prstGeom>
              <a:blipFill>
                <a:blip r:embed="rId4"/>
                <a:stretch>
                  <a:fillRect l="-635" b="-2000"/>
                </a:stretch>
              </a:blipFill>
            </p:spPr>
            <p:txBody>
              <a:bodyPr/>
              <a:lstStyle/>
              <a:p>
                <a:r>
                  <a:rPr lang="en-US">
                    <a:noFill/>
                  </a:rPr>
                  <a:t> </a:t>
                </a:r>
              </a:p>
            </p:txBody>
          </p:sp>
        </mc:Fallback>
      </mc:AlternateContent>
      <p:pic>
        <p:nvPicPr>
          <p:cNvPr id="4" name="Picture 3" descr="A comparison of a graph&#10;&#10;Description automatically generated">
            <a:extLst>
              <a:ext uri="{FF2B5EF4-FFF2-40B4-BE49-F238E27FC236}">
                <a16:creationId xmlns:a16="http://schemas.microsoft.com/office/drawing/2014/main" id="{3ADE8B3E-3162-40DD-0F2C-E174F29E2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800" y="1483776"/>
            <a:ext cx="7772400" cy="4082833"/>
          </a:xfrm>
          <a:prstGeom prst="rect">
            <a:avLst/>
          </a:prstGeom>
        </p:spPr>
      </p:pic>
      <p:pic>
        <p:nvPicPr>
          <p:cNvPr id="3" name="Picture 2">
            <a:extLst>
              <a:ext uri="{FF2B5EF4-FFF2-40B4-BE49-F238E27FC236}">
                <a16:creationId xmlns:a16="http://schemas.microsoft.com/office/drawing/2014/main" id="{30222AD4-5AC1-3F05-4A54-99AA220C5263}"/>
              </a:ext>
            </a:extLst>
          </p:cNvPr>
          <p:cNvPicPr>
            <a:picLocks noChangeAspect="1"/>
          </p:cNvPicPr>
          <p:nvPr/>
        </p:nvPicPr>
        <p:blipFill rotWithShape="1">
          <a:blip r:embed="rId6"/>
          <a:srcRect l="-227" r="38235" b="82756"/>
          <a:stretch/>
        </p:blipFill>
        <p:spPr>
          <a:xfrm>
            <a:off x="12369800" y="795943"/>
            <a:ext cx="4673600" cy="598047"/>
          </a:xfrm>
          <a:prstGeom prst="rect">
            <a:avLst/>
          </a:prstGeom>
        </p:spPr>
      </p:pic>
      <p:sp>
        <p:nvSpPr>
          <p:cNvPr id="5" name="Slide Number Placeholder 4">
            <a:extLst>
              <a:ext uri="{FF2B5EF4-FFF2-40B4-BE49-F238E27FC236}">
                <a16:creationId xmlns:a16="http://schemas.microsoft.com/office/drawing/2014/main" id="{6A2968BC-AA4B-58DC-D464-1E290B66EFE4}"/>
              </a:ext>
            </a:extLst>
          </p:cNvPr>
          <p:cNvSpPr>
            <a:spLocks noGrp="1"/>
          </p:cNvSpPr>
          <p:nvPr>
            <p:ph type="sldNum" sz="quarter" idx="12"/>
          </p:nvPr>
        </p:nvSpPr>
        <p:spPr>
          <a:xfrm>
            <a:off x="9194800" y="6492875"/>
            <a:ext cx="2844800" cy="365125"/>
          </a:xfrm>
        </p:spPr>
        <p:txBody>
          <a:bodyPr/>
          <a:lstStyle/>
          <a:p>
            <a:fld id="{9E3EFB43-BEAF-4970-A06C-24B01B76FA99}" type="slidenum">
              <a:rPr lang="en-US" smtClean="0"/>
              <a:pPr/>
              <a:t>81</a:t>
            </a:fld>
            <a:endParaRPr lang="en-US" dirty="0"/>
          </a:p>
        </p:txBody>
      </p:sp>
      <p:pic>
        <p:nvPicPr>
          <p:cNvPr id="17" name="Picture 16">
            <a:extLst>
              <a:ext uri="{FF2B5EF4-FFF2-40B4-BE49-F238E27FC236}">
                <a16:creationId xmlns:a16="http://schemas.microsoft.com/office/drawing/2014/main" id="{0391163A-6DA3-4607-A05E-90ACD02E3512}"/>
              </a:ext>
            </a:extLst>
          </p:cNvPr>
          <p:cNvPicPr>
            <a:picLocks noChangeAspect="1"/>
          </p:cNvPicPr>
          <p:nvPr/>
        </p:nvPicPr>
        <p:blipFill>
          <a:blip r:embed="rId7"/>
          <a:srcRect r="83855" b="50547"/>
          <a:stretch/>
        </p:blipFill>
        <p:spPr>
          <a:xfrm>
            <a:off x="188676" y="1425444"/>
            <a:ext cx="1735763" cy="68995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5FB64D-17D8-A78E-7CD8-E86B26A8B4CA}"/>
                  </a:ext>
                </a:extLst>
              </p:cNvPr>
              <p:cNvSpPr txBox="1"/>
              <p:nvPr/>
            </p:nvSpPr>
            <p:spPr>
              <a:xfrm>
                <a:off x="7620000" y="4086701"/>
                <a:ext cx="4724400" cy="2718501"/>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20" name="TextBox 19">
                <a:extLst>
                  <a:ext uri="{FF2B5EF4-FFF2-40B4-BE49-F238E27FC236}">
                    <a16:creationId xmlns:a16="http://schemas.microsoft.com/office/drawing/2014/main" id="{9B5FB64D-17D8-A78E-7CD8-E86B26A8B4CA}"/>
                  </a:ext>
                </a:extLst>
              </p:cNvPr>
              <p:cNvSpPr txBox="1">
                <a:spLocks noRot="1" noChangeAspect="1" noMove="1" noResize="1" noEditPoints="1" noAdjustHandles="1" noChangeArrowheads="1" noChangeShapeType="1" noTextEdit="1"/>
              </p:cNvSpPr>
              <p:nvPr/>
            </p:nvSpPr>
            <p:spPr>
              <a:xfrm>
                <a:off x="7620000" y="4086701"/>
                <a:ext cx="4724400" cy="2718501"/>
              </a:xfrm>
              <a:prstGeom prst="rect">
                <a:avLst/>
              </a:prstGeom>
              <a:blipFill>
                <a:blip r:embed="rId8"/>
                <a:stretch>
                  <a:fillRect l="-268" t="-1395"/>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9B1E39C3-6333-98FE-9DD7-47223795838A}"/>
              </a:ext>
            </a:extLst>
          </p:cNvPr>
          <p:cNvPicPr>
            <a:picLocks noChangeAspect="1"/>
          </p:cNvPicPr>
          <p:nvPr/>
        </p:nvPicPr>
        <p:blipFill>
          <a:blip r:embed="rId7"/>
          <a:srcRect l="16520" r="72519" b="52177"/>
          <a:stretch/>
        </p:blipFill>
        <p:spPr>
          <a:xfrm>
            <a:off x="1945780" y="1435542"/>
            <a:ext cx="1178420" cy="667210"/>
          </a:xfrm>
          <a:prstGeom prst="rect">
            <a:avLst/>
          </a:prstGeom>
        </p:spPr>
      </p:pic>
      <p:pic>
        <p:nvPicPr>
          <p:cNvPr id="18" name="Picture 17">
            <a:extLst>
              <a:ext uri="{FF2B5EF4-FFF2-40B4-BE49-F238E27FC236}">
                <a16:creationId xmlns:a16="http://schemas.microsoft.com/office/drawing/2014/main" id="{0F626552-FD5B-6D70-BFC2-3332AB2CE4D8}"/>
              </a:ext>
            </a:extLst>
          </p:cNvPr>
          <p:cNvPicPr>
            <a:picLocks noChangeAspect="1"/>
          </p:cNvPicPr>
          <p:nvPr/>
        </p:nvPicPr>
        <p:blipFill>
          <a:blip r:embed="rId7"/>
          <a:srcRect l="4542" t="51168"/>
          <a:stretch/>
        </p:blipFill>
        <p:spPr>
          <a:xfrm>
            <a:off x="1905000" y="1483776"/>
            <a:ext cx="10262599" cy="681286"/>
          </a:xfrm>
          <a:prstGeom prst="rect">
            <a:avLst/>
          </a:prstGeom>
        </p:spPr>
      </p:pic>
    </p:spTree>
    <p:extLst>
      <p:ext uri="{BB962C8B-B14F-4D97-AF65-F5344CB8AC3E}">
        <p14:creationId xmlns:p14="http://schemas.microsoft.com/office/powerpoint/2010/main" val="334477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2D4C99B-4F2D-2926-4A0D-A5A00D51571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AE189B9-EC7A-3D2B-0CFF-667E2FF2A1CA}"/>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A7B7B85-C561-119B-AF5C-32BE3C4A345B}"/>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F4EF3A05-EE16-A1B3-6ED2-0A27F2CF0A3B}"/>
              </a:ext>
            </a:extLst>
          </p:cNvPr>
          <p:cNvPicPr>
            <a:picLocks noChangeAspect="1"/>
          </p:cNvPicPr>
          <p:nvPr/>
        </p:nvPicPr>
        <p:blipFill>
          <a:blip r:embed="rId3">
            <a:extLst>
              <a:ext uri="{28A0092B-C50C-407E-A947-70E740481C1C}">
                <a14:useLocalDpi xmlns:a14="http://schemas.microsoft.com/office/drawing/2010/main" val="0"/>
              </a:ext>
            </a:extLst>
          </a:blip>
          <a:srcRect l="2018" r="2018"/>
          <a:stretch/>
        </p:blipFill>
        <p:spPr>
          <a:xfrm>
            <a:off x="11496" y="2133600"/>
            <a:ext cx="8427720" cy="46170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46BA6A-F602-8DFA-DDAC-6B395B64BDF4}"/>
                  </a:ext>
                </a:extLst>
              </p:cNvPr>
              <p:cNvSpPr txBox="1"/>
              <p:nvPr/>
            </p:nvSpPr>
            <p:spPr>
              <a:xfrm>
                <a:off x="762000" y="826155"/>
                <a:ext cx="99822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a:t>
                </a:r>
                <a:r>
                  <a:rPr lang="en-US" sz="2000" b="1" i="1" dirty="0">
                    <a:solidFill>
                      <a:srgbClr val="CFB87C"/>
                    </a:solidFill>
                    <a:latin typeface="Arial" charset="0"/>
                    <a:ea typeface="Arial" charset="0"/>
                    <a:cs typeface="Arial" charset="0"/>
                  </a:rPr>
                  <a:t>elliptical</a:t>
                </a:r>
                <a:r>
                  <a:rPr lang="en-US" sz="2000" b="1" dirty="0">
                    <a:solidFill>
                      <a:srgbClr val="CFB87C"/>
                    </a:solidFill>
                    <a:latin typeface="Arial" charset="0"/>
                    <a:ea typeface="Arial" charset="0"/>
                    <a:cs typeface="Arial" charset="0"/>
                  </a:rPr>
                  <a:t> interval”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7F46BA6A-F602-8DFA-DDAC-6B395B64BDF4}"/>
                  </a:ext>
                </a:extLst>
              </p:cNvPr>
              <p:cNvSpPr txBox="1">
                <a:spLocks noRot="1" noChangeAspect="1" noMove="1" noResize="1" noEditPoints="1" noAdjustHandles="1" noChangeArrowheads="1" noChangeShapeType="1" noTextEdit="1"/>
              </p:cNvSpPr>
              <p:nvPr/>
            </p:nvSpPr>
            <p:spPr>
              <a:xfrm>
                <a:off x="762000" y="826155"/>
                <a:ext cx="9982200" cy="621645"/>
              </a:xfrm>
              <a:prstGeom prst="rect">
                <a:avLst/>
              </a:prstGeom>
              <a:blipFill>
                <a:blip r:embed="rId4"/>
                <a:stretch>
                  <a:fillRect l="-635" b="-2000"/>
                </a:stretch>
              </a:blipFill>
            </p:spPr>
            <p:txBody>
              <a:bodyPr/>
              <a:lstStyle/>
              <a:p>
                <a:r>
                  <a:rPr lang="en-US">
                    <a:noFill/>
                  </a:rPr>
                  <a:t> </a:t>
                </a:r>
              </a:p>
            </p:txBody>
          </p:sp>
        </mc:Fallback>
      </mc:AlternateContent>
      <p:pic>
        <p:nvPicPr>
          <p:cNvPr id="4" name="Picture 3" descr="A comparison of a graph&#10;&#10;Description automatically generated">
            <a:extLst>
              <a:ext uri="{FF2B5EF4-FFF2-40B4-BE49-F238E27FC236}">
                <a16:creationId xmlns:a16="http://schemas.microsoft.com/office/drawing/2014/main" id="{3DFDE3B0-8766-F0E5-55B2-6A1C980A56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800" y="1483776"/>
            <a:ext cx="7772400" cy="4082833"/>
          </a:xfrm>
          <a:prstGeom prst="rect">
            <a:avLst/>
          </a:prstGeom>
        </p:spPr>
      </p:pic>
      <p:pic>
        <p:nvPicPr>
          <p:cNvPr id="3" name="Picture 2">
            <a:extLst>
              <a:ext uri="{FF2B5EF4-FFF2-40B4-BE49-F238E27FC236}">
                <a16:creationId xmlns:a16="http://schemas.microsoft.com/office/drawing/2014/main" id="{64B45939-1EB3-2EEC-E189-F2088E2EED52}"/>
              </a:ext>
            </a:extLst>
          </p:cNvPr>
          <p:cNvPicPr>
            <a:picLocks noChangeAspect="1"/>
          </p:cNvPicPr>
          <p:nvPr/>
        </p:nvPicPr>
        <p:blipFill rotWithShape="1">
          <a:blip r:embed="rId6"/>
          <a:srcRect l="-227" r="38235" b="82756"/>
          <a:stretch/>
        </p:blipFill>
        <p:spPr>
          <a:xfrm>
            <a:off x="12369800" y="795943"/>
            <a:ext cx="4673600" cy="598047"/>
          </a:xfrm>
          <a:prstGeom prst="rect">
            <a:avLst/>
          </a:prstGeom>
        </p:spPr>
      </p:pic>
      <p:sp>
        <p:nvSpPr>
          <p:cNvPr id="5" name="Slide Number Placeholder 4">
            <a:extLst>
              <a:ext uri="{FF2B5EF4-FFF2-40B4-BE49-F238E27FC236}">
                <a16:creationId xmlns:a16="http://schemas.microsoft.com/office/drawing/2014/main" id="{46D653EA-7F54-1DE0-B25F-2477C8873B04}"/>
              </a:ext>
            </a:extLst>
          </p:cNvPr>
          <p:cNvSpPr>
            <a:spLocks noGrp="1"/>
          </p:cNvSpPr>
          <p:nvPr>
            <p:ph type="sldNum" sz="quarter" idx="12"/>
          </p:nvPr>
        </p:nvSpPr>
        <p:spPr>
          <a:xfrm>
            <a:off x="9194800" y="6492875"/>
            <a:ext cx="2844800" cy="365125"/>
          </a:xfrm>
        </p:spPr>
        <p:txBody>
          <a:bodyPr/>
          <a:lstStyle/>
          <a:p>
            <a:fld id="{9E3EFB43-BEAF-4970-A06C-24B01B76FA99}" type="slidenum">
              <a:rPr lang="en-US" smtClean="0"/>
              <a:pPr/>
              <a:t>82</a:t>
            </a:fld>
            <a:endParaRPr lang="en-US" dirty="0"/>
          </a:p>
        </p:txBody>
      </p:sp>
      <p:pic>
        <p:nvPicPr>
          <p:cNvPr id="17" name="Picture 16">
            <a:extLst>
              <a:ext uri="{FF2B5EF4-FFF2-40B4-BE49-F238E27FC236}">
                <a16:creationId xmlns:a16="http://schemas.microsoft.com/office/drawing/2014/main" id="{A40C6CA3-77E1-6491-4937-653CD723E545}"/>
              </a:ext>
            </a:extLst>
          </p:cNvPr>
          <p:cNvPicPr>
            <a:picLocks noChangeAspect="1"/>
          </p:cNvPicPr>
          <p:nvPr/>
        </p:nvPicPr>
        <p:blipFill>
          <a:blip r:embed="rId7"/>
          <a:srcRect r="83068" b="50547"/>
          <a:stretch/>
        </p:blipFill>
        <p:spPr>
          <a:xfrm>
            <a:off x="188677" y="1425443"/>
            <a:ext cx="1817369" cy="68882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1E727E3-11CE-C032-D5A1-BB759C9FA102}"/>
                  </a:ext>
                </a:extLst>
              </p:cNvPr>
              <p:cNvSpPr txBox="1"/>
              <p:nvPr/>
            </p:nvSpPr>
            <p:spPr>
              <a:xfrm>
                <a:off x="7620000" y="4086701"/>
                <a:ext cx="4724400" cy="2718501"/>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7" name="TextBox 6">
                <a:extLst>
                  <a:ext uri="{FF2B5EF4-FFF2-40B4-BE49-F238E27FC236}">
                    <a16:creationId xmlns:a16="http://schemas.microsoft.com/office/drawing/2014/main" id="{B1E727E3-11CE-C032-D5A1-BB759C9FA102}"/>
                  </a:ext>
                </a:extLst>
              </p:cNvPr>
              <p:cNvSpPr txBox="1">
                <a:spLocks noRot="1" noChangeAspect="1" noMove="1" noResize="1" noEditPoints="1" noAdjustHandles="1" noChangeArrowheads="1" noChangeShapeType="1" noTextEdit="1"/>
              </p:cNvSpPr>
              <p:nvPr/>
            </p:nvSpPr>
            <p:spPr>
              <a:xfrm>
                <a:off x="7620000" y="4086701"/>
                <a:ext cx="4724400" cy="2718501"/>
              </a:xfrm>
              <a:prstGeom prst="rect">
                <a:avLst/>
              </a:prstGeom>
              <a:blipFill>
                <a:blip r:embed="rId8"/>
                <a:stretch>
                  <a:fillRect l="-268" t="-139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F765C9A-0726-23B5-2EA4-FA59C8DFF8CA}"/>
              </a:ext>
            </a:extLst>
          </p:cNvPr>
          <p:cNvPicPr>
            <a:picLocks noChangeAspect="1"/>
          </p:cNvPicPr>
          <p:nvPr/>
        </p:nvPicPr>
        <p:blipFill>
          <a:blip r:embed="rId7"/>
          <a:srcRect l="16134" r="72519" b="47623"/>
          <a:stretch/>
        </p:blipFill>
        <p:spPr>
          <a:xfrm>
            <a:off x="1906245" y="1431942"/>
            <a:ext cx="1217955" cy="729553"/>
          </a:xfrm>
          <a:prstGeom prst="rect">
            <a:avLst/>
          </a:prstGeom>
        </p:spPr>
      </p:pic>
      <p:pic>
        <p:nvPicPr>
          <p:cNvPr id="18" name="Picture 17">
            <a:extLst>
              <a:ext uri="{FF2B5EF4-FFF2-40B4-BE49-F238E27FC236}">
                <a16:creationId xmlns:a16="http://schemas.microsoft.com/office/drawing/2014/main" id="{D43E108A-D48E-524A-4583-4501BB567620}"/>
              </a:ext>
            </a:extLst>
          </p:cNvPr>
          <p:cNvPicPr>
            <a:picLocks noChangeAspect="1"/>
          </p:cNvPicPr>
          <p:nvPr/>
        </p:nvPicPr>
        <p:blipFill>
          <a:blip r:embed="rId7"/>
          <a:srcRect l="4542" t="51168"/>
          <a:stretch/>
        </p:blipFill>
        <p:spPr>
          <a:xfrm>
            <a:off x="1905000" y="1483775"/>
            <a:ext cx="10245861" cy="680175"/>
          </a:xfrm>
          <a:prstGeom prst="rect">
            <a:avLst/>
          </a:prstGeom>
        </p:spPr>
      </p:pic>
    </p:spTree>
    <p:extLst>
      <p:ext uri="{BB962C8B-B14F-4D97-AF65-F5344CB8AC3E}">
        <p14:creationId xmlns:p14="http://schemas.microsoft.com/office/powerpoint/2010/main" val="216030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7C2018-10CD-E358-26B6-610E1B1BE96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CBDA1C3-D3DE-0FEC-9D08-A04B1D85D40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A9FABB-867A-C65C-7699-5DD49DA2E96D}"/>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sp>
        <p:nvSpPr>
          <p:cNvPr id="4" name="Slide Number Placeholder 3">
            <a:extLst>
              <a:ext uri="{FF2B5EF4-FFF2-40B4-BE49-F238E27FC236}">
                <a16:creationId xmlns:a16="http://schemas.microsoft.com/office/drawing/2014/main" id="{3F13D412-6D2D-E192-5D0D-ACAA160E50CD}"/>
              </a:ext>
            </a:extLst>
          </p:cNvPr>
          <p:cNvSpPr>
            <a:spLocks noGrp="1"/>
          </p:cNvSpPr>
          <p:nvPr>
            <p:ph type="sldNum" sz="quarter" idx="12"/>
          </p:nvPr>
        </p:nvSpPr>
        <p:spPr/>
        <p:txBody>
          <a:bodyPr/>
          <a:lstStyle/>
          <a:p>
            <a:fld id="{9E3EFB43-BEAF-4970-A06C-24B01B76FA99}" type="slidenum">
              <a:rPr lang="en-US" smtClean="0"/>
              <a:pPr/>
              <a:t>83</a:t>
            </a:fld>
            <a:endParaRPr lang="en-US"/>
          </a:p>
        </p:txBody>
      </p:sp>
      <p:sp>
        <p:nvSpPr>
          <p:cNvPr id="13" name="TextBox 12">
            <a:extLst>
              <a:ext uri="{FF2B5EF4-FFF2-40B4-BE49-F238E27FC236}">
                <a16:creationId xmlns:a16="http://schemas.microsoft.com/office/drawing/2014/main" id="{9BBBA5BC-1014-BFDC-7BBC-45D099972813}"/>
              </a:ext>
            </a:extLst>
          </p:cNvPr>
          <p:cNvSpPr txBox="1"/>
          <p:nvPr/>
        </p:nvSpPr>
        <p:spPr>
          <a:xfrm>
            <a:off x="1905000" y="-625364"/>
            <a:ext cx="99822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Tuning</a:t>
            </a:r>
            <a:endParaRPr lang="en-US" sz="2000" b="1" dirty="0">
              <a:solidFill>
                <a:schemeClr val="accent1">
                  <a:lumMod val="10000"/>
                </a:schemeClr>
              </a:solidFill>
              <a:latin typeface="Arial" charset="0"/>
              <a:ea typeface="Arial" charset="0"/>
              <a:cs typeface="Arial" charset="0"/>
            </a:endParaRPr>
          </a:p>
        </p:txBody>
      </p:sp>
      <p:sp>
        <p:nvSpPr>
          <p:cNvPr id="16" name="TextBox 15">
            <a:extLst>
              <a:ext uri="{FF2B5EF4-FFF2-40B4-BE49-F238E27FC236}">
                <a16:creationId xmlns:a16="http://schemas.microsoft.com/office/drawing/2014/main" id="{3D7FD92B-2380-137F-13C9-F68925F99319}"/>
              </a:ext>
            </a:extLst>
          </p:cNvPr>
          <p:cNvSpPr txBox="1"/>
          <p:nvPr/>
        </p:nvSpPr>
        <p:spPr>
          <a:xfrm>
            <a:off x="-3810000" y="2794447"/>
            <a:ext cx="34290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Differentiation method </a:t>
            </a:r>
          </a:p>
          <a:p>
            <a:pPr marL="285750" indent="-285750">
              <a:buFont typeface="Arial" panose="020B0604020202020204" pitchFamily="34" charset="0"/>
              <a:buChar char="•"/>
            </a:pPr>
            <a:r>
              <a:rPr lang="en-US" dirty="0"/>
              <a:t>Step size</a:t>
            </a:r>
          </a:p>
          <a:p>
            <a:pPr marL="285750" indent="-285750">
              <a:buFont typeface="Arial" panose="020B0604020202020204" pitchFamily="34" charset="0"/>
              <a:buChar char="•"/>
            </a:pPr>
            <a:r>
              <a:rPr lang="en-US" dirty="0"/>
              <a:t>Invalid yaw offset power decay type</a:t>
            </a:r>
          </a:p>
          <a:p>
            <a:pPr marL="285750" indent="-285750">
              <a:buFont typeface="Arial" panose="020B0604020202020204" pitchFamily="34" charset="0"/>
              <a:buChar char="•"/>
            </a:pPr>
            <a:r>
              <a:rPr lang="en-US" dirty="0"/>
              <a:t>Maximum standard derivative for interval sampling and probabilistic constraints</a:t>
            </a:r>
          </a:p>
          <a:p>
            <a:pPr marL="285750" indent="-285750">
              <a:buFont typeface="Arial" panose="020B0604020202020204" pitchFamily="34" charset="0"/>
              <a:buChar char="•"/>
            </a:pPr>
            <a:r>
              <a:rPr lang="en-US" dirty="0"/>
              <a:t># wind preview samples</a:t>
            </a:r>
          </a:p>
        </p:txBody>
      </p:sp>
      <p:sp>
        <p:nvSpPr>
          <p:cNvPr id="9" name="TextBox 8">
            <a:extLst>
              <a:ext uri="{FF2B5EF4-FFF2-40B4-BE49-F238E27FC236}">
                <a16:creationId xmlns:a16="http://schemas.microsoft.com/office/drawing/2014/main" id="{45D2155F-B481-BCC4-C4B2-2524B5108E81}"/>
              </a:ext>
            </a:extLst>
          </p:cNvPr>
          <p:cNvSpPr txBox="1"/>
          <p:nvPr/>
        </p:nvSpPr>
        <p:spPr>
          <a:xfrm>
            <a:off x="102973" y="4836816"/>
            <a:ext cx="11920151"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Step size – What step size to use for perturbations in derivative estimate?</a:t>
            </a:r>
          </a:p>
          <a:p>
            <a:r>
              <a:rPr lang="en-US" sz="2000" dirty="0"/>
              <a:t>0.0001, 0.001, 0.01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807A33-ADEA-E838-FA6F-3E870F4FE987}"/>
                  </a:ext>
                </a:extLst>
              </p:cNvPr>
              <p:cNvSpPr txBox="1"/>
              <p:nvPr/>
            </p:nvSpPr>
            <p:spPr>
              <a:xfrm>
                <a:off x="102973" y="3755094"/>
                <a:ext cx="11936627" cy="860748"/>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Differentiation method – How to compute derivative of power term in cost function?</a:t>
                </a:r>
              </a:p>
              <a:p>
                <a:r>
                  <a:rPr lang="en-US" sz="2000" dirty="0"/>
                  <a:t>Central vs. forward difference. Chain derivative,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𝛿</m:t>
                        </m:r>
                      </m:num>
                      <m:den>
                        <m:r>
                          <a:rPr lang="en-US" sz="2000" b="0" i="1" smtClean="0">
                            <a:latin typeface="Cambria Math" panose="02040503050406030204" pitchFamily="18" charset="0"/>
                          </a:rPr>
                          <m:t>𝛿</m:t>
                        </m:r>
                        <m:r>
                          <a:rPr lang="en-US" sz="2000" b="0" i="1" smtClean="0">
                            <a:latin typeface="Cambria Math" panose="02040503050406030204" pitchFamily="18" charset="0"/>
                          </a:rPr>
                          <m:t>𝑥</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𝑦</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𝛿</m:t>
                        </m:r>
                        <m:r>
                          <a:rPr lang="en-US" sz="2000" b="0" i="1" smtClean="0">
                            <a:latin typeface="Cambria Math" panose="02040503050406030204" pitchFamily="18" charset="0"/>
                          </a:rPr>
                          <m:t>𝑦</m:t>
                        </m:r>
                      </m:num>
                      <m:den>
                        <m:r>
                          <a:rPr lang="en-US" sz="2000" b="0" i="1" smtClean="0">
                            <a:latin typeface="Cambria Math" panose="02040503050406030204" pitchFamily="18" charset="0"/>
                          </a:rPr>
                          <m:t>𝛿</m:t>
                        </m:r>
                        <m:r>
                          <a:rPr lang="en-US" sz="2000" b="0" i="1" smtClean="0">
                            <a:latin typeface="Cambria Math" panose="02040503050406030204" pitchFamily="18" charset="0"/>
                          </a:rPr>
                          <m:t>𝑥</m:t>
                        </m:r>
                      </m:den>
                    </m:f>
                    <m:r>
                      <a:rPr lang="en-US" sz="2000" b="0" i="1" smtClean="0">
                        <a:latin typeface="Cambria Math" panose="02040503050406030204" pitchFamily="18" charset="0"/>
                      </a:rPr>
                      <m:t> </m:t>
                    </m:r>
                  </m:oMath>
                </a14:m>
                <a:r>
                  <a:rPr lang="en-US" sz="2000" dirty="0"/>
                  <a:t>, vs. direct derivative,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𝛿</m:t>
                        </m:r>
                      </m:num>
                      <m:den>
                        <m:r>
                          <a:rPr lang="en-US" sz="2000" i="1">
                            <a:latin typeface="Cambria Math" panose="02040503050406030204" pitchFamily="18" charset="0"/>
                          </a:rPr>
                          <m:t>𝛿</m:t>
                        </m:r>
                        <m:r>
                          <a:rPr lang="en-US" sz="2000" i="1">
                            <a:latin typeface="Cambria Math" panose="02040503050406030204" pitchFamily="18" charset="0"/>
                          </a:rPr>
                          <m:t>𝑥</m:t>
                        </m:r>
                      </m:den>
                    </m:f>
                    <m:d>
                      <m:dPr>
                        <m:ctrlPr>
                          <a:rPr lang="en-US" sz="2000" i="1">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2</m:t>
                            </m:r>
                          </m:sup>
                        </m:sSup>
                      </m:e>
                    </m:d>
                  </m:oMath>
                </a14:m>
                <a:endParaRPr lang="en-US" sz="2000" dirty="0"/>
              </a:p>
            </p:txBody>
          </p:sp>
        </mc:Choice>
        <mc:Fallback xmlns="">
          <p:sp>
            <p:nvSpPr>
              <p:cNvPr id="10" name="TextBox 9">
                <a:extLst>
                  <a:ext uri="{FF2B5EF4-FFF2-40B4-BE49-F238E27FC236}">
                    <a16:creationId xmlns:a16="http://schemas.microsoft.com/office/drawing/2014/main" id="{99807A33-ADEA-E838-FA6F-3E870F4FE987}"/>
                  </a:ext>
                </a:extLst>
              </p:cNvPr>
              <p:cNvSpPr txBox="1">
                <a:spLocks noRot="1" noChangeAspect="1" noMove="1" noResize="1" noEditPoints="1" noAdjustHandles="1" noChangeArrowheads="1" noChangeShapeType="1" noTextEdit="1"/>
              </p:cNvSpPr>
              <p:nvPr/>
            </p:nvSpPr>
            <p:spPr>
              <a:xfrm>
                <a:off x="102973" y="3755094"/>
                <a:ext cx="11936627" cy="860748"/>
              </a:xfrm>
              <a:prstGeom prst="rect">
                <a:avLst/>
              </a:prstGeom>
              <a:blipFill>
                <a:blip r:embed="rId3"/>
                <a:stretch>
                  <a:fillRect l="-638" t="-4348" b="-289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5044A82-D7DC-5A55-49C4-88F2B0C97A54}"/>
              </a:ext>
            </a:extLst>
          </p:cNvPr>
          <p:cNvSpPr txBox="1"/>
          <p:nvPr/>
        </p:nvSpPr>
        <p:spPr>
          <a:xfrm>
            <a:off x="102973" y="5765675"/>
            <a:ext cx="11953102"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Out-of-bounds yaw offset power decay – How to penalize turbine power outputs for out-of-bounds yaw variables during optimization? </a:t>
            </a:r>
          </a:p>
          <a:p>
            <a:r>
              <a:rPr lang="en-US" sz="2000" dirty="0"/>
              <a:t>No decay, linear decay, cosine decay, exponential decay, </a:t>
            </a:r>
            <a:r>
              <a:rPr lang="en-US" sz="2000" dirty="0" err="1"/>
              <a:t>zero’d</a:t>
            </a:r>
            <a:r>
              <a:rPr lang="en-US" sz="2000" dirty="0"/>
              <a:t> power</a:t>
            </a:r>
            <a:endParaRPr lang="en-US" sz="2000" b="1" dirty="0">
              <a:solidFill>
                <a:srgbClr val="CFB87C"/>
              </a:solidFill>
              <a:latin typeface="Arial" charset="0"/>
              <a:ea typeface="Arial" charset="0"/>
              <a:cs typeface="Arial" charset="0"/>
            </a:endParaRPr>
          </a:p>
        </p:txBody>
      </p:sp>
      <p:sp>
        <p:nvSpPr>
          <p:cNvPr id="12" name="TextBox 11">
            <a:extLst>
              <a:ext uri="{FF2B5EF4-FFF2-40B4-BE49-F238E27FC236}">
                <a16:creationId xmlns:a16="http://schemas.microsoft.com/office/drawing/2014/main" id="{596677CA-247E-5EDB-9B51-13D75B5E87EA}"/>
              </a:ext>
            </a:extLst>
          </p:cNvPr>
          <p:cNvSpPr txBox="1"/>
          <p:nvPr/>
        </p:nvSpPr>
        <p:spPr>
          <a:xfrm>
            <a:off x="102973" y="968514"/>
            <a:ext cx="11936628"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Sampling method - How to sample horizontal/vertical wind speed values over prediction horizon?</a:t>
            </a:r>
          </a:p>
          <a:p>
            <a:r>
              <a:rPr lang="en-US" sz="2000" dirty="0"/>
              <a:t>Stochastic sample, stochastic rectangular interval, stochastic elliptical interval</a:t>
            </a:r>
          </a:p>
        </p:txBody>
      </p:sp>
      <p:cxnSp>
        <p:nvCxnSpPr>
          <p:cNvPr id="14" name="Straight Connector 13">
            <a:extLst>
              <a:ext uri="{FF2B5EF4-FFF2-40B4-BE49-F238E27FC236}">
                <a16:creationId xmlns:a16="http://schemas.microsoft.com/office/drawing/2014/main" id="{3DB380B4-1F17-81FB-51E5-978E79ECD96C}"/>
              </a:ext>
            </a:extLst>
          </p:cNvPr>
          <p:cNvCxnSpPr>
            <a:cxnSpLocks/>
          </p:cNvCxnSpPr>
          <p:nvPr/>
        </p:nvCxnSpPr>
        <p:spPr>
          <a:xfrm>
            <a:off x="135925" y="1752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16CCEC-5F12-E62A-A83E-778009FA38C5}"/>
              </a:ext>
            </a:extLst>
          </p:cNvPr>
          <p:cNvCxnSpPr>
            <a:cxnSpLocks/>
          </p:cNvCxnSpPr>
          <p:nvPr/>
        </p:nvCxnSpPr>
        <p:spPr>
          <a:xfrm>
            <a:off x="119448" y="27432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B26DA5-EEAB-7150-6AF1-3BF63353E33D}"/>
              </a:ext>
            </a:extLst>
          </p:cNvPr>
          <p:cNvCxnSpPr>
            <a:cxnSpLocks/>
          </p:cNvCxnSpPr>
          <p:nvPr/>
        </p:nvCxnSpPr>
        <p:spPr>
          <a:xfrm>
            <a:off x="152400" y="3657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46662FF-ED63-E86A-87C9-69AC14CB9DB0}"/>
              </a:ext>
            </a:extLst>
          </p:cNvPr>
          <p:cNvSpPr txBox="1"/>
          <p:nvPr/>
        </p:nvSpPr>
        <p:spPr>
          <a:xfrm>
            <a:off x="102973" y="1897374"/>
            <a:ext cx="11784227"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Maximum standard deviation – What range around the predicted mean to sample from?</a:t>
            </a:r>
          </a:p>
          <a:p>
            <a:r>
              <a:rPr lang="en-US" sz="2000" dirty="0"/>
              <a:t>1, 1.5, 2</a:t>
            </a:r>
            <a:endParaRPr lang="en-US" sz="2000" b="1" dirty="0">
              <a:solidFill>
                <a:srgbClr val="CFB87C"/>
              </a:solidFill>
              <a:latin typeface="Arial" charset="0"/>
              <a:ea typeface="Arial" charset="0"/>
              <a:cs typeface="Arial" charset="0"/>
            </a:endParaRPr>
          </a:p>
        </p:txBody>
      </p:sp>
      <p:cxnSp>
        <p:nvCxnSpPr>
          <p:cNvPr id="19" name="Straight Connector 18">
            <a:extLst>
              <a:ext uri="{FF2B5EF4-FFF2-40B4-BE49-F238E27FC236}">
                <a16:creationId xmlns:a16="http://schemas.microsoft.com/office/drawing/2014/main" id="{FF6DB6FA-1F6A-AB7F-DA88-4541C43A2098}"/>
              </a:ext>
            </a:extLst>
          </p:cNvPr>
          <p:cNvCxnSpPr>
            <a:cxnSpLocks/>
          </p:cNvCxnSpPr>
          <p:nvPr/>
        </p:nvCxnSpPr>
        <p:spPr>
          <a:xfrm>
            <a:off x="152400" y="57150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1BFFCA-99FC-1D5A-9CFA-0CB60E0111C9}"/>
              </a:ext>
            </a:extLst>
          </p:cNvPr>
          <p:cNvCxnSpPr>
            <a:cxnSpLocks/>
          </p:cNvCxnSpPr>
          <p:nvPr/>
        </p:nvCxnSpPr>
        <p:spPr>
          <a:xfrm>
            <a:off x="152400" y="47244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BD5CF79-8A31-769D-AAD4-ADC034DB9CC6}"/>
              </a:ext>
            </a:extLst>
          </p:cNvPr>
          <p:cNvSpPr txBox="1"/>
          <p:nvPr/>
        </p:nvSpPr>
        <p:spPr>
          <a:xfrm>
            <a:off x="102973" y="2826234"/>
            <a:ext cx="11953102"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Number of wind preview samples – How many samples to take within those bounds?</a:t>
            </a:r>
          </a:p>
          <a:p>
            <a:r>
              <a:rPr lang="en-US" sz="2000" dirty="0"/>
              <a:t>3 - 500</a:t>
            </a:r>
            <a:endParaRPr lang="en-US" sz="2000" b="1" dirty="0">
              <a:solidFill>
                <a:srgbClr val="CFB87C"/>
              </a:solidFill>
              <a:latin typeface="Arial" charset="0"/>
              <a:ea typeface="Arial" charset="0"/>
              <a:cs typeface="Arial" charset="0"/>
            </a:endParaRPr>
          </a:p>
        </p:txBody>
      </p:sp>
    </p:spTree>
    <p:extLst>
      <p:ext uri="{BB962C8B-B14F-4D97-AF65-F5344CB8AC3E}">
        <p14:creationId xmlns:p14="http://schemas.microsoft.com/office/powerpoint/2010/main" val="392432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8" grpId="0"/>
      <p:bldP spid="21"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20851A-8C2A-E9A5-E0E1-DBFD7EA96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F9F4F5-FB57-BAE7-85BC-F2CAA4E19303}"/>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AF1448DA-1FC9-C27F-1650-E4E524C387F1}"/>
              </a:ext>
            </a:extLst>
          </p:cNvPr>
          <p:cNvPicPr>
            <a:picLocks noChangeAspect="1"/>
          </p:cNvPicPr>
          <p:nvPr/>
        </p:nvPicPr>
        <p:blipFill>
          <a:blip r:embed="rId3">
            <a:extLst>
              <a:ext uri="{28A0092B-C50C-407E-A947-70E740481C1C}">
                <a14:useLocalDpi xmlns:a14="http://schemas.microsoft.com/office/drawing/2010/main" val="0"/>
              </a:ext>
            </a:extLst>
          </a:blip>
          <a:srcRect l="967" t="7746" r="39313" b="2420"/>
          <a:stretch/>
        </p:blipFill>
        <p:spPr>
          <a:xfrm>
            <a:off x="1" y="1295400"/>
            <a:ext cx="5791200" cy="4572000"/>
          </a:xfrm>
          <a:prstGeom prst="rect">
            <a:avLst/>
          </a:prstGeom>
        </p:spPr>
      </p:pic>
      <p:sp>
        <p:nvSpPr>
          <p:cNvPr id="4" name="Slide Number Placeholder 3">
            <a:extLst>
              <a:ext uri="{FF2B5EF4-FFF2-40B4-BE49-F238E27FC236}">
                <a16:creationId xmlns:a16="http://schemas.microsoft.com/office/drawing/2014/main" id="{590E8AC5-99A7-F0BC-D090-E91FC4CCC48A}"/>
              </a:ext>
            </a:extLst>
          </p:cNvPr>
          <p:cNvSpPr>
            <a:spLocks noGrp="1"/>
          </p:cNvSpPr>
          <p:nvPr>
            <p:ph type="sldNum" sz="quarter" idx="12"/>
          </p:nvPr>
        </p:nvSpPr>
        <p:spPr/>
        <p:txBody>
          <a:bodyPr/>
          <a:lstStyle/>
          <a:p>
            <a:fld id="{9E3EFB43-BEAF-4970-A06C-24B01B76FA99}" type="slidenum">
              <a:rPr lang="en-US" smtClean="0"/>
              <a:pPr/>
              <a:t>84</a:t>
            </a:fld>
            <a:endParaRPr lang="en-US"/>
          </a:p>
        </p:txBody>
      </p:sp>
      <p:sp>
        <p:nvSpPr>
          <p:cNvPr id="5" name="TextBox 4">
            <a:extLst>
              <a:ext uri="{FF2B5EF4-FFF2-40B4-BE49-F238E27FC236}">
                <a16:creationId xmlns:a16="http://schemas.microsoft.com/office/drawing/2014/main" id="{E71A52FF-1FEA-1F5A-A057-9862E43A7B0F}"/>
              </a:ext>
            </a:extLst>
          </p:cNvPr>
          <p:cNvSpPr txBox="1"/>
          <p:nvPr/>
        </p:nvSpPr>
        <p:spPr>
          <a:xfrm>
            <a:off x="8610600" y="2789872"/>
            <a:ext cx="3749089" cy="1477328"/>
          </a:xfrm>
          <a:prstGeom prst="rect">
            <a:avLst/>
          </a:prstGeom>
          <a:noFill/>
        </p:spPr>
        <p:txBody>
          <a:bodyPr wrap="square" rtlCol="0">
            <a:spAutoFit/>
          </a:bodyPr>
          <a:lstStyle/>
          <a:p>
            <a:r>
              <a:rPr lang="en-US" dirty="0"/>
              <a:t>averaged over 6 seeds of 1 hour simulations</a:t>
            </a:r>
            <a:endParaRPr lang="en-US" b="1" dirty="0"/>
          </a:p>
          <a:p>
            <a:r>
              <a:rPr lang="en-US" b="1" dirty="0"/>
              <a:t>+11% vs. Greedy</a:t>
            </a:r>
          </a:p>
          <a:p>
            <a:r>
              <a:rPr lang="en-US" b="1" dirty="0"/>
              <a:t>+0.8% vs. LUT w/ equal yaw activity</a:t>
            </a:r>
          </a:p>
        </p:txBody>
      </p:sp>
      <p:sp>
        <p:nvSpPr>
          <p:cNvPr id="3" name="TextBox 2">
            <a:extLst>
              <a:ext uri="{FF2B5EF4-FFF2-40B4-BE49-F238E27FC236}">
                <a16:creationId xmlns:a16="http://schemas.microsoft.com/office/drawing/2014/main" id="{E85D79A7-5855-2C1E-7584-C9EE8A5D1963}"/>
              </a:ext>
            </a:extLst>
          </p:cNvPr>
          <p:cNvSpPr txBox="1"/>
          <p:nvPr/>
        </p:nvSpPr>
        <p:spPr>
          <a:xfrm>
            <a:off x="8610600" y="2382902"/>
            <a:ext cx="3772336"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Increase in Farm Power</a:t>
            </a:r>
          </a:p>
        </p:txBody>
      </p:sp>
      <p:sp>
        <p:nvSpPr>
          <p:cNvPr id="6" name="TextBox 5">
            <a:extLst>
              <a:ext uri="{FF2B5EF4-FFF2-40B4-BE49-F238E27FC236}">
                <a16:creationId xmlns:a16="http://schemas.microsoft.com/office/drawing/2014/main" id="{D717E8DD-A4FD-7725-0EA4-71DE70314701}"/>
              </a:ext>
            </a:extLst>
          </p:cNvPr>
          <p:cNvSpPr txBox="1"/>
          <p:nvPr/>
        </p:nvSpPr>
        <p:spPr>
          <a:xfrm>
            <a:off x="8610600" y="4804410"/>
            <a:ext cx="3772336"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Convergence Time</a:t>
            </a:r>
          </a:p>
        </p:txBody>
      </p:sp>
      <p:sp>
        <p:nvSpPr>
          <p:cNvPr id="13" name="TextBox 12">
            <a:extLst>
              <a:ext uri="{FF2B5EF4-FFF2-40B4-BE49-F238E27FC236}">
                <a16:creationId xmlns:a16="http://schemas.microsoft.com/office/drawing/2014/main" id="{B6F3D42C-4EDF-CAA7-A5D3-17FE5EED5DB0}"/>
              </a:ext>
            </a:extLst>
          </p:cNvPr>
          <p:cNvSpPr txBox="1"/>
          <p:nvPr/>
        </p:nvSpPr>
        <p:spPr>
          <a:xfrm>
            <a:off x="8610600" y="5269468"/>
            <a:ext cx="3429000" cy="369332"/>
          </a:xfrm>
          <a:prstGeom prst="rect">
            <a:avLst/>
          </a:prstGeom>
          <a:noFill/>
        </p:spPr>
        <p:txBody>
          <a:bodyPr wrap="square">
            <a:spAutoFit/>
          </a:bodyPr>
          <a:lstStyle/>
          <a:p>
            <a:r>
              <a:rPr lang="en-US" dirty="0"/>
              <a:t>&lt;20sec for 9 wind turbines</a:t>
            </a:r>
          </a:p>
        </p:txBody>
      </p:sp>
      <p:grpSp>
        <p:nvGrpSpPr>
          <p:cNvPr id="14" name="Group 13">
            <a:extLst>
              <a:ext uri="{FF2B5EF4-FFF2-40B4-BE49-F238E27FC236}">
                <a16:creationId xmlns:a16="http://schemas.microsoft.com/office/drawing/2014/main" id="{37BDED14-1426-9BC3-BE9C-CE388DE26338}"/>
              </a:ext>
            </a:extLst>
          </p:cNvPr>
          <p:cNvGrpSpPr/>
          <p:nvPr/>
        </p:nvGrpSpPr>
        <p:grpSpPr>
          <a:xfrm>
            <a:off x="5868653" y="1664592"/>
            <a:ext cx="2893673" cy="761381"/>
            <a:chOff x="889427" y="2191260"/>
            <a:chExt cx="2893673" cy="761381"/>
          </a:xfrm>
        </p:grpSpPr>
        <p:cxnSp>
          <p:nvCxnSpPr>
            <p:cNvPr id="15" name="Straight Connector 14">
              <a:extLst>
                <a:ext uri="{FF2B5EF4-FFF2-40B4-BE49-F238E27FC236}">
                  <a16:creationId xmlns:a16="http://schemas.microsoft.com/office/drawing/2014/main" id="{6C054740-1BAA-F513-88D0-7A407507E18F}"/>
                </a:ext>
              </a:extLst>
            </p:cNvPr>
            <p:cNvCxnSpPr>
              <a:cxnSpLocks/>
            </p:cNvCxnSpPr>
            <p:nvPr/>
          </p:nvCxnSpPr>
          <p:spPr>
            <a:xfrm>
              <a:off x="889427" y="2349867"/>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52FCFE7-ACD6-E4B8-F1EA-9ECA749C1F71}"/>
                </a:ext>
              </a:extLst>
            </p:cNvPr>
            <p:cNvCxnSpPr>
              <a:cxnSpLocks/>
            </p:cNvCxnSpPr>
            <p:nvPr/>
          </p:nvCxnSpPr>
          <p:spPr>
            <a:xfrm>
              <a:off x="889427" y="2751252"/>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6F63EB-36CF-E51D-B616-6F56B7185BAC}"/>
                </a:ext>
              </a:extLst>
            </p:cNvPr>
            <p:cNvSpPr txBox="1"/>
            <p:nvPr/>
          </p:nvSpPr>
          <p:spPr>
            <a:xfrm>
              <a:off x="1307166" y="2191260"/>
              <a:ext cx="1685077" cy="369332"/>
            </a:xfrm>
            <a:prstGeom prst="rect">
              <a:avLst/>
            </a:prstGeom>
            <a:noFill/>
          </p:spPr>
          <p:txBody>
            <a:bodyPr wrap="none" rtlCol="0">
              <a:spAutoFit/>
            </a:bodyPr>
            <a:lstStyle/>
            <a:p>
              <a:r>
                <a:rPr lang="en-US" dirty="0"/>
                <a:t>Wind Direction</a:t>
              </a:r>
            </a:p>
          </p:txBody>
        </p:sp>
        <p:sp>
          <p:nvSpPr>
            <p:cNvPr id="18" name="TextBox 17">
              <a:extLst>
                <a:ext uri="{FF2B5EF4-FFF2-40B4-BE49-F238E27FC236}">
                  <a16:creationId xmlns:a16="http://schemas.microsoft.com/office/drawing/2014/main" id="{1B2F71C5-DD7A-421C-3B6B-493CABB42CDF}"/>
                </a:ext>
              </a:extLst>
            </p:cNvPr>
            <p:cNvSpPr txBox="1"/>
            <p:nvPr/>
          </p:nvSpPr>
          <p:spPr>
            <a:xfrm>
              <a:off x="1307166" y="2583309"/>
              <a:ext cx="2475934" cy="369332"/>
            </a:xfrm>
            <a:prstGeom prst="rect">
              <a:avLst/>
            </a:prstGeom>
            <a:noFill/>
          </p:spPr>
          <p:txBody>
            <a:bodyPr wrap="none" rtlCol="0">
              <a:spAutoFit/>
            </a:bodyPr>
            <a:lstStyle/>
            <a:p>
              <a:r>
                <a:rPr lang="en-US" dirty="0"/>
                <a:t>Turbine Yaw Setpoints</a:t>
              </a:r>
            </a:p>
          </p:txBody>
        </p:sp>
      </p:grpSp>
      <p:grpSp>
        <p:nvGrpSpPr>
          <p:cNvPr id="19" name="Group 18">
            <a:extLst>
              <a:ext uri="{FF2B5EF4-FFF2-40B4-BE49-F238E27FC236}">
                <a16:creationId xmlns:a16="http://schemas.microsoft.com/office/drawing/2014/main" id="{DADDA5AD-7DC3-DAC4-A11D-1983AEED9CB2}"/>
              </a:ext>
            </a:extLst>
          </p:cNvPr>
          <p:cNvGrpSpPr/>
          <p:nvPr/>
        </p:nvGrpSpPr>
        <p:grpSpPr>
          <a:xfrm>
            <a:off x="5868653" y="3810000"/>
            <a:ext cx="2966257" cy="761381"/>
            <a:chOff x="889427" y="2191260"/>
            <a:chExt cx="2966257" cy="761381"/>
          </a:xfrm>
        </p:grpSpPr>
        <p:cxnSp>
          <p:nvCxnSpPr>
            <p:cNvPr id="20" name="Straight Connector 19">
              <a:extLst>
                <a:ext uri="{FF2B5EF4-FFF2-40B4-BE49-F238E27FC236}">
                  <a16:creationId xmlns:a16="http://schemas.microsoft.com/office/drawing/2014/main" id="{C06D1112-57A2-8D22-44CD-E997EBB23AD6}"/>
                </a:ext>
              </a:extLst>
            </p:cNvPr>
            <p:cNvCxnSpPr>
              <a:cxnSpLocks/>
            </p:cNvCxnSpPr>
            <p:nvPr/>
          </p:nvCxnSpPr>
          <p:spPr>
            <a:xfrm>
              <a:off x="889427" y="2349867"/>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321D0D-B786-CCD1-3C53-BBC497B3E3A1}"/>
                </a:ext>
              </a:extLst>
            </p:cNvPr>
            <p:cNvCxnSpPr>
              <a:cxnSpLocks/>
            </p:cNvCxnSpPr>
            <p:nvPr/>
          </p:nvCxnSpPr>
          <p:spPr>
            <a:xfrm>
              <a:off x="889427" y="2751252"/>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10E12F7-68CA-7EFA-A870-FD5C78CBF70C}"/>
                </a:ext>
              </a:extLst>
            </p:cNvPr>
            <p:cNvSpPr txBox="1"/>
            <p:nvPr/>
          </p:nvSpPr>
          <p:spPr>
            <a:xfrm>
              <a:off x="1307166" y="2191260"/>
              <a:ext cx="2198038" cy="369332"/>
            </a:xfrm>
            <a:prstGeom prst="rect">
              <a:avLst/>
            </a:prstGeom>
            <a:noFill/>
          </p:spPr>
          <p:txBody>
            <a:bodyPr wrap="none" rtlCol="0">
              <a:spAutoFit/>
            </a:bodyPr>
            <a:lstStyle/>
            <a:p>
              <a:r>
                <a:rPr lang="en-US" dirty="0"/>
                <a:t>Farm Power Output</a:t>
              </a:r>
            </a:p>
          </p:txBody>
        </p:sp>
        <p:sp>
          <p:nvSpPr>
            <p:cNvPr id="23" name="TextBox 22">
              <a:extLst>
                <a:ext uri="{FF2B5EF4-FFF2-40B4-BE49-F238E27FC236}">
                  <a16:creationId xmlns:a16="http://schemas.microsoft.com/office/drawing/2014/main" id="{7B326E97-5A7D-EF8C-5015-B8B0EDD7E20A}"/>
                </a:ext>
              </a:extLst>
            </p:cNvPr>
            <p:cNvSpPr txBox="1"/>
            <p:nvPr/>
          </p:nvSpPr>
          <p:spPr>
            <a:xfrm>
              <a:off x="1307166" y="2583309"/>
              <a:ext cx="2548518" cy="369332"/>
            </a:xfrm>
            <a:prstGeom prst="rect">
              <a:avLst/>
            </a:prstGeom>
            <a:noFill/>
          </p:spPr>
          <p:txBody>
            <a:bodyPr wrap="none" rtlCol="0">
              <a:spAutoFit/>
            </a:bodyPr>
            <a:lstStyle/>
            <a:p>
              <a:r>
                <a:rPr lang="en-US" dirty="0"/>
                <a:t>Turbine Power Outputs</a:t>
              </a:r>
            </a:p>
          </p:txBody>
        </p:sp>
      </p:grpSp>
    </p:spTree>
    <p:extLst>
      <p:ext uri="{BB962C8B-B14F-4D97-AF65-F5344CB8AC3E}">
        <p14:creationId xmlns:p14="http://schemas.microsoft.com/office/powerpoint/2010/main" val="3289808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1B8E1-2FD1-3960-7D36-5CF10122CC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A415FF-D08D-96C6-7A2A-F49B4C0E547B}"/>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
        <p:nvSpPr>
          <p:cNvPr id="4" name="Slide Number Placeholder 3">
            <a:extLst>
              <a:ext uri="{FF2B5EF4-FFF2-40B4-BE49-F238E27FC236}">
                <a16:creationId xmlns:a16="http://schemas.microsoft.com/office/drawing/2014/main" id="{6EBE0C95-B96D-CE1E-75C5-D5316FD8DEA4}"/>
              </a:ext>
            </a:extLst>
          </p:cNvPr>
          <p:cNvSpPr>
            <a:spLocks noGrp="1"/>
          </p:cNvSpPr>
          <p:nvPr>
            <p:ph type="sldNum" sz="quarter" idx="12"/>
          </p:nvPr>
        </p:nvSpPr>
        <p:spPr/>
        <p:txBody>
          <a:bodyPr/>
          <a:lstStyle/>
          <a:p>
            <a:fld id="{9E3EFB43-BEAF-4970-A06C-24B01B76FA99}" type="slidenum">
              <a:rPr lang="en-US" smtClean="0"/>
              <a:pPr/>
              <a:t>85</a:t>
            </a:fld>
            <a:endParaRPr lang="en-US"/>
          </a:p>
        </p:txBody>
      </p:sp>
      <p:sp>
        <p:nvSpPr>
          <p:cNvPr id="8" name="TextBox 7">
            <a:extLst>
              <a:ext uri="{FF2B5EF4-FFF2-40B4-BE49-F238E27FC236}">
                <a16:creationId xmlns:a16="http://schemas.microsoft.com/office/drawing/2014/main" id="{751F8D8C-87D9-7C49-C115-9EB3E1CF75C7}"/>
              </a:ext>
            </a:extLst>
          </p:cNvPr>
          <p:cNvSpPr txBox="1"/>
          <p:nvPr/>
        </p:nvSpPr>
        <p:spPr>
          <a:xfrm>
            <a:off x="0" y="1316064"/>
            <a:ext cx="2726067"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Differentiation Method</a:t>
            </a:r>
          </a:p>
        </p:txBody>
      </p:sp>
      <p:pic>
        <p:nvPicPr>
          <p:cNvPr id="11" name="Picture 10">
            <a:extLst>
              <a:ext uri="{FF2B5EF4-FFF2-40B4-BE49-F238E27FC236}">
                <a16:creationId xmlns:a16="http://schemas.microsoft.com/office/drawing/2014/main" id="{329768A4-5DCD-19C5-891E-3CD5DE073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39636" y="968578"/>
            <a:ext cx="8638498" cy="4994132"/>
          </a:xfrm>
          <a:prstGeom prst="rect">
            <a:avLst/>
          </a:prstGeom>
        </p:spPr>
      </p:pic>
      <p:pic>
        <p:nvPicPr>
          <p:cNvPr id="9" name="Picture 8">
            <a:extLst>
              <a:ext uri="{FF2B5EF4-FFF2-40B4-BE49-F238E27FC236}">
                <a16:creationId xmlns:a16="http://schemas.microsoft.com/office/drawing/2014/main" id="{D8C5091D-B449-37F1-C201-B3C774619B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24200" y="1013826"/>
            <a:ext cx="8638498" cy="4994132"/>
          </a:xfrm>
          <a:prstGeom prst="rect">
            <a:avLst/>
          </a:prstGeom>
        </p:spPr>
      </p:pic>
    </p:spTree>
    <p:extLst>
      <p:ext uri="{BB962C8B-B14F-4D97-AF65-F5344CB8AC3E}">
        <p14:creationId xmlns:p14="http://schemas.microsoft.com/office/powerpoint/2010/main" val="101381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2F5B8-F6D2-23B1-CA69-C2A47667F8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6739B8-8BD4-B679-697A-21F8B975751C}"/>
              </a:ext>
            </a:extLst>
          </p:cNvPr>
          <p:cNvSpPr>
            <a:spLocks noGrp="1"/>
          </p:cNvSpPr>
          <p:nvPr>
            <p:ph type="sldNum" sz="quarter" idx="12"/>
          </p:nvPr>
        </p:nvSpPr>
        <p:spPr/>
        <p:txBody>
          <a:bodyPr/>
          <a:lstStyle/>
          <a:p>
            <a:fld id="{9E3EFB43-BEAF-4970-A06C-24B01B76FA99}" type="slidenum">
              <a:rPr lang="en-US" smtClean="0"/>
              <a:pPr/>
              <a:t>86</a:t>
            </a:fld>
            <a:endParaRPr lang="en-US"/>
          </a:p>
        </p:txBody>
      </p:sp>
      <p:sp>
        <p:nvSpPr>
          <p:cNvPr id="8" name="TextBox 7">
            <a:extLst>
              <a:ext uri="{FF2B5EF4-FFF2-40B4-BE49-F238E27FC236}">
                <a16:creationId xmlns:a16="http://schemas.microsoft.com/office/drawing/2014/main" id="{28ABE7CA-E74C-BB63-75D6-A65EFF7575EF}"/>
              </a:ext>
            </a:extLst>
          </p:cNvPr>
          <p:cNvSpPr txBox="1"/>
          <p:nvPr/>
        </p:nvSpPr>
        <p:spPr>
          <a:xfrm>
            <a:off x="0" y="1316064"/>
            <a:ext cx="1995162"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Step Size</a:t>
            </a:r>
          </a:p>
        </p:txBody>
      </p:sp>
      <p:pic>
        <p:nvPicPr>
          <p:cNvPr id="5" name="Picture 4">
            <a:extLst>
              <a:ext uri="{FF2B5EF4-FFF2-40B4-BE49-F238E27FC236}">
                <a16:creationId xmlns:a16="http://schemas.microsoft.com/office/drawing/2014/main" id="{3F5BA16B-E3DA-FD29-F421-DD4E8DFE56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6797" y="978957"/>
            <a:ext cx="8581318" cy="4992624"/>
          </a:xfrm>
          <a:prstGeom prst="rect">
            <a:avLst/>
          </a:prstGeom>
        </p:spPr>
      </p:pic>
      <p:pic>
        <p:nvPicPr>
          <p:cNvPr id="3" name="Picture 2">
            <a:extLst>
              <a:ext uri="{FF2B5EF4-FFF2-40B4-BE49-F238E27FC236}">
                <a16:creationId xmlns:a16="http://schemas.microsoft.com/office/drawing/2014/main" id="{686193D0-F7C1-614D-9425-6D3037E881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00400" y="1017057"/>
            <a:ext cx="8581318" cy="4992624"/>
          </a:xfrm>
          <a:prstGeom prst="rect">
            <a:avLst/>
          </a:prstGeom>
        </p:spPr>
      </p:pic>
      <p:sp>
        <p:nvSpPr>
          <p:cNvPr id="6" name="TextBox 5">
            <a:extLst>
              <a:ext uri="{FF2B5EF4-FFF2-40B4-BE49-F238E27FC236}">
                <a16:creationId xmlns:a16="http://schemas.microsoft.com/office/drawing/2014/main" id="{8057AA52-CA95-E8F5-73A5-B4F3D756AE41}"/>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320347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4C15B-D88F-F7F9-0D56-856656958E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6F9571-5822-2752-6E18-650A2450DEAD}"/>
              </a:ext>
            </a:extLst>
          </p:cNvPr>
          <p:cNvSpPr>
            <a:spLocks noGrp="1"/>
          </p:cNvSpPr>
          <p:nvPr>
            <p:ph type="sldNum" sz="quarter" idx="12"/>
          </p:nvPr>
        </p:nvSpPr>
        <p:spPr/>
        <p:txBody>
          <a:bodyPr/>
          <a:lstStyle/>
          <a:p>
            <a:fld id="{9E3EFB43-BEAF-4970-A06C-24B01B76FA99}" type="slidenum">
              <a:rPr lang="en-US" smtClean="0"/>
              <a:pPr/>
              <a:t>87</a:t>
            </a:fld>
            <a:endParaRPr lang="en-US"/>
          </a:p>
        </p:txBody>
      </p:sp>
      <p:sp>
        <p:nvSpPr>
          <p:cNvPr id="8" name="TextBox 7">
            <a:extLst>
              <a:ext uri="{FF2B5EF4-FFF2-40B4-BE49-F238E27FC236}">
                <a16:creationId xmlns:a16="http://schemas.microsoft.com/office/drawing/2014/main" id="{4DB2854E-64BC-5598-CF08-5B1B63580D72}"/>
              </a:ext>
            </a:extLst>
          </p:cNvPr>
          <p:cNvSpPr txBox="1"/>
          <p:nvPr/>
        </p:nvSpPr>
        <p:spPr>
          <a:xfrm>
            <a:off x="0" y="1316064"/>
            <a:ext cx="1995162"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Decay Type</a:t>
            </a:r>
          </a:p>
        </p:txBody>
      </p:sp>
      <p:pic>
        <p:nvPicPr>
          <p:cNvPr id="5" name="Picture 4">
            <a:extLst>
              <a:ext uri="{FF2B5EF4-FFF2-40B4-BE49-F238E27FC236}">
                <a16:creationId xmlns:a16="http://schemas.microsoft.com/office/drawing/2014/main" id="{6B5BAC29-AC98-0ED7-D736-A2915F9856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6797" y="991657"/>
            <a:ext cx="8581318" cy="4992624"/>
          </a:xfrm>
          <a:prstGeom prst="rect">
            <a:avLst/>
          </a:prstGeom>
        </p:spPr>
      </p:pic>
      <p:pic>
        <p:nvPicPr>
          <p:cNvPr id="3" name="Picture 2">
            <a:extLst>
              <a:ext uri="{FF2B5EF4-FFF2-40B4-BE49-F238E27FC236}">
                <a16:creationId xmlns:a16="http://schemas.microsoft.com/office/drawing/2014/main" id="{D3C818C8-A0F3-F542-1424-685645C014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00400" y="1017057"/>
            <a:ext cx="8581318" cy="4992624"/>
          </a:xfrm>
          <a:prstGeom prst="rect">
            <a:avLst/>
          </a:prstGeom>
        </p:spPr>
      </p:pic>
      <p:sp>
        <p:nvSpPr>
          <p:cNvPr id="6" name="TextBox 5">
            <a:extLst>
              <a:ext uri="{FF2B5EF4-FFF2-40B4-BE49-F238E27FC236}">
                <a16:creationId xmlns:a16="http://schemas.microsoft.com/office/drawing/2014/main" id="{8FD97321-CE8A-A602-7C9B-41CFEF200C73}"/>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286436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CCC9F-A6E2-9D60-D74E-A5387FE26F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C71EF8-2968-8ED1-8E99-73809FA4B8B6}"/>
              </a:ext>
            </a:extLst>
          </p:cNvPr>
          <p:cNvSpPr>
            <a:spLocks noGrp="1"/>
          </p:cNvSpPr>
          <p:nvPr>
            <p:ph type="sldNum" sz="quarter" idx="12"/>
          </p:nvPr>
        </p:nvSpPr>
        <p:spPr/>
        <p:txBody>
          <a:bodyPr/>
          <a:lstStyle/>
          <a:p>
            <a:fld id="{9E3EFB43-BEAF-4970-A06C-24B01B76FA99}" type="slidenum">
              <a:rPr lang="en-US" smtClean="0"/>
              <a:pPr/>
              <a:t>88</a:t>
            </a:fld>
            <a:endParaRPr lang="en-US"/>
          </a:p>
        </p:txBody>
      </p:sp>
      <p:sp>
        <p:nvSpPr>
          <p:cNvPr id="8" name="TextBox 7">
            <a:extLst>
              <a:ext uri="{FF2B5EF4-FFF2-40B4-BE49-F238E27FC236}">
                <a16:creationId xmlns:a16="http://schemas.microsoft.com/office/drawing/2014/main" id="{F05CC9F4-F430-1701-A5F4-68D68B72E664}"/>
              </a:ext>
            </a:extLst>
          </p:cNvPr>
          <p:cNvSpPr txBox="1"/>
          <p:nvPr/>
        </p:nvSpPr>
        <p:spPr>
          <a:xfrm>
            <a:off x="0" y="1316064"/>
            <a:ext cx="2627642" cy="923330"/>
          </a:xfrm>
          <a:prstGeom prst="rect">
            <a:avLst/>
          </a:prstGeom>
          <a:noFill/>
        </p:spPr>
        <p:txBody>
          <a:bodyPr wrap="non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Maximum Standard </a:t>
            </a:r>
          </a:p>
          <a:p>
            <a:pPr lvl="1"/>
            <a:r>
              <a:rPr lang="en-US" dirty="0"/>
              <a:t>Deviation</a:t>
            </a:r>
          </a:p>
        </p:txBody>
      </p:sp>
      <p:pic>
        <p:nvPicPr>
          <p:cNvPr id="5" name="Picture 4">
            <a:extLst>
              <a:ext uri="{FF2B5EF4-FFF2-40B4-BE49-F238E27FC236}">
                <a16:creationId xmlns:a16="http://schemas.microsoft.com/office/drawing/2014/main" id="{3C9BD17B-CCD8-9C4A-E89C-A7E3048CCB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9655" y="1019898"/>
            <a:ext cx="8581318" cy="4992624"/>
          </a:xfrm>
          <a:prstGeom prst="rect">
            <a:avLst/>
          </a:prstGeom>
        </p:spPr>
      </p:pic>
      <p:pic>
        <p:nvPicPr>
          <p:cNvPr id="3" name="Picture 2">
            <a:extLst>
              <a:ext uri="{FF2B5EF4-FFF2-40B4-BE49-F238E27FC236}">
                <a16:creationId xmlns:a16="http://schemas.microsoft.com/office/drawing/2014/main" id="{1A675CB1-D7D2-089A-0A26-4D077F0BE6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84227" y="1019898"/>
            <a:ext cx="8581318" cy="4992624"/>
          </a:xfrm>
          <a:prstGeom prst="rect">
            <a:avLst/>
          </a:prstGeom>
        </p:spPr>
      </p:pic>
      <p:sp>
        <p:nvSpPr>
          <p:cNvPr id="6" name="TextBox 5">
            <a:extLst>
              <a:ext uri="{FF2B5EF4-FFF2-40B4-BE49-F238E27FC236}">
                <a16:creationId xmlns:a16="http://schemas.microsoft.com/office/drawing/2014/main" id="{46736846-C923-A600-CC9E-D96FCF2C0D24}"/>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116090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D186E-CF23-B146-F461-FB04458ACC23}"/>
              </a:ext>
            </a:extLst>
          </p:cNvPr>
          <p:cNvSpPr>
            <a:spLocks noGrp="1"/>
          </p:cNvSpPr>
          <p:nvPr>
            <p:ph type="sldNum" sz="quarter" idx="12"/>
          </p:nvPr>
        </p:nvSpPr>
        <p:spPr/>
        <p:txBody>
          <a:bodyPr/>
          <a:lstStyle/>
          <a:p>
            <a:fld id="{9E3EFB43-BEAF-4970-A06C-24B01B76FA99}" type="slidenum">
              <a:rPr lang="en-US" smtClean="0"/>
              <a:pPr/>
              <a:t>89</a:t>
            </a:fld>
            <a:endParaRPr lang="en-US"/>
          </a:p>
        </p:txBody>
      </p:sp>
      <p:sp>
        <p:nvSpPr>
          <p:cNvPr id="16" name="TextBox 15">
            <a:extLst>
              <a:ext uri="{FF2B5EF4-FFF2-40B4-BE49-F238E27FC236}">
                <a16:creationId xmlns:a16="http://schemas.microsoft.com/office/drawing/2014/main" id="{F4568EF6-A0BE-4333-22F5-98432D21F78B}"/>
              </a:ext>
            </a:extLst>
          </p:cNvPr>
          <p:cNvSpPr txBox="1"/>
          <p:nvPr/>
        </p:nvSpPr>
        <p:spPr>
          <a:xfrm>
            <a:off x="0" y="1316064"/>
            <a:ext cx="2268570" cy="923330"/>
          </a:xfrm>
          <a:prstGeom prst="rect">
            <a:avLst/>
          </a:prstGeom>
          <a:noFill/>
        </p:spPr>
        <p:txBody>
          <a:bodyPr wrap="non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 Wind Preview </a:t>
            </a:r>
          </a:p>
          <a:p>
            <a:pPr lvl="1"/>
            <a:r>
              <a:rPr lang="en-US" dirty="0"/>
              <a:t>	Samples</a:t>
            </a:r>
          </a:p>
        </p:txBody>
      </p:sp>
      <p:pic>
        <p:nvPicPr>
          <p:cNvPr id="3" name="Picture 2">
            <a:extLst>
              <a:ext uri="{FF2B5EF4-FFF2-40B4-BE49-F238E27FC236}">
                <a16:creationId xmlns:a16="http://schemas.microsoft.com/office/drawing/2014/main" id="{F737ABF4-C3F2-190D-45AD-1B98B8DB3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28628" y="1032945"/>
            <a:ext cx="9463372" cy="4966530"/>
          </a:xfrm>
          <a:prstGeom prst="rect">
            <a:avLst/>
          </a:prstGeom>
        </p:spPr>
      </p:pic>
      <p:pic>
        <p:nvPicPr>
          <p:cNvPr id="5" name="Picture 4">
            <a:extLst>
              <a:ext uri="{FF2B5EF4-FFF2-40B4-BE49-F238E27FC236}">
                <a16:creationId xmlns:a16="http://schemas.microsoft.com/office/drawing/2014/main" id="{583AE345-8E47-6EAD-79C7-A32CEFAA97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43200" y="1028596"/>
            <a:ext cx="9463372" cy="4975228"/>
          </a:xfrm>
          <a:prstGeom prst="rect">
            <a:avLst/>
          </a:prstGeom>
        </p:spPr>
      </p:pic>
      <p:sp>
        <p:nvSpPr>
          <p:cNvPr id="6" name="TextBox 5">
            <a:extLst>
              <a:ext uri="{FF2B5EF4-FFF2-40B4-BE49-F238E27FC236}">
                <a16:creationId xmlns:a16="http://schemas.microsoft.com/office/drawing/2014/main" id="{0B7F9145-64DF-09E3-BDD1-CF3EF65C9ED7}"/>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3630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A9E4-55A8-F8A8-C4FF-AFE67C98B5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E7810C-4E5A-16DF-BAEE-7DE34EDC0E2F}"/>
              </a:ext>
            </a:extLst>
          </p:cNvPr>
          <p:cNvSpPr/>
          <p:nvPr/>
        </p:nvSpPr>
        <p:spPr>
          <a:xfrm>
            <a:off x="0" y="5917134"/>
            <a:ext cx="12192001"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5362F75E-550D-567F-4FCD-133CC76A9898}"/>
              </a:ext>
            </a:extLst>
          </p:cNvPr>
          <p:cNvGrpSpPr/>
          <p:nvPr/>
        </p:nvGrpSpPr>
        <p:grpSpPr>
          <a:xfrm>
            <a:off x="2530868" y="1295400"/>
            <a:ext cx="9661132" cy="5611586"/>
            <a:chOff x="3852195" y="1826903"/>
            <a:chExt cx="8245412" cy="4789277"/>
          </a:xfrm>
        </p:grpSpPr>
        <p:grpSp>
          <p:nvGrpSpPr>
            <p:cNvPr id="35" name="Group 34">
              <a:extLst>
                <a:ext uri="{FF2B5EF4-FFF2-40B4-BE49-F238E27FC236}">
                  <a16:creationId xmlns:a16="http://schemas.microsoft.com/office/drawing/2014/main" id="{960A1F39-8F1D-E5DE-4689-6FE72B3D4EC8}"/>
                </a:ext>
              </a:extLst>
            </p:cNvPr>
            <p:cNvGrpSpPr/>
            <p:nvPr/>
          </p:nvGrpSpPr>
          <p:grpSpPr>
            <a:xfrm>
              <a:off x="3887232" y="1826903"/>
              <a:ext cx="8210375" cy="4789277"/>
              <a:chOff x="2658012" y="1073590"/>
              <a:chExt cx="8210375" cy="4789277"/>
            </a:xfrm>
          </p:grpSpPr>
          <p:pic>
            <p:nvPicPr>
              <p:cNvPr id="37" name="Picture 2">
                <a:extLst>
                  <a:ext uri="{FF2B5EF4-FFF2-40B4-BE49-F238E27FC236}">
                    <a16:creationId xmlns:a16="http://schemas.microsoft.com/office/drawing/2014/main" id="{73B3EA07-8A21-8B93-FED0-0A592317DD54}"/>
                  </a:ext>
                </a:extLst>
              </p:cNvPr>
              <p:cNvPicPr>
                <a:picLocks noChangeAspect="1" noChangeArrowheads="1"/>
              </p:cNvPicPr>
              <p:nvPr/>
            </p:nvPicPr>
            <p:blipFill>
              <a:blip r:embed="rId3">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61C5FC02-EB49-496C-B4C3-3F37F213EE56}"/>
                  </a:ext>
                </a:extLst>
              </p:cNvPr>
              <p:cNvGrpSpPr/>
              <p:nvPr/>
            </p:nvGrpSpPr>
            <p:grpSpPr>
              <a:xfrm>
                <a:off x="3799980" y="1073590"/>
                <a:ext cx="6633105" cy="1157790"/>
                <a:chOff x="3958010" y="1255525"/>
                <a:chExt cx="6633105" cy="1157790"/>
              </a:xfrm>
            </p:grpSpPr>
            <p:sp>
              <p:nvSpPr>
                <p:cNvPr id="39" name="Content Placeholder 5">
                  <a:extLst>
                    <a:ext uri="{FF2B5EF4-FFF2-40B4-BE49-F238E27FC236}">
                      <a16:creationId xmlns:a16="http://schemas.microsoft.com/office/drawing/2014/main" id="{EF44FBA7-BCC1-8F2B-2F7B-94B9F73DDF12}"/>
                    </a:ext>
                  </a:extLst>
                </p:cNvPr>
                <p:cNvSpPr txBox="1">
                  <a:spLocks/>
                </p:cNvSpPr>
                <p:nvPr/>
              </p:nvSpPr>
              <p:spPr>
                <a:xfrm>
                  <a:off x="3958010" y="1255525"/>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Total Power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40" name="Content Placeholder 5">
                  <a:extLst>
                    <a:ext uri="{FF2B5EF4-FFF2-40B4-BE49-F238E27FC236}">
                      <a16:creationId xmlns:a16="http://schemas.microsoft.com/office/drawing/2014/main" id="{9ECF5136-E4BE-EC9B-876B-F51155DCC8A7}"/>
                    </a:ext>
                  </a:extLst>
                </p:cNvPr>
                <p:cNvSpPr txBox="1">
                  <a:spLocks/>
                </p:cNvSpPr>
                <p:nvPr/>
              </p:nvSpPr>
              <p:spPr>
                <a:xfrm>
                  <a:off x="7090483" y="1255525"/>
                  <a:ext cx="3500632"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Yaw Activity</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36" name="Content Placeholder 5">
              <a:extLst>
                <a:ext uri="{FF2B5EF4-FFF2-40B4-BE49-F238E27FC236}">
                  <a16:creationId xmlns:a16="http://schemas.microsoft.com/office/drawing/2014/main" id="{13E8F969-2C1F-70B5-CF6A-7A6B46E393AF}"/>
                </a:ext>
              </a:extLst>
            </p:cNvPr>
            <p:cNvSpPr txBox="1">
              <a:spLocks/>
            </p:cNvSpPr>
            <p:nvPr/>
          </p:nvSpPr>
          <p:spPr>
            <a:xfrm>
              <a:off x="3852195" y="2562096"/>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
        <p:nvSpPr>
          <p:cNvPr id="2" name="Slide Number Placeholder 1">
            <a:extLst>
              <a:ext uri="{FF2B5EF4-FFF2-40B4-BE49-F238E27FC236}">
                <a16:creationId xmlns:a16="http://schemas.microsoft.com/office/drawing/2014/main" id="{C60CE907-9570-9799-1BFB-DD61C488BCE6}"/>
              </a:ext>
            </a:extLst>
          </p:cNvPr>
          <p:cNvSpPr>
            <a:spLocks noGrp="1"/>
          </p:cNvSpPr>
          <p:nvPr>
            <p:ph type="sldNum" sz="quarter" idx="12"/>
          </p:nvPr>
        </p:nvSpPr>
        <p:spPr/>
        <p:txBody>
          <a:bodyPr/>
          <a:lstStyle/>
          <a:p>
            <a:fld id="{9E3EFB43-BEAF-4970-A06C-24B01B76FA99}" type="slidenum">
              <a:rPr lang="en-US" smtClean="0">
                <a:solidFill>
                  <a:schemeClr val="tx1"/>
                </a:solidFill>
              </a:rPr>
              <a:pPr/>
              <a:t>9</a:t>
            </a:fld>
            <a:endParaRPr lang="en-US" dirty="0">
              <a:solidFill>
                <a:schemeClr val="tx1"/>
              </a:solidFill>
            </a:endParaRPr>
          </a:p>
        </p:txBody>
      </p:sp>
      <p:sp>
        <p:nvSpPr>
          <p:cNvPr id="5" name="TextBox 4">
            <a:extLst>
              <a:ext uri="{FF2B5EF4-FFF2-40B4-BE49-F238E27FC236}">
                <a16:creationId xmlns:a16="http://schemas.microsoft.com/office/drawing/2014/main" id="{ECA29784-010D-6246-5354-EAC38B18C4B4}"/>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24" name="TextBox 23">
            <a:extLst>
              <a:ext uri="{FF2B5EF4-FFF2-40B4-BE49-F238E27FC236}">
                <a16:creationId xmlns:a16="http://schemas.microsoft.com/office/drawing/2014/main" id="{AE1DFEDB-F51A-99D7-8F57-5876FE87E58A}"/>
              </a:ext>
            </a:extLst>
          </p:cNvPr>
          <p:cNvSpPr txBox="1"/>
          <p:nvPr/>
        </p:nvSpPr>
        <p:spPr>
          <a:xfrm>
            <a:off x="152399" y="693003"/>
            <a:ext cx="12039601" cy="830997"/>
          </a:xfrm>
          <a:prstGeom prst="rect">
            <a:avLst/>
          </a:prstGeom>
          <a:noFill/>
        </p:spPr>
        <p:txBody>
          <a:bodyPr wrap="square" rtlCol="0">
            <a:spAutoFit/>
          </a:bodyPr>
          <a:lstStyle/>
          <a:p>
            <a:r>
              <a:rPr lang="en-US" sz="2400" dirty="0">
                <a:ea typeface="Arial" charset="0"/>
                <a:cs typeface="Arial" charset="0"/>
              </a:rPr>
              <a:t>… </a:t>
            </a:r>
            <a:r>
              <a:rPr lang="en-US" sz="2400" b="1" dirty="0">
                <a:ea typeface="Arial" charset="0"/>
                <a:cs typeface="Arial" charset="0"/>
              </a:rPr>
              <a:t>lookup table (LUT) control </a:t>
            </a:r>
            <a:r>
              <a:rPr lang="en-US" sz="2400" dirty="0">
                <a:ea typeface="Arial" charset="0"/>
                <a:cs typeface="Arial" charset="0"/>
              </a:rPr>
              <a:t>is better … but is optimized for steady-state wake models, usually relies on delayed measurements, and suffers from high yaw activity.</a:t>
            </a:r>
          </a:p>
        </p:txBody>
      </p:sp>
      <p:grpSp>
        <p:nvGrpSpPr>
          <p:cNvPr id="3" name="Group 2">
            <a:extLst>
              <a:ext uri="{FF2B5EF4-FFF2-40B4-BE49-F238E27FC236}">
                <a16:creationId xmlns:a16="http://schemas.microsoft.com/office/drawing/2014/main" id="{711E6B33-F01D-EEBA-5D22-21F018900E2B}"/>
              </a:ext>
            </a:extLst>
          </p:cNvPr>
          <p:cNvGrpSpPr/>
          <p:nvPr/>
        </p:nvGrpSpPr>
        <p:grpSpPr>
          <a:xfrm>
            <a:off x="8344" y="1600200"/>
            <a:ext cx="2467213" cy="4926433"/>
            <a:chOff x="8344" y="2234430"/>
            <a:chExt cx="2467213" cy="4926433"/>
          </a:xfrm>
        </p:grpSpPr>
        <p:sp>
          <p:nvSpPr>
            <p:cNvPr id="6" name="Content Placeholder 5">
              <a:extLst>
                <a:ext uri="{FF2B5EF4-FFF2-40B4-BE49-F238E27FC236}">
                  <a16:creationId xmlns:a16="http://schemas.microsoft.com/office/drawing/2014/main" id="{655CA396-75BF-BA63-DC2A-3001E40A6C2F}"/>
                </a:ext>
              </a:extLst>
            </p:cNvPr>
            <p:cNvSpPr txBox="1">
              <a:spLocks/>
            </p:cNvSpPr>
            <p:nvPr/>
          </p:nvSpPr>
          <p:spPr>
            <a:xfrm>
              <a:off x="343957" y="5611165"/>
              <a:ext cx="1676400"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200" b="1" i="1" dirty="0">
                  <a:solidFill>
                    <a:srgbClr val="672C93"/>
                  </a:solidFill>
                  <a:cs typeface="Arial" panose="020B0604020202020204" pitchFamily="34" charset="0"/>
                </a:rPr>
                <a:t>Yaw Offset</a:t>
              </a:r>
              <a:endParaRPr lang="en-US" sz="2200" b="1" dirty="0">
                <a:solidFill>
                  <a:srgbClr val="672C93"/>
                </a:solidFill>
                <a:cs typeface="Arial" panose="020B0604020202020204" pitchFamily="34" charset="0"/>
              </a:endParaRPr>
            </a:p>
          </p:txBody>
        </p:sp>
        <p:grpSp>
          <p:nvGrpSpPr>
            <p:cNvPr id="7" name="Group 6">
              <a:extLst>
                <a:ext uri="{FF2B5EF4-FFF2-40B4-BE49-F238E27FC236}">
                  <a16:creationId xmlns:a16="http://schemas.microsoft.com/office/drawing/2014/main" id="{2CF4817A-D176-97B7-6C8C-5A35BE3A7747}"/>
                </a:ext>
              </a:extLst>
            </p:cNvPr>
            <p:cNvGrpSpPr/>
            <p:nvPr/>
          </p:nvGrpSpPr>
          <p:grpSpPr>
            <a:xfrm>
              <a:off x="8344" y="2234430"/>
              <a:ext cx="2467213" cy="4926433"/>
              <a:chOff x="8344" y="2234430"/>
              <a:chExt cx="2467213" cy="4926433"/>
            </a:xfrm>
          </p:grpSpPr>
          <p:grpSp>
            <p:nvGrpSpPr>
              <p:cNvPr id="8" name="Group 7">
                <a:extLst>
                  <a:ext uri="{FF2B5EF4-FFF2-40B4-BE49-F238E27FC236}">
                    <a16:creationId xmlns:a16="http://schemas.microsoft.com/office/drawing/2014/main" id="{C29EE02A-9262-2421-14ED-F38DBCA4681A}"/>
                  </a:ext>
                </a:extLst>
              </p:cNvPr>
              <p:cNvGrpSpPr/>
              <p:nvPr/>
            </p:nvGrpSpPr>
            <p:grpSpPr>
              <a:xfrm>
                <a:off x="76200" y="2234430"/>
                <a:ext cx="2301281" cy="3365101"/>
                <a:chOff x="76200" y="2234430"/>
                <a:chExt cx="2301281" cy="3365101"/>
              </a:xfrm>
            </p:grpSpPr>
            <p:pic>
              <p:nvPicPr>
                <p:cNvPr id="13" name="Graphic 12" descr="Wind Turbines with solid fill">
                  <a:extLst>
                    <a:ext uri="{FF2B5EF4-FFF2-40B4-BE49-F238E27FC236}">
                      <a16:creationId xmlns:a16="http://schemas.microsoft.com/office/drawing/2014/main" id="{12A8CE03-78F0-30E4-406D-18EF81F8F2A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4269"/>
                <a:stretch/>
              </p:blipFill>
              <p:spPr>
                <a:xfrm>
                  <a:off x="76200" y="2234430"/>
                  <a:ext cx="2211914" cy="3365101"/>
                </a:xfrm>
                <a:prstGeom prst="rect">
                  <a:avLst/>
                </a:prstGeom>
              </p:spPr>
            </p:pic>
            <p:sp>
              <p:nvSpPr>
                <p:cNvPr id="14" name="Rectangle 13">
                  <a:extLst>
                    <a:ext uri="{FF2B5EF4-FFF2-40B4-BE49-F238E27FC236}">
                      <a16:creationId xmlns:a16="http://schemas.microsoft.com/office/drawing/2014/main" id="{9D4835F4-BED2-92A2-DEBB-204BA8642BDE}"/>
                    </a:ext>
                  </a:extLst>
                </p:cNvPr>
                <p:cNvSpPr/>
                <p:nvPr/>
              </p:nvSpPr>
              <p:spPr>
                <a:xfrm>
                  <a:off x="1727850" y="3014066"/>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9" name="Content Placeholder 5">
                    <a:extLst>
                      <a:ext uri="{FF2B5EF4-FFF2-40B4-BE49-F238E27FC236}">
                        <a16:creationId xmlns:a16="http://schemas.microsoft.com/office/drawing/2014/main" id="{83E4F8B2-C8A5-2B4B-64D3-5D5CA9AA6F5F}"/>
                      </a:ext>
                    </a:extLst>
                  </p:cNvPr>
                  <p:cNvSpPr txBox="1">
                    <a:spLocks/>
                  </p:cNvSpPr>
                  <p:nvPr/>
                </p:nvSpPr>
                <p:spPr>
                  <a:xfrm>
                    <a:off x="8344" y="5968230"/>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9" name="Content Placeholder 5">
                    <a:extLst>
                      <a:ext uri="{FF2B5EF4-FFF2-40B4-BE49-F238E27FC236}">
                        <a16:creationId xmlns:a16="http://schemas.microsoft.com/office/drawing/2014/main" id="{83E4F8B2-C8A5-2B4B-64D3-5D5CA9AA6F5F}"/>
                      </a:ext>
                    </a:extLst>
                  </p:cNvPr>
                  <p:cNvSpPr txBox="1">
                    <a:spLocks noRot="1" noChangeAspect="1" noMove="1" noResize="1" noEditPoints="1" noAdjustHandles="1" noChangeArrowheads="1" noChangeShapeType="1" noTextEdit="1"/>
                  </p:cNvSpPr>
                  <p:nvPr/>
                </p:nvSpPr>
                <p:spPr>
                  <a:xfrm>
                    <a:off x="8344" y="5968230"/>
                    <a:ext cx="753656" cy="520137"/>
                  </a:xfrm>
                  <a:prstGeom prst="rect">
                    <a:avLst/>
                  </a:prstGeom>
                  <a:blipFill>
                    <a:blip r:embed="rId6"/>
                    <a:stretch>
                      <a:fillRect/>
                    </a:stretch>
                  </a:blipFill>
                </p:spPr>
                <p:txBody>
                  <a:bodyPr/>
                  <a:lstStyle/>
                  <a:p>
                    <a:r>
                      <a:rPr lang="en-US">
                        <a:noFill/>
                      </a:rPr>
                      <a:t> </a:t>
                    </a:r>
                  </a:p>
                </p:txBody>
              </p:sp>
            </mc:Fallback>
          </mc:AlternateContent>
          <p:sp>
            <p:nvSpPr>
              <p:cNvPr id="10" name="Curved Up Arrow 9">
                <a:extLst>
                  <a:ext uri="{FF2B5EF4-FFF2-40B4-BE49-F238E27FC236}">
                    <a16:creationId xmlns:a16="http://schemas.microsoft.com/office/drawing/2014/main" id="{E7AAE6B2-9AE0-3E22-5D68-24E5681753A3}"/>
                  </a:ext>
                </a:extLst>
              </p:cNvPr>
              <p:cNvSpPr/>
              <p:nvPr/>
            </p:nvSpPr>
            <p:spPr>
              <a:xfrm>
                <a:off x="328243" y="6356350"/>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Content Placeholder 5">
                    <a:extLst>
                      <a:ext uri="{FF2B5EF4-FFF2-40B4-BE49-F238E27FC236}">
                        <a16:creationId xmlns:a16="http://schemas.microsoft.com/office/drawing/2014/main" id="{A78113AF-0F25-D7A4-12DE-321E6BE66185}"/>
                      </a:ext>
                    </a:extLst>
                  </p:cNvPr>
                  <p:cNvSpPr txBox="1">
                    <a:spLocks/>
                  </p:cNvSpPr>
                  <p:nvPr/>
                </p:nvSpPr>
                <p:spPr>
                  <a:xfrm>
                    <a:off x="1676400" y="5968230"/>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11" name="Content Placeholder 5">
                    <a:extLst>
                      <a:ext uri="{FF2B5EF4-FFF2-40B4-BE49-F238E27FC236}">
                        <a16:creationId xmlns:a16="http://schemas.microsoft.com/office/drawing/2014/main" id="{A78113AF-0F25-D7A4-12DE-321E6BE66185}"/>
                      </a:ext>
                    </a:extLst>
                  </p:cNvPr>
                  <p:cNvSpPr txBox="1">
                    <a:spLocks noRot="1" noChangeAspect="1" noMove="1" noResize="1" noEditPoints="1" noAdjustHandles="1" noChangeArrowheads="1" noChangeShapeType="1" noTextEdit="1"/>
                  </p:cNvSpPr>
                  <p:nvPr/>
                </p:nvSpPr>
                <p:spPr>
                  <a:xfrm>
                    <a:off x="1676400" y="5968230"/>
                    <a:ext cx="799157" cy="5201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5">
                    <a:extLst>
                      <a:ext uri="{FF2B5EF4-FFF2-40B4-BE49-F238E27FC236}">
                        <a16:creationId xmlns:a16="http://schemas.microsoft.com/office/drawing/2014/main" id="{26BFA9D8-88C3-9709-55E8-F4C2BF7B0AC1}"/>
                      </a:ext>
                    </a:extLst>
                  </p:cNvPr>
                  <p:cNvSpPr txBox="1">
                    <a:spLocks/>
                  </p:cNvSpPr>
                  <p:nvPr/>
                </p:nvSpPr>
                <p:spPr>
                  <a:xfrm>
                    <a:off x="576399" y="6282087"/>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12" name="Content Placeholder 5">
                    <a:extLst>
                      <a:ext uri="{FF2B5EF4-FFF2-40B4-BE49-F238E27FC236}">
                        <a16:creationId xmlns:a16="http://schemas.microsoft.com/office/drawing/2014/main" id="{26BFA9D8-88C3-9709-55E8-F4C2BF7B0AC1}"/>
                      </a:ext>
                    </a:extLst>
                  </p:cNvPr>
                  <p:cNvSpPr txBox="1">
                    <a:spLocks noRot="1" noChangeAspect="1" noMove="1" noResize="1" noEditPoints="1" noAdjustHandles="1" noChangeArrowheads="1" noChangeShapeType="1" noTextEdit="1"/>
                  </p:cNvSpPr>
                  <p:nvPr/>
                </p:nvSpPr>
                <p:spPr>
                  <a:xfrm>
                    <a:off x="576399" y="6282087"/>
                    <a:ext cx="1404801" cy="878776"/>
                  </a:xfrm>
                  <a:prstGeom prst="rect">
                    <a:avLst/>
                  </a:prstGeom>
                  <a:blipFill>
                    <a:blip r:embed="rId8"/>
                    <a:stretch>
                      <a:fillRect l="-901" t="-4225"/>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01683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3A1F-F517-8C7A-388F-A5F20ED6FB0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EB0D90-B104-748C-1BFE-B9EBDD1068D0}"/>
              </a:ext>
            </a:extLst>
          </p:cNvPr>
          <p:cNvSpPr txBox="1"/>
          <p:nvPr/>
        </p:nvSpPr>
        <p:spPr>
          <a:xfrm>
            <a:off x="304800" y="990600"/>
            <a:ext cx="6475117"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"Lightweight" machine learning: </a:t>
            </a:r>
          </a:p>
          <a:p>
            <a:pPr lvl="1"/>
            <a:r>
              <a:rPr lang="en-US" dirty="0"/>
              <a:t>1. Modeling Blade-Pitch Actuation Power Use in Wind Turbines (ACC 2023)</a:t>
            </a:r>
          </a:p>
        </p:txBody>
      </p:sp>
      <p:pic>
        <p:nvPicPr>
          <p:cNvPr id="5" name="Picture 4">
            <a:extLst>
              <a:ext uri="{FF2B5EF4-FFF2-40B4-BE49-F238E27FC236}">
                <a16:creationId xmlns:a16="http://schemas.microsoft.com/office/drawing/2014/main" id="{9ACE387C-64ED-5697-0EFB-2C976D86214C}"/>
              </a:ext>
            </a:extLst>
          </p:cNvPr>
          <p:cNvPicPr>
            <a:picLocks noChangeAspect="1"/>
          </p:cNvPicPr>
          <p:nvPr/>
        </p:nvPicPr>
        <p:blipFill>
          <a:blip r:embed="rId3"/>
          <a:stretch>
            <a:fillRect/>
          </a:stretch>
        </p:blipFill>
        <p:spPr>
          <a:xfrm rot="21179992">
            <a:off x="7012427" y="233664"/>
            <a:ext cx="4178455" cy="5257800"/>
          </a:xfrm>
          <a:prstGeom prst="rect">
            <a:avLst/>
          </a:prstGeom>
        </p:spPr>
      </p:pic>
      <p:pic>
        <p:nvPicPr>
          <p:cNvPr id="6" name="Picture 5">
            <a:extLst>
              <a:ext uri="{FF2B5EF4-FFF2-40B4-BE49-F238E27FC236}">
                <a16:creationId xmlns:a16="http://schemas.microsoft.com/office/drawing/2014/main" id="{DE9A20AD-9AA4-B8B2-C500-CE24E2FDDA87}"/>
              </a:ext>
            </a:extLst>
          </p:cNvPr>
          <p:cNvPicPr>
            <a:picLocks noChangeAspect="1"/>
          </p:cNvPicPr>
          <p:nvPr/>
        </p:nvPicPr>
        <p:blipFill>
          <a:blip r:embed="rId4"/>
          <a:stretch>
            <a:fillRect/>
          </a:stretch>
        </p:blipFill>
        <p:spPr>
          <a:xfrm rot="384030">
            <a:off x="7656566" y="346859"/>
            <a:ext cx="4178455" cy="5257800"/>
          </a:xfrm>
          <a:prstGeom prst="rect">
            <a:avLst/>
          </a:prstGeom>
        </p:spPr>
      </p:pic>
      <p:pic>
        <p:nvPicPr>
          <p:cNvPr id="4" name="Picture 3">
            <a:extLst>
              <a:ext uri="{FF2B5EF4-FFF2-40B4-BE49-F238E27FC236}">
                <a16:creationId xmlns:a16="http://schemas.microsoft.com/office/drawing/2014/main" id="{E4746B47-D2D7-7F3A-997F-D912C7B73D63}"/>
              </a:ext>
            </a:extLst>
          </p:cNvPr>
          <p:cNvPicPr>
            <a:picLocks noChangeAspect="1"/>
          </p:cNvPicPr>
          <p:nvPr/>
        </p:nvPicPr>
        <p:blipFill>
          <a:blip r:embed="rId5"/>
          <a:stretch>
            <a:fillRect/>
          </a:stretch>
        </p:blipFill>
        <p:spPr>
          <a:xfrm rot="21309392">
            <a:off x="7296410" y="917715"/>
            <a:ext cx="4178455" cy="5257800"/>
          </a:xfrm>
          <a:prstGeom prst="rect">
            <a:avLst/>
          </a:prstGeom>
        </p:spPr>
      </p:pic>
      <p:pic>
        <p:nvPicPr>
          <p:cNvPr id="7" name="Picture 6">
            <a:extLst>
              <a:ext uri="{FF2B5EF4-FFF2-40B4-BE49-F238E27FC236}">
                <a16:creationId xmlns:a16="http://schemas.microsoft.com/office/drawing/2014/main" id="{05D6AD3B-9ECE-0B62-DFC1-2082CF3D004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125440">
            <a:off x="8404322" y="100314"/>
            <a:ext cx="4178455" cy="5118289"/>
          </a:xfrm>
          <a:prstGeom prst="rect">
            <a:avLst/>
          </a:prstGeom>
        </p:spPr>
      </p:pic>
      <p:pic>
        <p:nvPicPr>
          <p:cNvPr id="8" name="Picture 7">
            <a:extLst>
              <a:ext uri="{FF2B5EF4-FFF2-40B4-BE49-F238E27FC236}">
                <a16:creationId xmlns:a16="http://schemas.microsoft.com/office/drawing/2014/main" id="{832121CB-52D3-BC72-DDC4-BAA14628BC8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21008498">
            <a:off x="7846729" y="1220792"/>
            <a:ext cx="4178455" cy="5203359"/>
          </a:xfrm>
          <a:prstGeom prst="rect">
            <a:avLst/>
          </a:prstGeom>
        </p:spPr>
      </p:pic>
      <p:pic>
        <p:nvPicPr>
          <p:cNvPr id="20" name="Picture 19">
            <a:extLst>
              <a:ext uri="{FF2B5EF4-FFF2-40B4-BE49-F238E27FC236}">
                <a16:creationId xmlns:a16="http://schemas.microsoft.com/office/drawing/2014/main" id="{22D9A7A2-91DB-FDB3-4A9B-2D86ABC0A92D}"/>
              </a:ext>
            </a:extLst>
          </p:cNvPr>
          <p:cNvPicPr>
            <a:picLocks noChangeAspect="1"/>
          </p:cNvPicPr>
          <p:nvPr/>
        </p:nvPicPr>
        <p:blipFill>
          <a:blip r:embed="rId8"/>
          <a:stretch>
            <a:fillRect/>
          </a:stretch>
        </p:blipFill>
        <p:spPr>
          <a:xfrm>
            <a:off x="8206672" y="1592679"/>
            <a:ext cx="3148420" cy="539415"/>
          </a:xfrm>
          <a:prstGeom prst="rect">
            <a:avLst/>
          </a:prstGeom>
        </p:spPr>
      </p:pic>
      <p:sp>
        <p:nvSpPr>
          <p:cNvPr id="11" name="TextBox 10">
            <a:extLst>
              <a:ext uri="{FF2B5EF4-FFF2-40B4-BE49-F238E27FC236}">
                <a16:creationId xmlns:a16="http://schemas.microsoft.com/office/drawing/2014/main" id="{919BC128-BD97-73FF-FEBF-64823E0AE29F}"/>
              </a:ext>
            </a:extLst>
          </p:cNvPr>
          <p:cNvSpPr txBox="1"/>
          <p:nvPr/>
        </p:nvSpPr>
        <p:spPr>
          <a:xfrm>
            <a:off x="345844" y="1828800"/>
            <a:ext cx="6699982" cy="646331"/>
          </a:xfrm>
          <a:prstGeom prst="rect">
            <a:avLst/>
          </a:prstGeom>
          <a:noFill/>
        </p:spPr>
        <p:txBody>
          <a:bodyPr wrap="square" rtlCol="0">
            <a:spAutoFit/>
          </a:bodyPr>
          <a:lstStyle/>
          <a:p>
            <a:pPr lvl="1"/>
            <a:r>
              <a:rPr lang="en-US" dirty="0"/>
              <a:t>2. Online Learning of Effective Turbine Wind Speed in Wind Farms (CDC 2023) </a:t>
            </a:r>
          </a:p>
        </p:txBody>
      </p:sp>
      <p:sp>
        <p:nvSpPr>
          <p:cNvPr id="12" name="TextBox 11">
            <a:extLst>
              <a:ext uri="{FF2B5EF4-FFF2-40B4-BE49-F238E27FC236}">
                <a16:creationId xmlns:a16="http://schemas.microsoft.com/office/drawing/2014/main" id="{DDB364A9-6F77-2C14-7009-85304114AE71}"/>
              </a:ext>
            </a:extLst>
          </p:cNvPr>
          <p:cNvSpPr txBox="1"/>
          <p:nvPr/>
        </p:nvSpPr>
        <p:spPr>
          <a:xfrm>
            <a:off x="304800" y="2438400"/>
            <a:ext cx="7086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Machine learning-dominated control: </a:t>
            </a:r>
          </a:p>
          <a:p>
            <a:pPr lvl="1"/>
            <a:r>
              <a:rPr lang="en-US" dirty="0"/>
              <a:t>3. Reinforcement Learning (RL) for Firm Power Tracking in Wind Farms</a:t>
            </a:r>
          </a:p>
          <a:p>
            <a:pPr lvl="1"/>
            <a:endParaRPr lang="en-US" dirty="0"/>
          </a:p>
          <a:p>
            <a:pPr lvl="1"/>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C5754F-31F0-601E-450A-6FF6205E30C8}"/>
                  </a:ext>
                </a:extLst>
              </p:cNvPr>
              <p:cNvSpPr txBox="1"/>
              <p:nvPr/>
            </p:nvSpPr>
            <p:spPr>
              <a:xfrm>
                <a:off x="304800" y="3267670"/>
                <a:ext cx="7086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Classical control: </a:t>
                </a:r>
              </a:p>
              <a:p>
                <a:pPr lvl="1"/>
                <a:r>
                  <a:rPr lang="en-US" dirty="0"/>
                  <a:t>4. Investigation of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ℋ</m:t>
                        </m:r>
                      </m:e>
                      <m:sub>
                        <m:r>
                          <a:rPr lang="en-US" b="0" i="1" smtClean="0">
                            <a:latin typeface="Cambria Math" panose="02040503050406030204" pitchFamily="18" charset="0"/>
                            <a:ea typeface="Cambria Math" panose="02040503050406030204" pitchFamily="18" charset="0"/>
                          </a:rPr>
                          <m:t>∞</m:t>
                        </m:r>
                      </m:sub>
                    </m:sSub>
                  </m:oMath>
                </a14:m>
                <a:r>
                  <a:rPr lang="en-US" dirty="0"/>
                  <a:t>-Tuned Individual Pitch Control (IPC) for Wind Turbines (Wind Energy 2024)</a:t>
                </a:r>
              </a:p>
            </p:txBody>
          </p:sp>
        </mc:Choice>
        <mc:Fallback xmlns="">
          <p:sp>
            <p:nvSpPr>
              <p:cNvPr id="13" name="TextBox 12">
                <a:extLst>
                  <a:ext uri="{FF2B5EF4-FFF2-40B4-BE49-F238E27FC236}">
                    <a16:creationId xmlns:a16="http://schemas.microsoft.com/office/drawing/2014/main" id="{1EC5754F-31F0-601E-450A-6FF6205E30C8}"/>
                  </a:ext>
                </a:extLst>
              </p:cNvPr>
              <p:cNvSpPr txBox="1">
                <a:spLocks noRot="1" noChangeAspect="1" noMove="1" noResize="1" noEditPoints="1" noAdjustHandles="1" noChangeArrowheads="1" noChangeShapeType="1" noTextEdit="1"/>
              </p:cNvSpPr>
              <p:nvPr/>
            </p:nvSpPr>
            <p:spPr>
              <a:xfrm>
                <a:off x="304800" y="3267670"/>
                <a:ext cx="7086600" cy="923330"/>
              </a:xfrm>
              <a:prstGeom prst="rect">
                <a:avLst/>
              </a:prstGeom>
              <a:blipFill>
                <a:blip r:embed="rId9"/>
                <a:stretch>
                  <a:fillRect l="-537" t="-2703" b="-810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82D1111-C698-0A4A-5C46-4F833456C8DA}"/>
              </a:ext>
            </a:extLst>
          </p:cNvPr>
          <p:cNvSpPr txBox="1"/>
          <p:nvPr/>
        </p:nvSpPr>
        <p:spPr>
          <a:xfrm>
            <a:off x="316068" y="4182070"/>
            <a:ext cx="6866781" cy="923330"/>
          </a:xfrm>
          <a:prstGeom prst="rect">
            <a:avLst/>
          </a:prstGeom>
          <a:noFill/>
        </p:spPr>
        <p:txBody>
          <a:bodyPr wrap="square" rtlCol="0">
            <a:spAutoFit/>
          </a:bodyPr>
          <a:lstStyle/>
          <a:p>
            <a:pPr marL="285750" indent="-285750">
              <a:buFont typeface="Arial" panose="020B0604020202020204" pitchFamily="34" charset="0"/>
              <a:buChar char="•"/>
            </a:pPr>
            <a:r>
              <a:rPr lang="en-US" dirty="0"/>
              <a:t>Machine learning-augmented control: </a:t>
            </a:r>
          </a:p>
          <a:p>
            <a:pPr lvl="1"/>
            <a:r>
              <a:rPr lang="en-US" dirty="0"/>
              <a:t>5. Stochastic Model Predictive Control (MPC) with Gaussian Wind Direction Preview for Wake Steering</a:t>
            </a:r>
          </a:p>
        </p:txBody>
      </p:sp>
      <p:pic>
        <p:nvPicPr>
          <p:cNvPr id="19" name="Picture 18">
            <a:extLst>
              <a:ext uri="{FF2B5EF4-FFF2-40B4-BE49-F238E27FC236}">
                <a16:creationId xmlns:a16="http://schemas.microsoft.com/office/drawing/2014/main" id="{D6222C1E-2540-61B6-8989-312828CE6138}"/>
              </a:ext>
            </a:extLst>
          </p:cNvPr>
          <p:cNvPicPr>
            <a:picLocks noChangeAspect="1"/>
          </p:cNvPicPr>
          <p:nvPr/>
        </p:nvPicPr>
        <p:blipFill>
          <a:blip r:embed="rId10"/>
          <a:stretch>
            <a:fillRect/>
          </a:stretch>
        </p:blipFill>
        <p:spPr>
          <a:xfrm>
            <a:off x="8206672" y="2116275"/>
            <a:ext cx="1836421" cy="636909"/>
          </a:xfrm>
          <a:prstGeom prst="rect">
            <a:avLst/>
          </a:prstGeom>
        </p:spPr>
      </p:pic>
      <p:pic>
        <p:nvPicPr>
          <p:cNvPr id="18" name="Picture 17">
            <a:extLst>
              <a:ext uri="{FF2B5EF4-FFF2-40B4-BE49-F238E27FC236}">
                <a16:creationId xmlns:a16="http://schemas.microsoft.com/office/drawing/2014/main" id="{6DCFEBC6-11AC-2531-AE81-4952445E924C}"/>
              </a:ext>
            </a:extLst>
          </p:cNvPr>
          <p:cNvPicPr>
            <a:picLocks noChangeAspect="1"/>
          </p:cNvPicPr>
          <p:nvPr/>
        </p:nvPicPr>
        <p:blipFill>
          <a:blip r:embed="rId11"/>
          <a:stretch>
            <a:fillRect/>
          </a:stretch>
        </p:blipFill>
        <p:spPr>
          <a:xfrm>
            <a:off x="8211319" y="2695780"/>
            <a:ext cx="2675019" cy="477682"/>
          </a:xfrm>
          <a:prstGeom prst="rect">
            <a:avLst/>
          </a:prstGeom>
        </p:spPr>
      </p:pic>
      <p:pic>
        <p:nvPicPr>
          <p:cNvPr id="16" name="Picture 15">
            <a:extLst>
              <a:ext uri="{FF2B5EF4-FFF2-40B4-BE49-F238E27FC236}">
                <a16:creationId xmlns:a16="http://schemas.microsoft.com/office/drawing/2014/main" id="{984363A7-0FBC-7F45-24B2-D478EEFC0147}"/>
              </a:ext>
            </a:extLst>
          </p:cNvPr>
          <p:cNvPicPr>
            <a:picLocks noChangeAspect="1"/>
          </p:cNvPicPr>
          <p:nvPr/>
        </p:nvPicPr>
        <p:blipFill rotWithShape="1">
          <a:blip r:embed="rId12"/>
          <a:srcRect t="-1" r="45391" b="4811"/>
          <a:stretch/>
        </p:blipFill>
        <p:spPr>
          <a:xfrm>
            <a:off x="8211319" y="3127527"/>
            <a:ext cx="2017297" cy="606273"/>
          </a:xfrm>
          <a:prstGeom prst="rect">
            <a:avLst/>
          </a:prstGeom>
        </p:spPr>
      </p:pic>
      <p:pic>
        <p:nvPicPr>
          <p:cNvPr id="17" name="Picture 16">
            <a:extLst>
              <a:ext uri="{FF2B5EF4-FFF2-40B4-BE49-F238E27FC236}">
                <a16:creationId xmlns:a16="http://schemas.microsoft.com/office/drawing/2014/main" id="{E52FF722-D7E4-55AE-857A-20CD14A9D152}"/>
              </a:ext>
            </a:extLst>
          </p:cNvPr>
          <p:cNvPicPr>
            <a:picLocks noChangeAspect="1"/>
          </p:cNvPicPr>
          <p:nvPr/>
        </p:nvPicPr>
        <p:blipFill>
          <a:blip r:embed="rId13"/>
          <a:stretch>
            <a:fillRect/>
          </a:stretch>
        </p:blipFill>
        <p:spPr>
          <a:xfrm>
            <a:off x="8211319" y="3733800"/>
            <a:ext cx="3980681" cy="636909"/>
          </a:xfrm>
          <a:prstGeom prst="rect">
            <a:avLst/>
          </a:prstGeom>
        </p:spPr>
      </p:pic>
      <p:sp>
        <p:nvSpPr>
          <p:cNvPr id="9" name="Slide Number Placeholder 8">
            <a:extLst>
              <a:ext uri="{FF2B5EF4-FFF2-40B4-BE49-F238E27FC236}">
                <a16:creationId xmlns:a16="http://schemas.microsoft.com/office/drawing/2014/main" id="{CF8E14EB-46B2-E92A-D587-D7D71EBA78BB}"/>
              </a:ext>
            </a:extLst>
          </p:cNvPr>
          <p:cNvSpPr>
            <a:spLocks noGrp="1"/>
          </p:cNvSpPr>
          <p:nvPr>
            <p:ph type="sldNum" sz="quarter" idx="12"/>
          </p:nvPr>
        </p:nvSpPr>
        <p:spPr/>
        <p:txBody>
          <a:bodyPr/>
          <a:lstStyle/>
          <a:p>
            <a:fld id="{9E3EFB43-BEAF-4970-A06C-24B01B76FA99}" type="slidenum">
              <a:rPr lang="en-US" smtClean="0"/>
              <a:pPr/>
              <a:t>90</a:t>
            </a:fld>
            <a:endParaRPr lang="en-US"/>
          </a:p>
        </p:txBody>
      </p:sp>
      <p:sp>
        <p:nvSpPr>
          <p:cNvPr id="10" name="TextBox 9">
            <a:extLst>
              <a:ext uri="{FF2B5EF4-FFF2-40B4-BE49-F238E27FC236}">
                <a16:creationId xmlns:a16="http://schemas.microsoft.com/office/drawing/2014/main" id="{0A0000DA-25DB-1667-E585-BBFA0141E497}"/>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Research Completed</a:t>
            </a:r>
          </a:p>
        </p:txBody>
      </p:sp>
    </p:spTree>
    <p:extLst>
      <p:ext uri="{BB962C8B-B14F-4D97-AF65-F5344CB8AC3E}">
        <p14:creationId xmlns:p14="http://schemas.microsoft.com/office/powerpoint/2010/main" val="91719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4ECEAF-9F23-BC77-466B-64B567F3AEA9}"/>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2" name="TextBox 1">
                <a:extLst>
                  <a:ext uri="{FF2B5EF4-FFF2-40B4-BE49-F238E27FC236}">
                    <a16:creationId xmlns:a16="http://schemas.microsoft.com/office/drawing/2014/main" id="{C84ECEAF-9F23-BC77-466B-64B567F3AEA9}"/>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3"/>
                <a:stretch>
                  <a:fillRect l="-1314" t="-8219" b="-1369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9DD7928-345C-6C46-5527-A354BD0BAA34}"/>
              </a:ext>
            </a:extLst>
          </p:cNvPr>
          <p:cNvPicPr>
            <a:picLocks noChangeAspect="1"/>
          </p:cNvPicPr>
          <p:nvPr/>
        </p:nvPicPr>
        <p:blipFill>
          <a:blip r:embed="rId4"/>
          <a:stretch>
            <a:fillRect/>
          </a:stretch>
        </p:blipFill>
        <p:spPr>
          <a:xfrm>
            <a:off x="304800" y="858117"/>
            <a:ext cx="5638800" cy="4995189"/>
          </a:xfrm>
          <a:prstGeom prst="rect">
            <a:avLst/>
          </a:prstGeom>
        </p:spPr>
      </p:pic>
      <p:pic>
        <p:nvPicPr>
          <p:cNvPr id="4" name="Picture 3">
            <a:extLst>
              <a:ext uri="{FF2B5EF4-FFF2-40B4-BE49-F238E27FC236}">
                <a16:creationId xmlns:a16="http://schemas.microsoft.com/office/drawing/2014/main" id="{A1E2D414-FB82-345A-8CAC-D77854BF81AF}"/>
              </a:ext>
            </a:extLst>
          </p:cNvPr>
          <p:cNvPicPr>
            <a:picLocks noChangeAspect="1"/>
          </p:cNvPicPr>
          <p:nvPr/>
        </p:nvPicPr>
        <p:blipFill>
          <a:blip r:embed="rId5"/>
          <a:stretch>
            <a:fillRect/>
          </a:stretch>
        </p:blipFill>
        <p:spPr>
          <a:xfrm>
            <a:off x="5288593" y="4105369"/>
            <a:ext cx="5626100" cy="1460500"/>
          </a:xfrm>
          <a:prstGeom prst="rect">
            <a:avLst/>
          </a:prstGeom>
        </p:spPr>
      </p:pic>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6"/>
          <a:stretch>
            <a:fillRect/>
          </a:stretch>
        </p:blipFill>
        <p:spPr>
          <a:xfrm>
            <a:off x="14249400" y="742948"/>
            <a:ext cx="7429500" cy="5372100"/>
          </a:xfrm>
          <a:prstGeom prst="rect">
            <a:avLst/>
          </a:prstGeom>
        </p:spPr>
      </p:pic>
      <p:sp>
        <p:nvSpPr>
          <p:cNvPr id="7" name="TextBox 6">
            <a:extLst>
              <a:ext uri="{FF2B5EF4-FFF2-40B4-BE49-F238E27FC236}">
                <a16:creationId xmlns:a16="http://schemas.microsoft.com/office/drawing/2014/main" id="{45F870B9-6835-6837-67BD-5C05D4521614}"/>
              </a:ext>
            </a:extLst>
          </p:cNvPr>
          <p:cNvSpPr txBox="1"/>
          <p:nvPr/>
        </p:nvSpPr>
        <p:spPr>
          <a:xfrm>
            <a:off x="0" y="5788093"/>
            <a:ext cx="12172545"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"Investigation of H∞‐Tuned Individual Pitch Control for Wind Turbines." </a:t>
            </a:r>
            <a:r>
              <a:rPr lang="en-US" sz="1200" b="0" i="1" u="none" strike="noStrike" dirty="0">
                <a:solidFill>
                  <a:srgbClr val="222222"/>
                </a:solidFill>
                <a:effectLst/>
                <a:latin typeface="Arial" panose="020B0604020202020204" pitchFamily="34" charset="0"/>
              </a:rPr>
              <a:t>Wind Energy</a:t>
            </a:r>
            <a:r>
              <a:rPr lang="en-US" sz="1200" b="0" i="0" u="none" strike="noStrike" dirty="0">
                <a:solidFill>
                  <a:srgbClr val="222222"/>
                </a:solidFill>
                <a:effectLst/>
                <a:highlight>
                  <a:srgbClr val="FFFFFF"/>
                </a:highlight>
                <a:latin typeface="Arial" panose="020B0604020202020204" pitchFamily="34" charset="0"/>
              </a:rPr>
              <a:t> (2024): e2945.</a:t>
            </a:r>
            <a:endParaRPr lang="en-US" sz="1200" dirty="0"/>
          </a:p>
        </p:txBody>
      </p:sp>
      <p:pic>
        <p:nvPicPr>
          <p:cNvPr id="5" name="Picture 4">
            <a:extLst>
              <a:ext uri="{FF2B5EF4-FFF2-40B4-BE49-F238E27FC236}">
                <a16:creationId xmlns:a16="http://schemas.microsoft.com/office/drawing/2014/main" id="{7962CDD0-1737-5820-BF41-61AAEB9F7606}"/>
              </a:ext>
            </a:extLst>
          </p:cNvPr>
          <p:cNvPicPr>
            <a:picLocks noChangeAspect="1"/>
          </p:cNvPicPr>
          <p:nvPr/>
        </p:nvPicPr>
        <p:blipFill>
          <a:blip r:embed="rId7"/>
          <a:stretch>
            <a:fillRect/>
          </a:stretch>
        </p:blipFill>
        <p:spPr>
          <a:xfrm>
            <a:off x="5257800" y="2774067"/>
            <a:ext cx="6914745" cy="113178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ACFDD3-341D-4AE5-3084-6AFC09A36807}"/>
                  </a:ext>
                </a:extLst>
              </p:cNvPr>
              <p:cNvSpPr txBox="1"/>
              <p:nvPr/>
            </p:nvSpPr>
            <p:spPr>
              <a:xfrm>
                <a:off x="5288593" y="1905179"/>
                <a:ext cx="6034414" cy="1015663"/>
              </a:xfrm>
              <a:prstGeom prst="rect">
                <a:avLst/>
              </a:prstGeom>
              <a:noFill/>
            </p:spPr>
            <p:txBody>
              <a:bodyPr wrap="square" rtlCol="0">
                <a:spAutoFit/>
              </a:bodyPr>
              <a:lstStyle/>
              <a:p>
                <a:r>
                  <a:rPr lang="en-US" sz="2000" b="1" dirty="0">
                    <a:solidFill>
                      <a:srgbClr val="D3B979"/>
                    </a:solidFill>
                    <a:latin typeface="Arial" charset="0"/>
                    <a:ea typeface="Arial" charset="0"/>
                    <a:cs typeface="Arial" charset="0"/>
                  </a:rPr>
                  <a:t>Goal: Find a stabilizing full-order controller, </a:t>
                </a:r>
                <a14:m>
                  <m:oMath xmlns:m="http://schemas.openxmlformats.org/officeDocument/2006/math">
                    <m:r>
                      <a:rPr lang="en-IE" sz="2000" b="1" i="1" smtClean="0">
                        <a:solidFill>
                          <a:srgbClr val="D3B979"/>
                        </a:solidFill>
                        <a:latin typeface="Cambria Math" panose="02040503050406030204" pitchFamily="18" charset="0"/>
                        <a:ea typeface="Arial" charset="0"/>
                        <a:cs typeface="Arial" charset="0"/>
                      </a:rPr>
                      <m:t>𝑲</m:t>
                    </m:r>
                  </m:oMath>
                </a14:m>
                <a:r>
                  <a:rPr lang="en-US" sz="2000" b="1" dirty="0">
                    <a:solidFill>
                      <a:srgbClr val="D3B979"/>
                    </a:solidFill>
                    <a:latin typeface="Arial" charset="0"/>
                    <a:ea typeface="Arial" charset="0"/>
                    <a:cs typeface="Arial" charset="0"/>
                  </a:rPr>
                  <a:t>, that minimizes:</a:t>
                </a:r>
              </a:p>
              <a:p>
                <a:endParaRPr lang="en-US" sz="2000" b="1" dirty="0">
                  <a:solidFill>
                    <a:schemeClr val="accent1">
                      <a:lumMod val="10000"/>
                    </a:schemeClr>
                  </a:solidFill>
                  <a:latin typeface="Arial" charset="0"/>
                  <a:ea typeface="Arial" charset="0"/>
                  <a:cs typeface="Arial" charset="0"/>
                </a:endParaRPr>
              </a:p>
            </p:txBody>
          </p:sp>
        </mc:Choice>
        <mc:Fallback xmlns="">
          <p:sp>
            <p:nvSpPr>
              <p:cNvPr id="8" name="TextBox 7">
                <a:extLst>
                  <a:ext uri="{FF2B5EF4-FFF2-40B4-BE49-F238E27FC236}">
                    <a16:creationId xmlns:a16="http://schemas.microsoft.com/office/drawing/2014/main" id="{06ACFDD3-341D-4AE5-3084-6AFC09A36807}"/>
                  </a:ext>
                </a:extLst>
              </p:cNvPr>
              <p:cNvSpPr txBox="1">
                <a:spLocks noRot="1" noChangeAspect="1" noMove="1" noResize="1" noEditPoints="1" noAdjustHandles="1" noChangeArrowheads="1" noChangeShapeType="1" noTextEdit="1"/>
              </p:cNvSpPr>
              <p:nvPr/>
            </p:nvSpPr>
            <p:spPr>
              <a:xfrm>
                <a:off x="5288593" y="1905179"/>
                <a:ext cx="6034414" cy="1015663"/>
              </a:xfrm>
              <a:prstGeom prst="rect">
                <a:avLst/>
              </a:prstGeom>
              <a:blipFill>
                <a:blip r:embed="rId8"/>
                <a:stretch>
                  <a:fillRect l="-1050" t="-375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85A075A-58F4-1D4B-44B5-229465FCEEAC}"/>
              </a:ext>
            </a:extLst>
          </p:cNvPr>
          <p:cNvSpPr txBox="1"/>
          <p:nvPr/>
        </p:nvSpPr>
        <p:spPr>
          <a:xfrm>
            <a:off x="5386902" y="3708917"/>
            <a:ext cx="1398740" cy="369332"/>
          </a:xfrm>
          <a:prstGeom prst="rect">
            <a:avLst/>
          </a:prstGeom>
          <a:noFill/>
        </p:spPr>
        <p:txBody>
          <a:bodyPr wrap="square">
            <a:spAutoFit/>
          </a:bodyPr>
          <a:lstStyle/>
          <a:p>
            <a:r>
              <a:rPr lang="en-US" sz="1800" b="1" dirty="0">
                <a:solidFill>
                  <a:srgbClr val="D3B979"/>
                </a:solidFill>
                <a:latin typeface="Arial" charset="0"/>
                <a:ea typeface="Arial" charset="0"/>
                <a:cs typeface="Arial" charset="0"/>
              </a:rPr>
              <a:t>where:</a:t>
            </a:r>
            <a:endParaRPr lang="en-US" dirty="0">
              <a:solidFill>
                <a:srgbClr val="D3B979"/>
              </a:solidFill>
            </a:endParaRPr>
          </a:p>
        </p:txBody>
      </p:sp>
      <p:sp>
        <p:nvSpPr>
          <p:cNvPr id="9" name="Slide Number Placeholder 8">
            <a:extLst>
              <a:ext uri="{FF2B5EF4-FFF2-40B4-BE49-F238E27FC236}">
                <a16:creationId xmlns:a16="http://schemas.microsoft.com/office/drawing/2014/main" id="{082B5EB1-34BF-A0A6-F308-E1DB1B451B54}"/>
              </a:ext>
            </a:extLst>
          </p:cNvPr>
          <p:cNvSpPr>
            <a:spLocks noGrp="1"/>
          </p:cNvSpPr>
          <p:nvPr>
            <p:ph type="sldNum" sz="quarter" idx="12"/>
          </p:nvPr>
        </p:nvSpPr>
        <p:spPr/>
        <p:txBody>
          <a:bodyPr/>
          <a:lstStyle/>
          <a:p>
            <a:fld id="{9E3EFB43-BEAF-4970-A06C-24B01B76FA99}" type="slidenum">
              <a:rPr lang="en-US" smtClean="0"/>
              <a:pPr/>
              <a:t>91</a:t>
            </a:fld>
            <a:endParaRPr lang="en-US"/>
          </a:p>
        </p:txBody>
      </p:sp>
    </p:spTree>
    <p:extLst>
      <p:ext uri="{BB962C8B-B14F-4D97-AF65-F5344CB8AC3E}">
        <p14:creationId xmlns:p14="http://schemas.microsoft.com/office/powerpoint/2010/main" val="1036189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3"/>
          <a:stretch>
            <a:fillRect/>
          </a:stretch>
        </p:blipFill>
        <p:spPr>
          <a:xfrm>
            <a:off x="14249400" y="742948"/>
            <a:ext cx="7429500" cy="5372100"/>
          </a:xfrm>
          <a:prstGeom prst="rect">
            <a:avLst/>
          </a:prstGeom>
        </p:spPr>
      </p:pic>
      <p:sp>
        <p:nvSpPr>
          <p:cNvPr id="5" name="TextBox 4">
            <a:extLst>
              <a:ext uri="{FF2B5EF4-FFF2-40B4-BE49-F238E27FC236}">
                <a16:creationId xmlns:a16="http://schemas.microsoft.com/office/drawing/2014/main" id="{27CDBBE8-27A3-A3CA-2C3A-575B30CCA959}"/>
              </a:ext>
            </a:extLst>
          </p:cNvPr>
          <p:cNvSpPr txBox="1"/>
          <p:nvPr/>
        </p:nvSpPr>
        <p:spPr>
          <a:xfrm>
            <a:off x="152400" y="889099"/>
            <a:ext cx="5020097" cy="52322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Large Rotors </a:t>
            </a:r>
            <a:r>
              <a:rPr lang="en-US" sz="2800" dirty="0">
                <a:solidFill>
                  <a:srgbClr val="CFB87C"/>
                </a:solidFill>
                <a:latin typeface="Arial" charset="0"/>
                <a:ea typeface="Arial" charset="0"/>
                <a:cs typeface="Arial" charset="0"/>
              </a:rPr>
              <a:t>→</a:t>
            </a:r>
            <a:r>
              <a:rPr lang="en-US" sz="2800" b="1" dirty="0">
                <a:solidFill>
                  <a:srgbClr val="CFB87C"/>
                </a:solidFill>
                <a:latin typeface="Arial" charset="0"/>
                <a:ea typeface="Arial" charset="0"/>
                <a:cs typeface="Arial" charset="0"/>
              </a:rPr>
              <a:t> </a:t>
            </a:r>
            <a:r>
              <a:rPr lang="en-US" sz="2000" b="1" dirty="0">
                <a:solidFill>
                  <a:srgbClr val="CFB87C"/>
                </a:solidFill>
                <a:latin typeface="Arial" charset="0"/>
                <a:ea typeface="Arial" charset="0"/>
                <a:cs typeface="Arial" charset="0"/>
              </a:rPr>
              <a:t>Asymmetrical Loads </a:t>
            </a:r>
            <a:endParaRPr lang="en-US" sz="2000" b="1" dirty="0">
              <a:solidFill>
                <a:schemeClr val="accent1">
                  <a:lumMod val="10000"/>
                </a:schemeClr>
              </a:solidFill>
              <a:latin typeface="Arial" charset="0"/>
              <a:ea typeface="Arial" charset="0"/>
              <a:cs typeface="Arial" charset="0"/>
            </a:endParaRPr>
          </a:p>
        </p:txBody>
      </p:sp>
      <p:grpSp>
        <p:nvGrpSpPr>
          <p:cNvPr id="39" name="Group 38">
            <a:extLst>
              <a:ext uri="{FF2B5EF4-FFF2-40B4-BE49-F238E27FC236}">
                <a16:creationId xmlns:a16="http://schemas.microsoft.com/office/drawing/2014/main" id="{329E6848-A2CE-03BF-8154-0E2795D606A7}"/>
              </a:ext>
            </a:extLst>
          </p:cNvPr>
          <p:cNvGrpSpPr/>
          <p:nvPr/>
        </p:nvGrpSpPr>
        <p:grpSpPr>
          <a:xfrm>
            <a:off x="6701875" y="1395618"/>
            <a:ext cx="7734755" cy="4080474"/>
            <a:chOff x="5656105" y="1140767"/>
            <a:chExt cx="7734755" cy="4080474"/>
          </a:xfrm>
        </p:grpSpPr>
        <p:pic>
          <p:nvPicPr>
            <p:cNvPr id="8" name="Picture 4">
              <a:extLst>
                <a:ext uri="{FF2B5EF4-FFF2-40B4-BE49-F238E27FC236}">
                  <a16:creationId xmlns:a16="http://schemas.microsoft.com/office/drawing/2014/main" id="{A22B9C87-AAAA-EEC6-0F08-A0D6E32E62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17" t="12569" r="57126"/>
            <a:stretch/>
          </p:blipFill>
          <p:spPr bwMode="auto">
            <a:xfrm>
              <a:off x="5656105" y="1406383"/>
              <a:ext cx="2079583" cy="381485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1720764-0D0D-01F3-C85B-AB5F620CFA4B}"/>
                </a:ext>
              </a:extLst>
            </p:cNvPr>
            <p:cNvGrpSpPr/>
            <p:nvPr/>
          </p:nvGrpSpPr>
          <p:grpSpPr>
            <a:xfrm>
              <a:off x="7635579" y="1239684"/>
              <a:ext cx="1115723" cy="3298095"/>
              <a:chOff x="6883557" y="1690653"/>
              <a:chExt cx="935098" cy="2764166"/>
            </a:xfrm>
          </p:grpSpPr>
          <p:pic>
            <p:nvPicPr>
              <p:cNvPr id="10" name="Picture 6" descr="Site Selection">
                <a:extLst>
                  <a:ext uri="{FF2B5EF4-FFF2-40B4-BE49-F238E27FC236}">
                    <a16:creationId xmlns:a16="http://schemas.microsoft.com/office/drawing/2014/main" id="{24E1661F-1333-EADB-7E0A-AF39ED8E4C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479" t="60613" b="14091"/>
              <a:stretch/>
            </p:blipFill>
            <p:spPr bwMode="auto">
              <a:xfrm>
                <a:off x="6883557" y="2746511"/>
                <a:ext cx="684106" cy="719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ite Selection">
                <a:extLst>
                  <a:ext uri="{FF2B5EF4-FFF2-40B4-BE49-F238E27FC236}">
                    <a16:creationId xmlns:a16="http://schemas.microsoft.com/office/drawing/2014/main" id="{F85D3A3D-D5C6-2415-85B0-4C7BFB93EB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369" t="54115" r="11726" b="23607"/>
              <a:stretch/>
            </p:blipFill>
            <p:spPr bwMode="auto">
              <a:xfrm>
                <a:off x="7239603" y="1690653"/>
                <a:ext cx="579052" cy="6337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Site Selection">
                <a:extLst>
                  <a:ext uri="{FF2B5EF4-FFF2-40B4-BE49-F238E27FC236}">
                    <a16:creationId xmlns:a16="http://schemas.microsoft.com/office/drawing/2014/main" id="{7969DB99-A075-B115-2DEB-D5428D7C75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618" t="24681" r="35691" b="63015"/>
              <a:stretch/>
            </p:blipFill>
            <p:spPr bwMode="auto">
              <a:xfrm>
                <a:off x="6989528" y="2316050"/>
                <a:ext cx="500150" cy="3500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ite Selection">
                <a:extLst>
                  <a:ext uri="{FF2B5EF4-FFF2-40B4-BE49-F238E27FC236}">
                    <a16:creationId xmlns:a16="http://schemas.microsoft.com/office/drawing/2014/main" id="{487F531B-003B-8914-9C51-7D87FF5EE3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081" t="31055" r="19865" b="35996"/>
              <a:stretch/>
            </p:blipFill>
            <p:spPr bwMode="auto">
              <a:xfrm>
                <a:off x="6974444" y="3517461"/>
                <a:ext cx="458668" cy="93735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ontent Placeholder 5">
              <a:extLst>
                <a:ext uri="{FF2B5EF4-FFF2-40B4-BE49-F238E27FC236}">
                  <a16:creationId xmlns:a16="http://schemas.microsoft.com/office/drawing/2014/main" id="{863FE644-1F7F-3B13-B3A4-760200FC90C5}"/>
                </a:ext>
              </a:extLst>
            </p:cNvPr>
            <p:cNvSpPr txBox="1">
              <a:spLocks/>
            </p:cNvSpPr>
            <p:nvPr/>
          </p:nvSpPr>
          <p:spPr>
            <a:xfrm>
              <a:off x="6107760" y="1140767"/>
              <a:ext cx="1627928" cy="4073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Wind Shear</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5" name="Content Placeholder 5">
              <a:extLst>
                <a:ext uri="{FF2B5EF4-FFF2-40B4-BE49-F238E27FC236}">
                  <a16:creationId xmlns:a16="http://schemas.microsoft.com/office/drawing/2014/main" id="{692F6C04-07B7-7205-9D25-3B57ECDC341C}"/>
                </a:ext>
              </a:extLst>
            </p:cNvPr>
            <p:cNvSpPr txBox="1">
              <a:spLocks/>
            </p:cNvSpPr>
            <p:nvPr/>
          </p:nvSpPr>
          <p:spPr>
            <a:xfrm>
              <a:off x="7361501" y="4505152"/>
              <a:ext cx="1467476" cy="53913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Turbulence</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A2C369B3-8F93-67EB-D963-E66E00F744D8}"/>
                </a:ext>
              </a:extLst>
            </p:cNvPr>
            <p:cNvGrpSpPr/>
            <p:nvPr/>
          </p:nvGrpSpPr>
          <p:grpSpPr>
            <a:xfrm>
              <a:off x="8891795" y="1335205"/>
              <a:ext cx="4499065" cy="3816161"/>
              <a:chOff x="7936404" y="1770710"/>
              <a:chExt cx="3770710" cy="3198362"/>
            </a:xfrm>
          </p:grpSpPr>
          <p:grpSp>
            <p:nvGrpSpPr>
              <p:cNvPr id="17" name="Group 16">
                <a:extLst>
                  <a:ext uri="{FF2B5EF4-FFF2-40B4-BE49-F238E27FC236}">
                    <a16:creationId xmlns:a16="http://schemas.microsoft.com/office/drawing/2014/main" id="{AD1D0446-42DF-1B13-08C2-5D4EA1ADD782}"/>
                  </a:ext>
                </a:extLst>
              </p:cNvPr>
              <p:cNvGrpSpPr/>
              <p:nvPr/>
            </p:nvGrpSpPr>
            <p:grpSpPr>
              <a:xfrm>
                <a:off x="7936404" y="1770710"/>
                <a:ext cx="3770710" cy="3198362"/>
                <a:chOff x="7936404" y="1770710"/>
                <a:chExt cx="3770710" cy="3198362"/>
              </a:xfrm>
            </p:grpSpPr>
            <p:grpSp>
              <p:nvGrpSpPr>
                <p:cNvPr id="19" name="Group 18">
                  <a:extLst>
                    <a:ext uri="{FF2B5EF4-FFF2-40B4-BE49-F238E27FC236}">
                      <a16:creationId xmlns:a16="http://schemas.microsoft.com/office/drawing/2014/main" id="{91B16A95-71BB-2AA0-CA14-AE9DA93494B2}"/>
                    </a:ext>
                  </a:extLst>
                </p:cNvPr>
                <p:cNvGrpSpPr/>
                <p:nvPr/>
              </p:nvGrpSpPr>
              <p:grpSpPr>
                <a:xfrm>
                  <a:off x="7936404" y="1770710"/>
                  <a:ext cx="3770710" cy="3198362"/>
                  <a:chOff x="7936404" y="1770710"/>
                  <a:chExt cx="3770710" cy="3198362"/>
                </a:xfrm>
              </p:grpSpPr>
              <p:grpSp>
                <p:nvGrpSpPr>
                  <p:cNvPr id="21" name="Group 20">
                    <a:extLst>
                      <a:ext uri="{FF2B5EF4-FFF2-40B4-BE49-F238E27FC236}">
                        <a16:creationId xmlns:a16="http://schemas.microsoft.com/office/drawing/2014/main" id="{31234BCB-53B3-79C1-2F57-50C82C946DE1}"/>
                      </a:ext>
                    </a:extLst>
                  </p:cNvPr>
                  <p:cNvGrpSpPr/>
                  <p:nvPr/>
                </p:nvGrpSpPr>
                <p:grpSpPr>
                  <a:xfrm>
                    <a:off x="7936404" y="1770710"/>
                    <a:ext cx="3770710" cy="3198362"/>
                    <a:chOff x="7936404" y="1770710"/>
                    <a:chExt cx="3770710" cy="3198362"/>
                  </a:xfrm>
                </p:grpSpPr>
                <p:grpSp>
                  <p:nvGrpSpPr>
                    <p:cNvPr id="23" name="Group 22">
                      <a:extLst>
                        <a:ext uri="{FF2B5EF4-FFF2-40B4-BE49-F238E27FC236}">
                          <a16:creationId xmlns:a16="http://schemas.microsoft.com/office/drawing/2014/main" id="{1B59298D-F6EF-2883-CFD4-0360AF5155FD}"/>
                        </a:ext>
                      </a:extLst>
                    </p:cNvPr>
                    <p:cNvGrpSpPr/>
                    <p:nvPr/>
                  </p:nvGrpSpPr>
                  <p:grpSpPr>
                    <a:xfrm>
                      <a:off x="7936404" y="1770710"/>
                      <a:ext cx="3770710" cy="3198362"/>
                      <a:chOff x="7936404" y="1770710"/>
                      <a:chExt cx="3770710" cy="3198362"/>
                    </a:xfrm>
                  </p:grpSpPr>
                  <p:grpSp>
                    <p:nvGrpSpPr>
                      <p:cNvPr id="25" name="Group 24">
                        <a:extLst>
                          <a:ext uri="{FF2B5EF4-FFF2-40B4-BE49-F238E27FC236}">
                            <a16:creationId xmlns:a16="http://schemas.microsoft.com/office/drawing/2014/main" id="{35D0B637-BF73-A270-5D8F-90341B56891B}"/>
                          </a:ext>
                        </a:extLst>
                      </p:cNvPr>
                      <p:cNvGrpSpPr/>
                      <p:nvPr/>
                    </p:nvGrpSpPr>
                    <p:grpSpPr>
                      <a:xfrm>
                        <a:off x="8414989" y="1770710"/>
                        <a:ext cx="3292125" cy="3198362"/>
                        <a:chOff x="8414989" y="1770710"/>
                        <a:chExt cx="3292125" cy="3198362"/>
                      </a:xfrm>
                    </p:grpSpPr>
                    <p:pic>
                      <p:nvPicPr>
                        <p:cNvPr id="27" name="Picture 26" descr="Diagram&#10;&#10;Description automatically generated">
                          <a:extLst>
                            <a:ext uri="{FF2B5EF4-FFF2-40B4-BE49-F238E27FC236}">
                              <a16:creationId xmlns:a16="http://schemas.microsoft.com/office/drawing/2014/main" id="{C95F9E8F-C918-0D27-EA78-8EB79C71CFB9}"/>
                            </a:ext>
                          </a:extLst>
                        </p:cNvPr>
                        <p:cNvPicPr>
                          <a:picLocks noChangeAspect="1"/>
                        </p:cNvPicPr>
                        <p:nvPr/>
                      </p:nvPicPr>
                      <p:blipFill>
                        <a:blip r:embed="rId6"/>
                        <a:stretch>
                          <a:fillRect/>
                        </a:stretch>
                      </p:blipFill>
                      <p:spPr>
                        <a:xfrm>
                          <a:off x="10073251" y="1770710"/>
                          <a:ext cx="1633863" cy="3198362"/>
                        </a:xfrm>
                        <a:prstGeom prst="rect">
                          <a:avLst/>
                        </a:prstGeom>
                      </p:spPr>
                    </p:pic>
                    <p:sp>
                      <p:nvSpPr>
                        <p:cNvPr id="28" name="Rectangle 27">
                          <a:extLst>
                            <a:ext uri="{FF2B5EF4-FFF2-40B4-BE49-F238E27FC236}">
                              <a16:creationId xmlns:a16="http://schemas.microsoft.com/office/drawing/2014/main" id="{5A0A718C-5220-D316-5797-A6A0825CD750}"/>
                            </a:ext>
                          </a:extLst>
                        </p:cNvPr>
                        <p:cNvSpPr/>
                        <p:nvPr/>
                      </p:nvSpPr>
                      <p:spPr>
                        <a:xfrm>
                          <a:off x="8414989" y="2153412"/>
                          <a:ext cx="331800"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710B8DD6-6DAB-1E37-F290-65F73E796AC1}"/>
                          </a:ext>
                        </a:extLst>
                      </p:cNvPr>
                      <p:cNvSpPr/>
                      <p:nvPr/>
                    </p:nvSpPr>
                    <p:spPr>
                      <a:xfrm rot="19709222">
                        <a:off x="7936404" y="3179279"/>
                        <a:ext cx="331800"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7E7B9383-4BF4-FF10-E7B8-6F969AB323A1}"/>
                        </a:ext>
                      </a:extLst>
                    </p:cNvPr>
                    <p:cNvSpPr/>
                    <p:nvPr/>
                  </p:nvSpPr>
                  <p:spPr>
                    <a:xfrm>
                      <a:off x="9027959" y="2966790"/>
                      <a:ext cx="437096"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B38243F-C8D5-0676-B876-CD2F378624B5}"/>
                      </a:ext>
                    </a:extLst>
                  </p:cNvPr>
                  <p:cNvSpPr/>
                  <p:nvPr/>
                </p:nvSpPr>
                <p:spPr>
                  <a:xfrm rot="3040411">
                    <a:off x="8986869" y="3950473"/>
                    <a:ext cx="437096" cy="3131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98BDA286-2C5C-682E-9A90-037ED56044CC}"/>
                    </a:ext>
                  </a:extLst>
                </p:cNvPr>
                <p:cNvSpPr/>
                <p:nvPr/>
              </p:nvSpPr>
              <p:spPr>
                <a:xfrm rot="16200000">
                  <a:off x="8489440" y="4099592"/>
                  <a:ext cx="182899" cy="3686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D79EE1D-55A8-CEB2-1AA5-FC627775EC76}"/>
                  </a:ext>
                </a:extLst>
              </p:cNvPr>
              <p:cNvSpPr/>
              <p:nvPr/>
            </p:nvSpPr>
            <p:spPr>
              <a:xfrm rot="16200000">
                <a:off x="8477149" y="2925759"/>
                <a:ext cx="207481" cy="2357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9" name="Content Placeholder 5">
              <a:extLst>
                <a:ext uri="{FF2B5EF4-FFF2-40B4-BE49-F238E27FC236}">
                  <a16:creationId xmlns:a16="http://schemas.microsoft.com/office/drawing/2014/main" id="{16E0A021-B24F-ED6B-1795-3978AF965930}"/>
                </a:ext>
              </a:extLst>
            </p:cNvPr>
            <p:cNvSpPr txBox="1">
              <a:spLocks/>
            </p:cNvSpPr>
            <p:nvPr/>
          </p:nvSpPr>
          <p:spPr>
            <a:xfrm>
              <a:off x="8928003" y="3583478"/>
              <a:ext cx="1238156" cy="6358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Tower Shadow</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30" name="Picture 4">
              <a:extLst>
                <a:ext uri="{FF2B5EF4-FFF2-40B4-BE49-F238E27FC236}">
                  <a16:creationId xmlns:a16="http://schemas.microsoft.com/office/drawing/2014/main" id="{11DF68BE-6273-24AB-347E-319445E969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85" t="86164" r="76423" b="9121"/>
            <a:stretch/>
          </p:blipFill>
          <p:spPr bwMode="auto">
            <a:xfrm>
              <a:off x="9511173" y="3419359"/>
              <a:ext cx="385068" cy="205716"/>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7FA0AB18-02DC-BCE9-AE5B-3BED6F4CAC92}"/>
                </a:ext>
              </a:extLst>
            </p:cNvPr>
            <p:cNvGrpSpPr/>
            <p:nvPr/>
          </p:nvGrpSpPr>
          <p:grpSpPr>
            <a:xfrm>
              <a:off x="8647053" y="1387812"/>
              <a:ext cx="2322607" cy="3480749"/>
              <a:chOff x="8647053" y="1387812"/>
              <a:chExt cx="2322607" cy="3480749"/>
            </a:xfrm>
          </p:grpSpPr>
          <p:sp>
            <p:nvSpPr>
              <p:cNvPr id="32" name="Curved Right Arrow 31">
                <a:extLst>
                  <a:ext uri="{FF2B5EF4-FFF2-40B4-BE49-F238E27FC236}">
                    <a16:creationId xmlns:a16="http://schemas.microsoft.com/office/drawing/2014/main" id="{6547956D-FC33-408C-713A-282FAFF4F13C}"/>
                  </a:ext>
                </a:extLst>
              </p:cNvPr>
              <p:cNvSpPr/>
              <p:nvPr/>
            </p:nvSpPr>
            <p:spPr>
              <a:xfrm rot="10800000">
                <a:off x="10265803" y="3619214"/>
                <a:ext cx="524062" cy="688571"/>
              </a:xfrm>
              <a:prstGeom prst="curvedRightArrow">
                <a:avLst/>
              </a:prstGeom>
              <a:solidFill>
                <a:srgbClr val="672C9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3" name="Curved Right Arrow 32">
                <a:extLst>
                  <a:ext uri="{FF2B5EF4-FFF2-40B4-BE49-F238E27FC236}">
                    <a16:creationId xmlns:a16="http://schemas.microsoft.com/office/drawing/2014/main" id="{1580A9DF-2DDF-2A27-8F62-7CC1BA16DC9B}"/>
                  </a:ext>
                </a:extLst>
              </p:cNvPr>
              <p:cNvSpPr/>
              <p:nvPr/>
            </p:nvSpPr>
            <p:spPr>
              <a:xfrm>
                <a:off x="8647053" y="1387812"/>
                <a:ext cx="1109844" cy="3480749"/>
              </a:xfrm>
              <a:prstGeom prst="curvedRightArrow">
                <a:avLst>
                  <a:gd name="adj1" fmla="val 25000"/>
                  <a:gd name="adj2" fmla="val 46767"/>
                  <a:gd name="adj3" fmla="val 25000"/>
                </a:avLst>
              </a:prstGeom>
              <a:solidFill>
                <a:srgbClr val="672C9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4" name="Content Placeholder 5">
                <a:extLst>
                  <a:ext uri="{FF2B5EF4-FFF2-40B4-BE49-F238E27FC236}">
                    <a16:creationId xmlns:a16="http://schemas.microsoft.com/office/drawing/2014/main" id="{9809B095-F757-20E1-25B9-99F4F6BED719}"/>
                  </a:ext>
                </a:extLst>
              </p:cNvPr>
              <p:cNvSpPr txBox="1">
                <a:spLocks/>
              </p:cNvSpPr>
              <p:nvPr/>
            </p:nvSpPr>
            <p:spPr>
              <a:xfrm>
                <a:off x="8821190" y="2293402"/>
                <a:ext cx="1238156" cy="4489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Tilt</a:t>
                </a:r>
                <a:endParaRPr lang="en-US" sz="11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5" name="Content Placeholder 5">
                <a:extLst>
                  <a:ext uri="{FF2B5EF4-FFF2-40B4-BE49-F238E27FC236}">
                    <a16:creationId xmlns:a16="http://schemas.microsoft.com/office/drawing/2014/main" id="{34B9FCB8-AAF7-9C24-CFC2-0101B6C1EDA8}"/>
                  </a:ext>
                </a:extLst>
              </p:cNvPr>
              <p:cNvSpPr txBox="1">
                <a:spLocks/>
              </p:cNvSpPr>
              <p:nvPr/>
            </p:nvSpPr>
            <p:spPr>
              <a:xfrm>
                <a:off x="10140564" y="3325927"/>
                <a:ext cx="829096" cy="3904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Yaw</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grpSp>
      </p:grpSp>
      <p:sp>
        <p:nvSpPr>
          <p:cNvPr id="38" name="TextBox 37">
            <a:extLst>
              <a:ext uri="{FF2B5EF4-FFF2-40B4-BE49-F238E27FC236}">
                <a16:creationId xmlns:a16="http://schemas.microsoft.com/office/drawing/2014/main" id="{2CC4A328-3E90-DA54-AB8D-A575D8310CFD}"/>
              </a:ext>
            </a:extLst>
          </p:cNvPr>
          <p:cNvSpPr txBox="1"/>
          <p:nvPr/>
        </p:nvSpPr>
        <p:spPr>
          <a:xfrm>
            <a:off x="1712112" y="2150850"/>
            <a:ext cx="4701490" cy="523220"/>
          </a:xfrm>
          <a:prstGeom prst="rect">
            <a:avLst/>
          </a:prstGeom>
          <a:noFill/>
        </p:spPr>
        <p:txBody>
          <a:bodyPr wrap="square">
            <a:spAutoFit/>
          </a:bodyPr>
          <a:lstStyle/>
          <a:p>
            <a:r>
              <a:rPr lang="en-US" sz="2800" b="1" dirty="0">
                <a:solidFill>
                  <a:srgbClr val="CFB87C"/>
                </a:solidFill>
                <a:cs typeface="Arial" charset="0"/>
              </a:rPr>
              <a:t>Individual Pitch Control ! </a:t>
            </a:r>
            <a:endParaRPr lang="en-US" sz="2800" dirty="0"/>
          </a:p>
        </p:txBody>
      </p:sp>
      <p:sp>
        <p:nvSpPr>
          <p:cNvPr id="41" name="TextBox 40">
            <a:extLst>
              <a:ext uri="{FF2B5EF4-FFF2-40B4-BE49-F238E27FC236}">
                <a16:creationId xmlns:a16="http://schemas.microsoft.com/office/drawing/2014/main" id="{6A307FF5-7B13-8A97-81D5-A8861A7C1214}"/>
              </a:ext>
            </a:extLst>
          </p:cNvPr>
          <p:cNvSpPr txBox="1"/>
          <p:nvPr/>
        </p:nvSpPr>
        <p:spPr>
          <a:xfrm>
            <a:off x="1712111" y="3589897"/>
            <a:ext cx="1978533" cy="523220"/>
          </a:xfrm>
          <a:prstGeom prst="rect">
            <a:avLst/>
          </a:prstGeom>
          <a:noFill/>
        </p:spPr>
        <p:txBody>
          <a:bodyPr wrap="square">
            <a:spAutoFit/>
          </a:bodyPr>
          <a:lstStyle/>
          <a:p>
            <a:r>
              <a:rPr lang="en-US" sz="2800" b="1" dirty="0">
                <a:solidFill>
                  <a:srgbClr val="CFB87C"/>
                </a:solidFill>
                <a:cs typeface="Arial" charset="0"/>
              </a:rPr>
              <a:t>Tuning ?</a:t>
            </a:r>
            <a:endParaRPr lang="en-US" sz="2800" dirty="0"/>
          </a:p>
        </p:txBody>
      </p:sp>
      <p:sp>
        <p:nvSpPr>
          <p:cNvPr id="3" name="Slide Number Placeholder 2">
            <a:extLst>
              <a:ext uri="{FF2B5EF4-FFF2-40B4-BE49-F238E27FC236}">
                <a16:creationId xmlns:a16="http://schemas.microsoft.com/office/drawing/2014/main" id="{0ED30894-FAF1-618B-E2B8-87EF9A4B7B74}"/>
              </a:ext>
            </a:extLst>
          </p:cNvPr>
          <p:cNvSpPr>
            <a:spLocks noGrp="1"/>
          </p:cNvSpPr>
          <p:nvPr>
            <p:ph type="sldNum" sz="quarter" idx="12"/>
          </p:nvPr>
        </p:nvSpPr>
        <p:spPr/>
        <p:txBody>
          <a:bodyPr/>
          <a:lstStyle/>
          <a:p>
            <a:fld id="{9E3EFB43-BEAF-4970-A06C-24B01B76FA99}" type="slidenum">
              <a:rPr lang="en-US" smtClean="0"/>
              <a:pPr/>
              <a:t>92</a:t>
            </a:fld>
            <a:endParaRPr lang="en-US"/>
          </a:p>
        </p:txBody>
      </p:sp>
      <p:grpSp>
        <p:nvGrpSpPr>
          <p:cNvPr id="43" name="Group 42">
            <a:extLst>
              <a:ext uri="{FF2B5EF4-FFF2-40B4-BE49-F238E27FC236}">
                <a16:creationId xmlns:a16="http://schemas.microsoft.com/office/drawing/2014/main" id="{8591F802-282B-A78A-E392-C3CEAB9AACB3}"/>
              </a:ext>
            </a:extLst>
          </p:cNvPr>
          <p:cNvGrpSpPr/>
          <p:nvPr/>
        </p:nvGrpSpPr>
        <p:grpSpPr>
          <a:xfrm>
            <a:off x="9991204" y="1661234"/>
            <a:ext cx="2217646" cy="3373821"/>
            <a:chOff x="11694123" y="3667640"/>
            <a:chExt cx="1423732" cy="2165998"/>
          </a:xfrm>
        </p:grpSpPr>
        <p:pic>
          <p:nvPicPr>
            <p:cNvPr id="7" name="Graphic 6" descr="Wind Turbines with solid fill">
              <a:extLst>
                <a:ext uri="{FF2B5EF4-FFF2-40B4-BE49-F238E27FC236}">
                  <a16:creationId xmlns:a16="http://schemas.microsoft.com/office/drawing/2014/main" id="{57B97946-5577-86ED-7664-A2BB5DD3AF6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34269"/>
            <a:stretch/>
          </p:blipFill>
          <p:spPr>
            <a:xfrm>
              <a:off x="11694123" y="3667640"/>
              <a:ext cx="1423732" cy="2165998"/>
            </a:xfrm>
            <a:prstGeom prst="rect">
              <a:avLst/>
            </a:prstGeom>
            <a:scene3d>
              <a:camera prst="orthographicFront">
                <a:rot lat="0" lon="3000000" rev="0"/>
              </a:camera>
              <a:lightRig rig="threePt" dir="t"/>
            </a:scene3d>
          </p:spPr>
        </p:pic>
        <p:sp>
          <p:nvSpPr>
            <p:cNvPr id="36" name="Rectangle 35">
              <a:extLst>
                <a:ext uri="{FF2B5EF4-FFF2-40B4-BE49-F238E27FC236}">
                  <a16:creationId xmlns:a16="http://schemas.microsoft.com/office/drawing/2014/main" id="{0FFD03CE-A9B5-8257-D027-C9105F251641}"/>
                </a:ext>
              </a:extLst>
            </p:cNvPr>
            <p:cNvSpPr/>
            <p:nvPr/>
          </p:nvSpPr>
          <p:spPr>
            <a:xfrm>
              <a:off x="12622043" y="4131877"/>
              <a:ext cx="484781" cy="203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Graphic 41" descr="Wind Turbines with solid fill">
              <a:extLst>
                <a:ext uri="{FF2B5EF4-FFF2-40B4-BE49-F238E27FC236}">
                  <a16:creationId xmlns:a16="http://schemas.microsoft.com/office/drawing/2014/main" id="{252B79BD-E32B-650F-8399-7014AF24D61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49285" t="16368" r="28626" b="67652"/>
            <a:stretch/>
          </p:blipFill>
          <p:spPr>
            <a:xfrm rot="9103543">
              <a:off x="12403603" y="4100383"/>
              <a:ext cx="478446" cy="346134"/>
            </a:xfrm>
            <a:prstGeom prst="rect">
              <a:avLst/>
            </a:prstGeom>
            <a:scene3d>
              <a:camera prst="orthographicFront">
                <a:rot lat="0" lon="3000000" rev="0"/>
              </a:camera>
              <a:lightRig rig="threePt" dir="t"/>
            </a:scene3d>
          </p:spPr>
        </p:pic>
      </p:grpSp>
      <p:sp>
        <p:nvSpPr>
          <p:cNvPr id="50" name="Right Arrow 49">
            <a:extLst>
              <a:ext uri="{FF2B5EF4-FFF2-40B4-BE49-F238E27FC236}">
                <a16:creationId xmlns:a16="http://schemas.microsoft.com/office/drawing/2014/main" id="{2E4689BE-7829-EC22-359E-2A1547F9FAEE}"/>
              </a:ext>
            </a:extLst>
          </p:cNvPr>
          <p:cNvSpPr/>
          <p:nvPr/>
        </p:nvSpPr>
        <p:spPr>
          <a:xfrm>
            <a:off x="10492767" y="3667801"/>
            <a:ext cx="458794" cy="195228"/>
          </a:xfrm>
          <a:prstGeom prst="rightArrow">
            <a:avLst/>
          </a:prstGeom>
          <a:solidFill>
            <a:srgbClr val="672C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Lights On with solid fill">
            <a:extLst>
              <a:ext uri="{FF2B5EF4-FFF2-40B4-BE49-F238E27FC236}">
                <a16:creationId xmlns:a16="http://schemas.microsoft.com/office/drawing/2014/main" id="{16D3274A-9350-0FA3-30F6-F804D09E06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045" y="1993116"/>
            <a:ext cx="914400" cy="914400"/>
          </a:xfrm>
          <a:prstGeom prst="rect">
            <a:avLst/>
          </a:prstGeom>
        </p:spPr>
      </p:pic>
      <p:pic>
        <p:nvPicPr>
          <p:cNvPr id="44" name="Graphic 43" descr="Thought bubble with solid fill">
            <a:extLst>
              <a:ext uri="{FF2B5EF4-FFF2-40B4-BE49-F238E27FC236}">
                <a16:creationId xmlns:a16="http://schemas.microsoft.com/office/drawing/2014/main" id="{3F9109D3-7A36-EA84-A8B4-55AFE4EF5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4045" y="3383037"/>
            <a:ext cx="914400" cy="914400"/>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FBA9AF7-C9C3-32D4-D4A9-C0A413D2114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37" name="TextBox 36">
                <a:extLst>
                  <a:ext uri="{FF2B5EF4-FFF2-40B4-BE49-F238E27FC236}">
                    <a16:creationId xmlns:a16="http://schemas.microsoft.com/office/drawing/2014/main" id="{FFBA9AF7-C9C3-32D4-D4A9-C0A413D2114E}"/>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13"/>
                <a:stretch>
                  <a:fillRect l="-1314" t="-8219" b="-13699"/>
                </a:stretch>
              </a:blipFill>
            </p:spPr>
            <p:txBody>
              <a:bodyPr/>
              <a:lstStyle/>
              <a:p>
                <a:r>
                  <a:rPr lang="en-US">
                    <a:noFill/>
                  </a:rPr>
                  <a:t> </a:t>
                </a:r>
              </a:p>
            </p:txBody>
          </p:sp>
        </mc:Fallback>
      </mc:AlternateContent>
    </p:spTree>
    <p:extLst>
      <p:ext uri="{BB962C8B-B14F-4D97-AF65-F5344CB8AC3E}">
        <p14:creationId xmlns:p14="http://schemas.microsoft.com/office/powerpoint/2010/main" val="233891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3"/>
          <a:stretch>
            <a:fillRect/>
          </a:stretch>
        </p:blipFill>
        <p:spPr>
          <a:xfrm>
            <a:off x="14249400" y="742948"/>
            <a:ext cx="7429500" cy="5372100"/>
          </a:xfrm>
          <a:prstGeom prst="rect">
            <a:avLst/>
          </a:prstGeom>
        </p:spPr>
      </p:pic>
      <p:sp>
        <p:nvSpPr>
          <p:cNvPr id="3" name="TextBox 2">
            <a:extLst>
              <a:ext uri="{FF2B5EF4-FFF2-40B4-BE49-F238E27FC236}">
                <a16:creationId xmlns:a16="http://schemas.microsoft.com/office/drawing/2014/main" id="{8D9FBF3D-F872-0E64-7D8B-0D7C6F0E8F2F}"/>
              </a:ext>
            </a:extLst>
          </p:cNvPr>
          <p:cNvSpPr txBox="1"/>
          <p:nvPr/>
        </p:nvSpPr>
        <p:spPr>
          <a:xfrm>
            <a:off x="558040" y="1754839"/>
            <a:ext cx="11075919" cy="4036361"/>
          </a:xfrm>
          <a:prstGeom prst="rect">
            <a:avLst/>
          </a:prstGeom>
          <a:noFill/>
        </p:spPr>
        <p:txBody>
          <a:bodyPr wrap="square" rtlCol="0">
            <a:spAutoFit/>
          </a:bodyPr>
          <a:lstStyle/>
          <a:p>
            <a:endParaRPr lang="en-US" sz="2000" b="1"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that can attenuate loads at 1</a:t>
            </a:r>
            <a:r>
              <a:rPr lang="en-US" sz="2000" baseline="30000" dirty="0">
                <a:solidFill>
                  <a:schemeClr val="accent1">
                    <a:lumMod val="10000"/>
                  </a:schemeClr>
                </a:solidFill>
                <a:latin typeface="Arial" charset="0"/>
                <a:ea typeface="Arial" charset="0"/>
                <a:cs typeface="Arial" charset="0"/>
              </a:rPr>
              <a:t>st</a:t>
            </a:r>
            <a:r>
              <a:rPr lang="en-US" sz="2000" dirty="0">
                <a:solidFill>
                  <a:schemeClr val="accent1">
                    <a:lumMod val="10000"/>
                  </a:schemeClr>
                </a:solidFill>
                <a:latin typeface="Arial" charset="0"/>
                <a:ea typeface="Arial" charset="0"/>
                <a:cs typeface="Arial" charset="0"/>
              </a:rPr>
              <a:t> and 2</a:t>
            </a:r>
            <a:r>
              <a:rPr lang="en-US" sz="2000" baseline="30000" dirty="0">
                <a:solidFill>
                  <a:schemeClr val="accent1">
                    <a:lumMod val="10000"/>
                  </a:schemeClr>
                </a:solidFill>
                <a:latin typeface="Arial" charset="0"/>
                <a:ea typeface="Arial" charset="0"/>
                <a:cs typeface="Arial" charset="0"/>
              </a:rPr>
              <a:t>nd</a:t>
            </a:r>
            <a:r>
              <a:rPr lang="en-US" sz="2000" dirty="0">
                <a:solidFill>
                  <a:schemeClr val="accent1">
                    <a:lumMod val="10000"/>
                  </a:schemeClr>
                </a:solidFill>
                <a:latin typeface="Arial" charset="0"/>
                <a:ea typeface="Arial" charset="0"/>
                <a:cs typeface="Arial" charset="0"/>
              </a:rPr>
              <a:t> harmonics of the rotational frequency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frequency-domain controller design</a:t>
            </a:r>
            <a:endParaRPr lang="en-US" sz="2000"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for a wind turbine plant with coupled dynamics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multivariable control design</a:t>
            </a: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with robustness to disturbances at the plant input and output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robust control design</a:t>
            </a:r>
            <a:endParaRPr lang="en-US" sz="2000"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without burning the blade-pitch actuators out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actuator duty cycle (ADC) attenuation</a:t>
            </a:r>
          </a:p>
        </p:txBody>
      </p:sp>
      <p:sp>
        <p:nvSpPr>
          <p:cNvPr id="4" name="Slide Number Placeholder 3">
            <a:extLst>
              <a:ext uri="{FF2B5EF4-FFF2-40B4-BE49-F238E27FC236}">
                <a16:creationId xmlns:a16="http://schemas.microsoft.com/office/drawing/2014/main" id="{BF8AD362-B864-4FA4-0BF9-24C3D5628446}"/>
              </a:ext>
            </a:extLst>
          </p:cNvPr>
          <p:cNvSpPr>
            <a:spLocks noGrp="1"/>
          </p:cNvSpPr>
          <p:nvPr>
            <p:ph type="sldNum" sz="quarter" idx="12"/>
          </p:nvPr>
        </p:nvSpPr>
        <p:spPr/>
        <p:txBody>
          <a:bodyPr/>
          <a:lstStyle/>
          <a:p>
            <a:fld id="{9E3EFB43-BEAF-4970-A06C-24B01B76FA99}" type="slidenum">
              <a:rPr lang="en-US" smtClean="0"/>
              <a:pPr/>
              <a:t>93</a:t>
            </a:fld>
            <a:endParaRPr lang="en-US"/>
          </a:p>
        </p:txBody>
      </p:sp>
      <p:sp>
        <p:nvSpPr>
          <p:cNvPr id="5" name="TextBox 4">
            <a:extLst>
              <a:ext uri="{FF2B5EF4-FFF2-40B4-BE49-F238E27FC236}">
                <a16:creationId xmlns:a16="http://schemas.microsoft.com/office/drawing/2014/main" id="{A8D812E5-0242-4769-AEF8-95A392F9C1BC}"/>
              </a:ext>
            </a:extLst>
          </p:cNvPr>
          <p:cNvSpPr txBox="1"/>
          <p:nvPr/>
        </p:nvSpPr>
        <p:spPr>
          <a:xfrm>
            <a:off x="331199" y="1106269"/>
            <a:ext cx="11265408" cy="646331"/>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GOAL:</a:t>
            </a:r>
          </a:p>
          <a:p>
            <a:r>
              <a:rPr lang="en-US" i="1" dirty="0"/>
              <a:t>Tune an individual pitch controller to attenuate asymmetrical loads across extreme-scale turbine rotors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5EF9BA-F34D-071D-9540-B9B773CBEA31}"/>
                  </a:ext>
                </a:extLst>
              </p:cNvPr>
              <p:cNvSpPr txBox="1"/>
              <p:nvPr/>
            </p:nvSpPr>
            <p:spPr>
              <a:xfrm>
                <a:off x="8065994" y="5223068"/>
                <a:ext cx="3821206" cy="523220"/>
              </a:xfrm>
              <a:prstGeom prst="rect">
                <a:avLst/>
              </a:prstGeom>
              <a:noFill/>
            </p:spPr>
            <p:txBody>
              <a:bodyPr wrap="square">
                <a:spAutoFit/>
              </a:bodyPr>
              <a:lstStyle/>
              <a:p>
                <a14:m>
                  <m:oMath xmlns:m="http://schemas.openxmlformats.org/officeDocument/2006/math">
                    <m:r>
                      <a:rPr lang="en-US" sz="2800" b="1" i="1" smtClean="0">
                        <a:solidFill>
                          <a:srgbClr val="CFB87C"/>
                        </a:solidFill>
                        <a:latin typeface="Cambria Math" panose="02040503050406030204" pitchFamily="18" charset="0"/>
                        <a:ea typeface="Cambria Math" panose="02040503050406030204" pitchFamily="18" charset="0"/>
                        <a:cs typeface="Arial" charset="0"/>
                      </a:rPr>
                      <m:t>⇒ </m:t>
                    </m:r>
                    <m:sSub>
                      <m:sSubPr>
                        <m:ctrlPr>
                          <a:rPr lang="en-US" sz="2800" b="1" i="1" smtClean="0">
                            <a:solidFill>
                              <a:srgbClr val="CFB87C"/>
                            </a:solidFill>
                            <a:latin typeface="Cambria Math" panose="02040503050406030204" pitchFamily="18" charset="0"/>
                            <a:ea typeface="Cambria Math" panose="02040503050406030204" pitchFamily="18" charset="0"/>
                            <a:cs typeface="Arial" charset="0"/>
                          </a:rPr>
                        </m:ctrlPr>
                      </m:sSubPr>
                      <m:e>
                        <m:r>
                          <a:rPr lang="en-US" sz="2800" b="1" i="1" smtClean="0">
                            <a:solidFill>
                              <a:srgbClr val="CFB87C"/>
                            </a:solidFill>
                            <a:latin typeface="Cambria Math" panose="02040503050406030204" pitchFamily="18" charset="0"/>
                            <a:ea typeface="Cambria Math" panose="02040503050406030204" pitchFamily="18" charset="0"/>
                            <a:cs typeface="Arial" charset="0"/>
                          </a:rPr>
                          <m:t>ℋ</m:t>
                        </m:r>
                      </m:e>
                      <m:sub>
                        <m:r>
                          <a:rPr lang="en-US" sz="2800" b="1" i="1" smtClean="0">
                            <a:solidFill>
                              <a:srgbClr val="CFB87C"/>
                            </a:solidFill>
                            <a:latin typeface="Cambria Math" panose="02040503050406030204" pitchFamily="18" charset="0"/>
                            <a:ea typeface="Cambria Math" panose="02040503050406030204" pitchFamily="18" charset="0"/>
                            <a:cs typeface="Arial" charset="0"/>
                          </a:rPr>
                          <m:t>∞</m:t>
                        </m:r>
                      </m:sub>
                    </m:sSub>
                  </m:oMath>
                </a14:m>
                <a:r>
                  <a:rPr lang="en-US" sz="2800" b="1" dirty="0">
                    <a:solidFill>
                      <a:srgbClr val="CFB87C"/>
                    </a:solidFill>
                    <a:cs typeface="Arial" charset="0"/>
                  </a:rPr>
                  <a:t>-Synthesis!</a:t>
                </a:r>
                <a:endParaRPr lang="en-US" sz="2800" dirty="0"/>
              </a:p>
            </p:txBody>
          </p:sp>
        </mc:Choice>
        <mc:Fallback xmlns="">
          <p:sp>
            <p:nvSpPr>
              <p:cNvPr id="8" name="TextBox 7">
                <a:extLst>
                  <a:ext uri="{FF2B5EF4-FFF2-40B4-BE49-F238E27FC236}">
                    <a16:creationId xmlns:a16="http://schemas.microsoft.com/office/drawing/2014/main" id="{EC5EF9BA-F34D-071D-9540-B9B773CBEA31}"/>
                  </a:ext>
                </a:extLst>
              </p:cNvPr>
              <p:cNvSpPr txBox="1">
                <a:spLocks noRot="1" noChangeAspect="1" noMove="1" noResize="1" noEditPoints="1" noAdjustHandles="1" noChangeArrowheads="1" noChangeShapeType="1" noTextEdit="1"/>
              </p:cNvSpPr>
              <p:nvPr/>
            </p:nvSpPr>
            <p:spPr>
              <a:xfrm>
                <a:off x="8065994" y="5223068"/>
                <a:ext cx="3821206" cy="523220"/>
              </a:xfrm>
              <a:prstGeom prst="rect">
                <a:avLst/>
              </a:prstGeom>
              <a:blipFill>
                <a:blip r:embed="rId4"/>
                <a:stretch>
                  <a:fillRect l="-331"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8C2D5F2-DEC8-677C-5F95-838B82077A5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7" name="TextBox 6">
                <a:extLst>
                  <a:ext uri="{FF2B5EF4-FFF2-40B4-BE49-F238E27FC236}">
                    <a16:creationId xmlns:a16="http://schemas.microsoft.com/office/drawing/2014/main" id="{88C2D5F2-DEC8-677C-5F95-838B82077A56}"/>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5"/>
                <a:stretch>
                  <a:fillRect l="-1314" t="-8219" b="-13699"/>
                </a:stretch>
              </a:blipFill>
            </p:spPr>
            <p:txBody>
              <a:bodyPr/>
              <a:lstStyle/>
              <a:p>
                <a:r>
                  <a:rPr lang="en-US">
                    <a:noFill/>
                  </a:rPr>
                  <a:t> </a:t>
                </a:r>
              </a:p>
            </p:txBody>
          </p:sp>
        </mc:Fallback>
      </mc:AlternateContent>
    </p:spTree>
    <p:extLst>
      <p:ext uri="{BB962C8B-B14F-4D97-AF65-F5344CB8AC3E}">
        <p14:creationId xmlns:p14="http://schemas.microsoft.com/office/powerpoint/2010/main" val="315357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4ECEAF-9F23-BC77-466B-64B567F3AEA9}"/>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2" name="TextBox 1">
                <a:extLst>
                  <a:ext uri="{FF2B5EF4-FFF2-40B4-BE49-F238E27FC236}">
                    <a16:creationId xmlns:a16="http://schemas.microsoft.com/office/drawing/2014/main" id="{C84ECEAF-9F23-BC77-466B-64B567F3AEA9}"/>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3"/>
                <a:stretch>
                  <a:fillRect l="-1314" t="-8219" b="-1369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0740E83-DB0D-AE71-5F23-C685879F86EB}"/>
              </a:ext>
            </a:extLst>
          </p:cNvPr>
          <p:cNvPicPr>
            <a:picLocks noChangeAspect="1"/>
          </p:cNvPicPr>
          <p:nvPr/>
        </p:nvPicPr>
        <p:blipFill rotWithShape="1">
          <a:blip r:embed="rId4"/>
          <a:srcRect l="33560" r="34753" b="81196"/>
          <a:stretch/>
        </p:blipFill>
        <p:spPr>
          <a:xfrm>
            <a:off x="-24503" y="4393363"/>
            <a:ext cx="3175000" cy="1576051"/>
          </a:xfrm>
          <a:prstGeom prst="rect">
            <a:avLst/>
          </a:prstGeom>
        </p:spPr>
      </p:pic>
      <p:sp>
        <p:nvSpPr>
          <p:cNvPr id="6" name="TextBox 5">
            <a:extLst>
              <a:ext uri="{FF2B5EF4-FFF2-40B4-BE49-F238E27FC236}">
                <a16:creationId xmlns:a16="http://schemas.microsoft.com/office/drawing/2014/main" id="{07B48058-B824-78BB-74A3-17388028B825}"/>
              </a:ext>
            </a:extLst>
          </p:cNvPr>
          <p:cNvSpPr txBox="1"/>
          <p:nvPr/>
        </p:nvSpPr>
        <p:spPr>
          <a:xfrm>
            <a:off x="0" y="5796170"/>
            <a:ext cx="12172545"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"Investigation of H∞‐Tuned Individual Pitch Control for Wind Turbines." </a:t>
            </a:r>
            <a:r>
              <a:rPr lang="en-US" sz="1200" b="0" i="1" u="none" strike="noStrike" dirty="0">
                <a:solidFill>
                  <a:srgbClr val="222222"/>
                </a:solidFill>
                <a:effectLst/>
                <a:latin typeface="Arial" panose="020B0604020202020204" pitchFamily="34" charset="0"/>
              </a:rPr>
              <a:t>Wind Energy</a:t>
            </a:r>
            <a:r>
              <a:rPr lang="en-US" sz="1200" b="0" i="0" u="none" strike="noStrike" dirty="0">
                <a:solidFill>
                  <a:srgbClr val="222222"/>
                </a:solidFill>
                <a:effectLst/>
                <a:highlight>
                  <a:srgbClr val="FFFFFF"/>
                </a:highlight>
                <a:latin typeface="Arial" panose="020B0604020202020204" pitchFamily="34" charset="0"/>
              </a:rPr>
              <a:t> (2024): e2945.</a:t>
            </a:r>
            <a:endParaRPr lang="en-US" sz="1200" dirty="0"/>
          </a:p>
        </p:txBody>
      </p:sp>
      <p:sp>
        <p:nvSpPr>
          <p:cNvPr id="3" name="Slide Number Placeholder 2">
            <a:extLst>
              <a:ext uri="{FF2B5EF4-FFF2-40B4-BE49-F238E27FC236}">
                <a16:creationId xmlns:a16="http://schemas.microsoft.com/office/drawing/2014/main" id="{A28FBB99-078E-BA4D-9EF3-A2E8479A2F80}"/>
              </a:ext>
            </a:extLst>
          </p:cNvPr>
          <p:cNvSpPr>
            <a:spLocks noGrp="1"/>
          </p:cNvSpPr>
          <p:nvPr>
            <p:ph type="sldNum" sz="quarter" idx="12"/>
          </p:nvPr>
        </p:nvSpPr>
        <p:spPr/>
        <p:txBody>
          <a:bodyPr/>
          <a:lstStyle/>
          <a:p>
            <a:fld id="{9E3EFB43-BEAF-4970-A06C-24B01B76FA99}" type="slidenum">
              <a:rPr lang="en-US" smtClean="0"/>
              <a:pPr/>
              <a:t>94</a:t>
            </a:fld>
            <a:endParaRPr lang="en-US"/>
          </a:p>
        </p:txBody>
      </p:sp>
      <p:pic>
        <p:nvPicPr>
          <p:cNvPr id="12" name="Picture 11">
            <a:extLst>
              <a:ext uri="{FF2B5EF4-FFF2-40B4-BE49-F238E27FC236}">
                <a16:creationId xmlns:a16="http://schemas.microsoft.com/office/drawing/2014/main" id="{45DC9385-0E5D-119C-C131-764F76AFC0F9}"/>
              </a:ext>
            </a:extLst>
          </p:cNvPr>
          <p:cNvPicPr>
            <a:picLocks noChangeAspect="1"/>
          </p:cNvPicPr>
          <p:nvPr/>
        </p:nvPicPr>
        <p:blipFill>
          <a:blip r:embed="rId5"/>
          <a:stretch>
            <a:fillRect/>
          </a:stretch>
        </p:blipFill>
        <p:spPr>
          <a:xfrm>
            <a:off x="3414429" y="1389308"/>
            <a:ext cx="3301866" cy="3430406"/>
          </a:xfrm>
          <a:prstGeom prst="rect">
            <a:avLst/>
          </a:prstGeom>
        </p:spPr>
      </p:pic>
      <p:pic>
        <p:nvPicPr>
          <p:cNvPr id="14" name="Picture 13">
            <a:extLst>
              <a:ext uri="{FF2B5EF4-FFF2-40B4-BE49-F238E27FC236}">
                <a16:creationId xmlns:a16="http://schemas.microsoft.com/office/drawing/2014/main" id="{AD523BB9-BACE-E0A9-71DB-FB1FA793B930}"/>
              </a:ext>
            </a:extLst>
          </p:cNvPr>
          <p:cNvPicPr>
            <a:picLocks noChangeAspect="1"/>
          </p:cNvPicPr>
          <p:nvPr/>
        </p:nvPicPr>
        <p:blipFill>
          <a:blip r:embed="rId6"/>
          <a:srcRect t="7248"/>
          <a:stretch/>
        </p:blipFill>
        <p:spPr>
          <a:xfrm>
            <a:off x="216053" y="1422201"/>
            <a:ext cx="3293832" cy="3181774"/>
          </a:xfrm>
          <a:prstGeom prst="rect">
            <a:avLst/>
          </a:prstGeom>
        </p:spPr>
      </p:pic>
      <p:pic>
        <p:nvPicPr>
          <p:cNvPr id="15" name="Picture 14">
            <a:extLst>
              <a:ext uri="{FF2B5EF4-FFF2-40B4-BE49-F238E27FC236}">
                <a16:creationId xmlns:a16="http://schemas.microsoft.com/office/drawing/2014/main" id="{7DBE8C9F-06DE-6C63-8EA4-E379405788D0}"/>
              </a:ext>
            </a:extLst>
          </p:cNvPr>
          <p:cNvPicPr>
            <a:picLocks noChangeAspect="1"/>
          </p:cNvPicPr>
          <p:nvPr/>
        </p:nvPicPr>
        <p:blipFill>
          <a:blip r:embed="rId5"/>
          <a:srcRect t="90184"/>
          <a:stretch/>
        </p:blipFill>
        <p:spPr>
          <a:xfrm>
            <a:off x="7696200" y="4441571"/>
            <a:ext cx="3301866" cy="336708"/>
          </a:xfrm>
          <a:prstGeom prst="rect">
            <a:avLst/>
          </a:prstGeom>
        </p:spPr>
      </p:pic>
      <p:grpSp>
        <p:nvGrpSpPr>
          <p:cNvPr id="17" name="Group 16">
            <a:extLst>
              <a:ext uri="{FF2B5EF4-FFF2-40B4-BE49-F238E27FC236}">
                <a16:creationId xmlns:a16="http://schemas.microsoft.com/office/drawing/2014/main" id="{97683A4A-FEE4-B505-D2B1-ACDB370CB8F6}"/>
              </a:ext>
            </a:extLst>
          </p:cNvPr>
          <p:cNvGrpSpPr/>
          <p:nvPr/>
        </p:nvGrpSpPr>
        <p:grpSpPr>
          <a:xfrm>
            <a:off x="6858000" y="1520746"/>
            <a:ext cx="4539062" cy="2984683"/>
            <a:chOff x="1547210" y="2501741"/>
            <a:chExt cx="4539062" cy="2984683"/>
          </a:xfrm>
        </p:grpSpPr>
        <p:pic>
          <p:nvPicPr>
            <p:cNvPr id="13" name="Picture 12">
              <a:extLst>
                <a:ext uri="{FF2B5EF4-FFF2-40B4-BE49-F238E27FC236}">
                  <a16:creationId xmlns:a16="http://schemas.microsoft.com/office/drawing/2014/main" id="{670EE7A5-FF1E-AE10-45EE-643E81546CCE}"/>
                </a:ext>
              </a:extLst>
            </p:cNvPr>
            <p:cNvPicPr>
              <a:picLocks noChangeAspect="1"/>
            </p:cNvPicPr>
            <p:nvPr/>
          </p:nvPicPr>
          <p:blipFill>
            <a:blip r:embed="rId7"/>
            <a:srcRect b="87135"/>
            <a:stretch/>
          </p:blipFill>
          <p:spPr>
            <a:xfrm>
              <a:off x="1547210" y="2501741"/>
              <a:ext cx="4539062" cy="441315"/>
            </a:xfrm>
            <a:prstGeom prst="rect">
              <a:avLst/>
            </a:prstGeom>
          </p:spPr>
        </p:pic>
        <p:pic>
          <p:nvPicPr>
            <p:cNvPr id="16" name="Picture 15">
              <a:extLst>
                <a:ext uri="{FF2B5EF4-FFF2-40B4-BE49-F238E27FC236}">
                  <a16:creationId xmlns:a16="http://schemas.microsoft.com/office/drawing/2014/main" id="{EA1B16B7-F0EF-0305-B575-D293520343E4}"/>
                </a:ext>
              </a:extLst>
            </p:cNvPr>
            <p:cNvPicPr>
              <a:picLocks noChangeAspect="1"/>
            </p:cNvPicPr>
            <p:nvPr/>
          </p:nvPicPr>
          <p:blipFill>
            <a:blip r:embed="rId7"/>
            <a:srcRect t="14974" b="7280"/>
            <a:stretch/>
          </p:blipFill>
          <p:spPr>
            <a:xfrm>
              <a:off x="1547210" y="2819400"/>
              <a:ext cx="4539062" cy="2667024"/>
            </a:xfrm>
            <a:prstGeom prst="rect">
              <a:avLst/>
            </a:prstGeom>
          </p:spPr>
        </p:pic>
      </p:grpSp>
      <p:sp>
        <p:nvSpPr>
          <p:cNvPr id="19" name="TextBox 18">
            <a:extLst>
              <a:ext uri="{FF2B5EF4-FFF2-40B4-BE49-F238E27FC236}">
                <a16:creationId xmlns:a16="http://schemas.microsoft.com/office/drawing/2014/main" id="{DF42FD74-7526-6AB7-FB1B-6E5E500C50B9}"/>
              </a:ext>
            </a:extLst>
          </p:cNvPr>
          <p:cNvSpPr txBox="1"/>
          <p:nvPr/>
        </p:nvSpPr>
        <p:spPr>
          <a:xfrm>
            <a:off x="415706" y="990600"/>
            <a:ext cx="2894525"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1P Loads Attenuated!</a:t>
            </a:r>
            <a:endParaRPr lang="en-US" sz="2000" b="1" dirty="0">
              <a:solidFill>
                <a:schemeClr val="accent1">
                  <a:lumMod val="10000"/>
                </a:schemeClr>
              </a:solidFill>
              <a:latin typeface="Arial" charset="0"/>
              <a:ea typeface="Arial" charset="0"/>
              <a:cs typeface="Arial" charset="0"/>
            </a:endParaRPr>
          </a:p>
        </p:txBody>
      </p:sp>
      <p:sp>
        <p:nvSpPr>
          <p:cNvPr id="20" name="TextBox 19">
            <a:extLst>
              <a:ext uri="{FF2B5EF4-FFF2-40B4-BE49-F238E27FC236}">
                <a16:creationId xmlns:a16="http://schemas.microsoft.com/office/drawing/2014/main" id="{742D95AF-B9AB-7AE9-4429-091D1DBC437F}"/>
              </a:ext>
            </a:extLst>
          </p:cNvPr>
          <p:cNvSpPr txBox="1"/>
          <p:nvPr/>
        </p:nvSpPr>
        <p:spPr>
          <a:xfrm>
            <a:off x="3619059" y="1009125"/>
            <a:ext cx="2894525"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2P Loads Attenuated!</a:t>
            </a:r>
            <a:endParaRPr lang="en-US" sz="2000" b="1" dirty="0">
              <a:solidFill>
                <a:schemeClr val="accent1">
                  <a:lumMod val="10000"/>
                </a:schemeClr>
              </a:solidFill>
              <a:latin typeface="Arial" charset="0"/>
              <a:ea typeface="Arial" charset="0"/>
              <a:cs typeface="Arial" charset="0"/>
            </a:endParaRPr>
          </a:p>
        </p:txBody>
      </p:sp>
      <p:sp>
        <p:nvSpPr>
          <p:cNvPr id="21" name="TextBox 20">
            <a:extLst>
              <a:ext uri="{FF2B5EF4-FFF2-40B4-BE49-F238E27FC236}">
                <a16:creationId xmlns:a16="http://schemas.microsoft.com/office/drawing/2014/main" id="{9E059DE8-F108-A4F1-56EC-2F5BD646EC22}"/>
              </a:ext>
            </a:extLst>
          </p:cNvPr>
          <p:cNvSpPr txBox="1"/>
          <p:nvPr/>
        </p:nvSpPr>
        <p:spPr>
          <a:xfrm>
            <a:off x="7077602" y="1022091"/>
            <a:ext cx="4539061"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ADC Constrained for one Approach</a:t>
            </a:r>
            <a:endParaRPr lang="en-US" sz="2000" b="1" dirty="0">
              <a:solidFill>
                <a:schemeClr val="accent1">
                  <a:lumMod val="10000"/>
                </a:schemeClr>
              </a:solidFill>
              <a:latin typeface="Arial" charset="0"/>
              <a:ea typeface="Arial" charset="0"/>
              <a:cs typeface="Arial" charset="0"/>
            </a:endParaRPr>
          </a:p>
        </p:txBody>
      </p:sp>
    </p:spTree>
    <p:extLst>
      <p:ext uri="{BB962C8B-B14F-4D97-AF65-F5344CB8AC3E}">
        <p14:creationId xmlns:p14="http://schemas.microsoft.com/office/powerpoint/2010/main" val="1422950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100A5C80-BA9D-4824-8B38-4C3B3D5596BB}"/>
              </a:ext>
            </a:extLst>
          </p:cNvPr>
          <p:cNvSpPr>
            <a:spLocks noGrp="1"/>
          </p:cNvSpPr>
          <p:nvPr>
            <p:ph idx="1"/>
          </p:nvPr>
        </p:nvSpPr>
        <p:spPr>
          <a:xfrm>
            <a:off x="457200" y="1294291"/>
            <a:ext cx="4678722" cy="4724337"/>
          </a:xfrm>
        </p:spPr>
        <p:txBody>
          <a:bodyPr>
            <a:normAutofit fontScale="92500" lnSpcReduction="10000"/>
          </a:bodyPr>
          <a:lstStyle/>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 a data-driven </a:t>
            </a:r>
            <a:r>
              <a:rPr lang="en-IE" sz="2400" dirty="0" err="1">
                <a:solidFill>
                  <a:schemeClr val="tx1"/>
                </a:solidFill>
                <a:latin typeface="LM Roman 12" pitchFamily="2" charset="77"/>
              </a:rPr>
              <a:t>modeling</a:t>
            </a:r>
            <a:r>
              <a:rPr lang="en-IE" sz="2400" dirty="0">
                <a:solidFill>
                  <a:schemeClr val="tx1"/>
                </a:solidFill>
                <a:latin typeface="LM Roman 12" pitchFamily="2" charset="77"/>
              </a:rPr>
              <a:t> method …</a:t>
            </a:r>
          </a:p>
          <a:p>
            <a:pPr marL="0" indent="0">
              <a:buClr>
                <a:schemeClr val="tx1">
                  <a:lumMod val="65000"/>
                  <a:lumOff val="35000"/>
                </a:schemeClr>
              </a:buClr>
              <a:buSzPct val="100000"/>
              <a:buNone/>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 for identifying the dynamics of nonlinear systems with control inputs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from measured data …</a:t>
            </a:r>
          </a:p>
          <a:p>
            <a:pPr marL="0" indent="0">
              <a:buClr>
                <a:schemeClr val="tx1">
                  <a:lumMod val="65000"/>
                  <a:lumOff val="35000"/>
                </a:schemeClr>
              </a:buClr>
              <a:buSzPct val="100000"/>
              <a:buNone/>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assuming few dominant terms in the underlying governing equations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a:t>
            </a:r>
            <a:r>
              <a:rPr lang="en-IE" sz="2400" dirty="0" err="1">
                <a:solidFill>
                  <a:schemeClr val="tx1"/>
                </a:solidFill>
                <a:latin typeface="LM Roman 12" pitchFamily="2" charset="77"/>
              </a:rPr>
              <a:t>robustified</a:t>
            </a:r>
            <a:r>
              <a:rPr lang="en-IE" sz="2400" dirty="0">
                <a:solidFill>
                  <a:schemeClr val="tx1"/>
                </a:solidFill>
                <a:latin typeface="LM Roman 12" pitchFamily="2" charset="77"/>
              </a:rPr>
              <a:t>” with time-series and library </a:t>
            </a:r>
            <a:r>
              <a:rPr lang="en-IE" sz="2400" dirty="0" err="1">
                <a:solidFill>
                  <a:schemeClr val="tx1"/>
                </a:solidFill>
                <a:latin typeface="LM Roman 12" pitchFamily="2" charset="77"/>
              </a:rPr>
              <a:t>ensembling</a:t>
            </a:r>
            <a:r>
              <a:rPr lang="en-IE" sz="2400" dirty="0">
                <a:solidFill>
                  <a:schemeClr val="tx1"/>
                </a:solidFill>
                <a:latin typeface="LM Roman 12" pitchFamily="2" charset="77"/>
              </a:rPr>
              <a:t>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p:txBody>
      </p:sp>
      <p:pic>
        <p:nvPicPr>
          <p:cNvPr id="11" name="Picture 10">
            <a:extLst>
              <a:ext uri="{FF2B5EF4-FFF2-40B4-BE49-F238E27FC236}">
                <a16:creationId xmlns:a16="http://schemas.microsoft.com/office/drawing/2014/main" id="{5A23DD1A-AD9A-1553-CE32-68F7EB031561}"/>
              </a:ext>
            </a:extLst>
          </p:cNvPr>
          <p:cNvPicPr>
            <a:picLocks noChangeAspect="1"/>
          </p:cNvPicPr>
          <p:nvPr/>
        </p:nvPicPr>
        <p:blipFill rotWithShape="1">
          <a:blip r:embed="rId3"/>
          <a:srcRect l="5351" t="568" b="65267"/>
          <a:stretch/>
        </p:blipFill>
        <p:spPr>
          <a:xfrm>
            <a:off x="5406452" y="1010157"/>
            <a:ext cx="2807584" cy="368521"/>
          </a:xfrm>
          <a:prstGeom prst="rect">
            <a:avLst/>
          </a:prstGeom>
        </p:spPr>
      </p:pic>
      <p:pic>
        <p:nvPicPr>
          <p:cNvPr id="12" name="Picture 11">
            <a:extLst>
              <a:ext uri="{FF2B5EF4-FFF2-40B4-BE49-F238E27FC236}">
                <a16:creationId xmlns:a16="http://schemas.microsoft.com/office/drawing/2014/main" id="{9FA486DF-EE21-D3A4-4B16-E8E2AA374346}"/>
              </a:ext>
            </a:extLst>
          </p:cNvPr>
          <p:cNvPicPr>
            <a:picLocks noChangeAspect="1"/>
          </p:cNvPicPr>
          <p:nvPr/>
        </p:nvPicPr>
        <p:blipFill>
          <a:blip r:embed="rId4"/>
          <a:stretch>
            <a:fillRect/>
          </a:stretch>
        </p:blipFill>
        <p:spPr>
          <a:xfrm>
            <a:off x="5406452" y="2056877"/>
            <a:ext cx="1916244" cy="37465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C7FB54-53B5-E4CA-6674-4E31461B0308}"/>
                  </a:ext>
                </a:extLst>
              </p:cNvPr>
              <p:cNvSpPr txBox="1"/>
              <p:nvPr/>
            </p:nvSpPr>
            <p:spPr>
              <a:xfrm>
                <a:off x="5406452" y="2441202"/>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𝑿</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i="1" dirty="0">
                            <a:latin typeface="Cambria Math" panose="02040503050406030204" pitchFamily="18" charset="0"/>
                          </a:rPr>
                          <m:t>𝐾</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𝑛</m:t>
                    </m:r>
                  </m:oMath>
                </a14:m>
                <a:r>
                  <a:rPr lang="en-US" sz="2000" dirty="0">
                    <a:latin typeface="LM Roman 12" pitchFamily="2" charset="77"/>
                  </a:rPr>
                  <a:t>-dimensional states measured at time-steps </a:t>
                </a:r>
                <a14:m>
                  <m:oMath xmlns:m="http://schemas.openxmlformats.org/officeDocument/2006/math">
                    <m:r>
                      <a:rPr lang="en-IE" sz="2000" b="0" i="1" smtClean="0">
                        <a:latin typeface="Cambria Math" panose="02040503050406030204" pitchFamily="18" charset="0"/>
                      </a:rPr>
                      <m:t>[1, </m:t>
                    </m:r>
                    <m:r>
                      <a:rPr lang="en-IE" sz="2000" b="0" i="1" smtClean="0">
                        <a:latin typeface="Cambria Math" panose="02040503050406030204" pitchFamily="18" charset="0"/>
                      </a:rPr>
                      <m:t>𝐾</m:t>
                    </m:r>
                    <m:r>
                      <a:rPr lang="en-IE" sz="2000" b="0" i="1" smtClean="0">
                        <a:latin typeface="Cambria Math" panose="02040503050406030204" pitchFamily="18" charset="0"/>
                      </a:rPr>
                      <m:t>]</m:t>
                    </m:r>
                  </m:oMath>
                </a14:m>
                <a:endParaRPr lang="en-US" sz="2000" dirty="0">
                  <a:latin typeface="LM Roman 12" pitchFamily="2" charset="77"/>
                </a:endParaRPr>
              </a:p>
            </p:txBody>
          </p:sp>
        </mc:Choice>
        <mc:Fallback xmlns="">
          <p:sp>
            <p:nvSpPr>
              <p:cNvPr id="13" name="TextBox 12">
                <a:extLst>
                  <a:ext uri="{FF2B5EF4-FFF2-40B4-BE49-F238E27FC236}">
                    <a16:creationId xmlns:a16="http://schemas.microsoft.com/office/drawing/2014/main" id="{94C7FB54-53B5-E4CA-6674-4E31461B0308}"/>
                  </a:ext>
                </a:extLst>
              </p:cNvPr>
              <p:cNvSpPr txBox="1">
                <a:spLocks noRot="1" noChangeAspect="1" noMove="1" noResize="1" noEditPoints="1" noAdjustHandles="1" noChangeArrowheads="1" noChangeShapeType="1" noTextEdit="1"/>
              </p:cNvSpPr>
              <p:nvPr/>
            </p:nvSpPr>
            <p:spPr>
              <a:xfrm>
                <a:off x="5406452" y="2441202"/>
                <a:ext cx="6480748" cy="707886"/>
              </a:xfrm>
              <a:prstGeom prst="rect">
                <a:avLst/>
              </a:prstGeom>
              <a:blipFill>
                <a:blip r:embed="rId5"/>
                <a:stretch>
                  <a:fillRect l="-977" t="-5263" b="-12281"/>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5EFC57C-6E6B-FA50-C92F-59736344C766}"/>
              </a:ext>
            </a:extLst>
          </p:cNvPr>
          <p:cNvPicPr>
            <a:picLocks noChangeAspect="1"/>
          </p:cNvPicPr>
          <p:nvPr/>
        </p:nvPicPr>
        <p:blipFill rotWithShape="1">
          <a:blip r:embed="rId3"/>
          <a:srcRect l="5214" t="67083" b="4618"/>
          <a:stretch/>
        </p:blipFill>
        <p:spPr>
          <a:xfrm>
            <a:off x="5406452" y="1741948"/>
            <a:ext cx="2811654" cy="305254"/>
          </a:xfrm>
          <a:prstGeom prst="rect">
            <a:avLst/>
          </a:prstGeom>
        </p:spPr>
      </p:pic>
      <p:pic>
        <p:nvPicPr>
          <p:cNvPr id="15" name="Picture 14">
            <a:extLst>
              <a:ext uri="{FF2B5EF4-FFF2-40B4-BE49-F238E27FC236}">
                <a16:creationId xmlns:a16="http://schemas.microsoft.com/office/drawing/2014/main" id="{32B80A31-0C06-2E54-4DA1-3186D0BC42C1}"/>
              </a:ext>
            </a:extLst>
          </p:cNvPr>
          <p:cNvPicPr>
            <a:picLocks noChangeAspect="1"/>
          </p:cNvPicPr>
          <p:nvPr/>
        </p:nvPicPr>
        <p:blipFill rotWithShape="1">
          <a:blip r:embed="rId3"/>
          <a:srcRect t="36276" b="31840"/>
          <a:stretch/>
        </p:blipFill>
        <p:spPr>
          <a:xfrm>
            <a:off x="5406452" y="1388353"/>
            <a:ext cx="2966317" cy="34392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4D2B677-1795-3638-011E-B0DA419CEC32}"/>
                  </a:ext>
                </a:extLst>
              </p:cNvPr>
              <p:cNvSpPr txBox="1"/>
              <p:nvPr/>
            </p:nvSpPr>
            <p:spPr>
              <a:xfrm>
                <a:off x="5406452" y="3158763"/>
                <a:ext cx="6480748" cy="7071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IE" sz="2000" i="1" dirty="0">
                              <a:latin typeface="Cambria Math" panose="02040503050406030204" pitchFamily="18" charset="0"/>
                              <a:ea typeface="Cambria Math" panose="02040503050406030204" pitchFamily="18" charset="0"/>
                            </a:rPr>
                          </m:ctrlPr>
                        </m:sSupPr>
                        <m:e>
                          <m:sSup>
                            <m:sSupPr>
                              <m:ctrlPr>
                                <a:rPr lang="en-IE" sz="2000" b="1" i="1" dirty="0" smtClean="0">
                                  <a:latin typeface="Cambria Math" panose="02040503050406030204" pitchFamily="18" charset="0"/>
                                  <a:ea typeface="Cambria Math" panose="02040503050406030204" pitchFamily="18" charset="0"/>
                                </a:rPr>
                              </m:ctrlPr>
                            </m:sSupPr>
                            <m:e>
                              <m:r>
                                <a:rPr lang="en-IE" sz="2000" b="1" i="1" dirty="0" smtClean="0">
                                  <a:latin typeface="Cambria Math" panose="02040503050406030204" pitchFamily="18" charset="0"/>
                                  <a:ea typeface="Cambria Math" panose="02040503050406030204" pitchFamily="18" charset="0"/>
                                </a:rPr>
                                <m:t>𝑿</m:t>
                              </m:r>
                            </m:e>
                            <m:sup>
                              <m:r>
                                <a:rPr lang="en-IE" sz="2000" b="1" i="1" dirty="0" smtClean="0">
                                  <a:latin typeface="Cambria Math" panose="02040503050406030204" pitchFamily="18" charset="0"/>
                                  <a:ea typeface="Cambria Math" panose="02040503050406030204" pitchFamily="18" charset="0"/>
                                </a:rPr>
                                <m:t>+</m:t>
                              </m:r>
                            </m:sup>
                          </m:sSup>
                          <m:r>
                            <a:rPr lang="en-IE" sz="2000" b="0" i="1" dirty="0" smtClean="0">
                              <a:latin typeface="Cambria Math" panose="02040503050406030204" pitchFamily="18" charset="0"/>
                              <a:ea typeface="Cambria Math" panose="02040503050406030204" pitchFamily="18" charset="0"/>
                            </a:rPr>
                            <m:t>∈</m:t>
                          </m:r>
                          <m:r>
                            <a:rPr lang="en-IE" sz="2000" i="1" dirty="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i="1" dirty="0">
                              <a:latin typeface="Cambria Math" panose="02040503050406030204" pitchFamily="18" charset="0"/>
                            </a:rPr>
                            <m:t>𝐾</m:t>
                          </m:r>
                        </m:sup>
                      </m:sSup>
                      <m:r>
                        <m:rPr>
                          <m:nor/>
                        </m:rPr>
                        <a:rPr lang="en-US" sz="2000" dirty="0">
                          <a:latin typeface="LM Roman 12" pitchFamily="2" charset="77"/>
                        </a:rPr>
                        <m:t> </m:t>
                      </m:r>
                      <m:r>
                        <m:rPr>
                          <m:nor/>
                        </m:rPr>
                        <a:rPr lang="en-US" sz="2000" dirty="0">
                          <a:latin typeface="LM Roman 12" pitchFamily="2" charset="77"/>
                        </a:rPr>
                        <m:t>matrix</m:t>
                      </m:r>
                      <m:r>
                        <m:rPr>
                          <m:nor/>
                        </m:rPr>
                        <a:rPr lang="en-US" sz="2000" dirty="0">
                          <a:latin typeface="LM Roman 12" pitchFamily="2" charset="77"/>
                        </a:rPr>
                        <m:t> </m:t>
                      </m:r>
                      <m:r>
                        <m:rPr>
                          <m:nor/>
                        </m:rPr>
                        <a:rPr lang="en-US" sz="2000" dirty="0">
                          <a:latin typeface="LM Roman 12" pitchFamily="2" charset="77"/>
                        </a:rPr>
                        <m:t>of</m:t>
                      </m:r>
                      <m:r>
                        <m:rPr>
                          <m:nor/>
                        </m:rPr>
                        <a:rPr lang="en-US" sz="2000" dirty="0">
                          <a:latin typeface="LM Roman 12" pitchFamily="2" charset="77"/>
                        </a:rPr>
                        <m:t> </m:t>
                      </m:r>
                      <m:r>
                        <a:rPr lang="en-IE" sz="2000" i="1">
                          <a:latin typeface="Cambria Math" panose="02040503050406030204" pitchFamily="18" charset="0"/>
                        </a:rPr>
                        <m:t>𝑛</m:t>
                      </m:r>
                      <m:r>
                        <m:rPr>
                          <m:nor/>
                        </m:rPr>
                        <a:rPr lang="en-IE" sz="2000" b="0" i="0" smtClean="0">
                          <a:latin typeface="Cambria Math" panose="02040503050406030204" pitchFamily="18" charset="0"/>
                        </a:rPr>
                        <m:t>−</m:t>
                      </m:r>
                      <m:r>
                        <m:rPr>
                          <m:nor/>
                        </m:rPr>
                        <a:rPr lang="en-US" sz="2000" dirty="0">
                          <a:latin typeface="LM Roman 12" pitchFamily="2" charset="77"/>
                        </a:rPr>
                        <m:t>dimensional</m:t>
                      </m:r>
                      <m:r>
                        <m:rPr>
                          <m:nor/>
                        </m:rPr>
                        <a:rPr lang="en-US" sz="2000" dirty="0">
                          <a:latin typeface="LM Roman 12" pitchFamily="2" charset="77"/>
                        </a:rPr>
                        <m:t> </m:t>
                      </m:r>
                      <m:r>
                        <m:rPr>
                          <m:nor/>
                        </m:rPr>
                        <a:rPr lang="en-US" sz="2000" dirty="0">
                          <a:latin typeface="LM Roman 12" pitchFamily="2" charset="77"/>
                        </a:rPr>
                        <m:t>state</m:t>
                      </m:r>
                      <m:r>
                        <m:rPr>
                          <m:nor/>
                        </m:rPr>
                        <a:rPr lang="en-IE" sz="2000" b="0" i="0" dirty="0" smtClean="0">
                          <a:latin typeface="LM Roman 12" pitchFamily="2" charset="77"/>
                        </a:rPr>
                        <m:t>s</m:t>
                      </m:r>
                      <m:r>
                        <m:rPr>
                          <m:nor/>
                        </m:rPr>
                        <a:rPr lang="en-US" sz="2000" dirty="0">
                          <a:latin typeface="LM Roman 12" pitchFamily="2" charset="77"/>
                        </a:rPr>
                        <m:t> </m:t>
                      </m:r>
                      <m:r>
                        <m:rPr>
                          <m:nor/>
                        </m:rPr>
                        <a:rPr lang="en-US" sz="2000" dirty="0">
                          <a:latin typeface="LM Roman 12" pitchFamily="2" charset="77"/>
                        </a:rPr>
                        <m:t>measured</m:t>
                      </m:r>
                      <m:r>
                        <m:rPr>
                          <m:nor/>
                        </m:rPr>
                        <a:rPr lang="en-US" sz="2000" dirty="0">
                          <a:latin typeface="LM Roman 12" pitchFamily="2" charset="77"/>
                        </a:rPr>
                        <m:t> </m:t>
                      </m:r>
                      <m:r>
                        <m:rPr>
                          <m:nor/>
                        </m:rPr>
                        <a:rPr lang="en-US" sz="2000" dirty="0">
                          <a:latin typeface="LM Roman 12" pitchFamily="2" charset="77"/>
                        </a:rPr>
                        <m:t>at</m:t>
                      </m:r>
                      <m:r>
                        <m:rPr>
                          <m:nor/>
                        </m:rPr>
                        <a:rPr lang="en-US" sz="2000" dirty="0">
                          <a:latin typeface="LM Roman 12" pitchFamily="2" charset="77"/>
                        </a:rPr>
                        <m:t> </m:t>
                      </m:r>
                      <m:r>
                        <m:rPr>
                          <m:nor/>
                        </m:rPr>
                        <a:rPr lang="en-US" sz="2000" dirty="0">
                          <a:latin typeface="LM Roman 12" pitchFamily="2" charset="77"/>
                        </a:rPr>
                        <m:t>time</m:t>
                      </m:r>
                      <m:r>
                        <m:rPr>
                          <m:nor/>
                        </m:rPr>
                        <a:rPr lang="en-IE" sz="2000" b="0" i="0" dirty="0" smtClean="0">
                          <a:latin typeface="LM Roman 12" pitchFamily="2" charset="77"/>
                        </a:rPr>
                        <m:t>−</m:t>
                      </m:r>
                      <m:r>
                        <m:rPr>
                          <m:nor/>
                        </m:rPr>
                        <a:rPr lang="en-US" sz="2000" dirty="0">
                          <a:latin typeface="LM Roman 12" pitchFamily="2" charset="77"/>
                        </a:rPr>
                        <m:t>steps</m:t>
                      </m:r>
                      <m:r>
                        <m:rPr>
                          <m:nor/>
                        </m:rPr>
                        <a:rPr lang="en-US" sz="2000" dirty="0">
                          <a:latin typeface="LM Roman 12" pitchFamily="2" charset="77"/>
                        </a:rPr>
                        <m:t> </m:t>
                      </m:r>
                      <m:d>
                        <m:dPr>
                          <m:begChr m:val="["/>
                          <m:endChr m:val="]"/>
                          <m:ctrlPr>
                            <a:rPr lang="en-IE" sz="2000" i="1" dirty="0">
                              <a:latin typeface="Cambria Math" panose="02040503050406030204" pitchFamily="18" charset="0"/>
                            </a:rPr>
                          </m:ctrlPr>
                        </m:dPr>
                        <m:e>
                          <m:r>
                            <a:rPr lang="en-IE" sz="2000" b="0" i="1" smtClean="0">
                              <a:latin typeface="Cambria Math" panose="02040503050406030204" pitchFamily="18" charset="0"/>
                            </a:rPr>
                            <m:t>2</m:t>
                          </m:r>
                          <m:r>
                            <a:rPr lang="en-IE" sz="2000" i="1">
                              <a:latin typeface="Cambria Math" panose="02040503050406030204" pitchFamily="18" charset="0"/>
                            </a:rPr>
                            <m:t>, </m:t>
                          </m:r>
                          <m:r>
                            <a:rPr lang="en-IE" sz="2000" i="1">
                              <a:latin typeface="Cambria Math" panose="02040503050406030204" pitchFamily="18" charset="0"/>
                            </a:rPr>
                            <m:t>𝐾</m:t>
                          </m:r>
                          <m:r>
                            <a:rPr lang="en-IE" sz="2000" b="0" i="1" smtClean="0">
                              <a:latin typeface="Cambria Math" panose="02040503050406030204" pitchFamily="18" charset="0"/>
                            </a:rPr>
                            <m:t>+1</m:t>
                          </m:r>
                        </m:e>
                      </m:d>
                    </m:oMath>
                  </m:oMathPara>
                </a14:m>
                <a:endParaRPr lang="en-US" sz="2000" dirty="0">
                  <a:latin typeface="LM Roman 12" pitchFamily="2" charset="77"/>
                </a:endParaRPr>
              </a:p>
            </p:txBody>
          </p:sp>
        </mc:Choice>
        <mc:Fallback xmlns="">
          <p:sp>
            <p:nvSpPr>
              <p:cNvPr id="16" name="TextBox 15">
                <a:extLst>
                  <a:ext uri="{FF2B5EF4-FFF2-40B4-BE49-F238E27FC236}">
                    <a16:creationId xmlns:a16="http://schemas.microsoft.com/office/drawing/2014/main" id="{A4D2B677-1795-3638-011E-B0DA419CEC32}"/>
                  </a:ext>
                </a:extLst>
              </p:cNvPr>
              <p:cNvSpPr txBox="1">
                <a:spLocks noRot="1" noChangeAspect="1" noMove="1" noResize="1" noEditPoints="1" noAdjustHandles="1" noChangeArrowheads="1" noChangeShapeType="1" noTextEdit="1"/>
              </p:cNvSpPr>
              <p:nvPr/>
            </p:nvSpPr>
            <p:spPr>
              <a:xfrm>
                <a:off x="5406452" y="3158763"/>
                <a:ext cx="6480748" cy="707181"/>
              </a:xfrm>
              <a:prstGeom prst="rect">
                <a:avLst/>
              </a:prstGeom>
              <a:blipFill>
                <a:blip r:embed="rId6"/>
                <a:stretch>
                  <a:fillRect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9BB7984-EB32-BD06-1078-5E93404ABD00}"/>
                  </a:ext>
                </a:extLst>
              </p:cNvPr>
              <p:cNvSpPr txBox="1"/>
              <p:nvPr/>
            </p:nvSpPr>
            <p:spPr>
              <a:xfrm>
                <a:off x="5406452" y="3875619"/>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𝑼</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b="0" i="1" dirty="0" smtClean="0">
                            <a:latin typeface="Cambria Math" panose="02040503050406030204" pitchFamily="18" charset="0"/>
                            <a:ea typeface="Cambria Math" panose="02040503050406030204" pitchFamily="18" charset="0"/>
                          </a:rPr>
                          <m:t>𝑚</m:t>
                        </m:r>
                        <m:r>
                          <a:rPr lang="en-IE" sz="2000" i="1" dirty="0">
                            <a:latin typeface="Cambria Math" panose="02040503050406030204" pitchFamily="18" charset="0"/>
                          </a:rPr>
                          <m:t>×</m:t>
                        </m:r>
                        <m:r>
                          <a:rPr lang="en-IE" sz="2000" i="1" dirty="0">
                            <a:latin typeface="Cambria Math" panose="02040503050406030204" pitchFamily="18" charset="0"/>
                          </a:rPr>
                          <m:t>𝐾</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𝑚</m:t>
                    </m:r>
                  </m:oMath>
                </a14:m>
                <a:r>
                  <a:rPr lang="en-US" sz="2000" dirty="0">
                    <a:latin typeface="LM Roman 12" pitchFamily="2" charset="77"/>
                  </a:rPr>
                  <a:t>-dimensional control inputs taken at time-steps </a:t>
                </a:r>
                <a14:m>
                  <m:oMath xmlns:m="http://schemas.openxmlformats.org/officeDocument/2006/math">
                    <m:r>
                      <a:rPr lang="en-IE" sz="2000" b="0" i="1" smtClean="0">
                        <a:latin typeface="Cambria Math" panose="02040503050406030204" pitchFamily="18" charset="0"/>
                      </a:rPr>
                      <m:t>[1, </m:t>
                    </m:r>
                    <m:r>
                      <a:rPr lang="en-IE" sz="2000" b="0" i="1" smtClean="0">
                        <a:latin typeface="Cambria Math" panose="02040503050406030204" pitchFamily="18" charset="0"/>
                      </a:rPr>
                      <m:t>𝐾</m:t>
                    </m:r>
                    <m:r>
                      <a:rPr lang="en-IE" sz="2000" b="0" i="1" smtClean="0">
                        <a:latin typeface="Cambria Math" panose="02040503050406030204" pitchFamily="18" charset="0"/>
                      </a:rPr>
                      <m:t>]</m:t>
                    </m:r>
                  </m:oMath>
                </a14:m>
                <a:endParaRPr lang="en-US" sz="2000" dirty="0">
                  <a:latin typeface="LM Roman 12" pitchFamily="2" charset="77"/>
                </a:endParaRPr>
              </a:p>
            </p:txBody>
          </p:sp>
        </mc:Choice>
        <mc:Fallback xmlns="">
          <p:sp>
            <p:nvSpPr>
              <p:cNvPr id="17" name="TextBox 16">
                <a:extLst>
                  <a:ext uri="{FF2B5EF4-FFF2-40B4-BE49-F238E27FC236}">
                    <a16:creationId xmlns:a16="http://schemas.microsoft.com/office/drawing/2014/main" id="{09BB7984-EB32-BD06-1078-5E93404ABD00}"/>
                  </a:ext>
                </a:extLst>
              </p:cNvPr>
              <p:cNvSpPr txBox="1">
                <a:spLocks noRot="1" noChangeAspect="1" noMove="1" noResize="1" noEditPoints="1" noAdjustHandles="1" noChangeArrowheads="1" noChangeShapeType="1" noTextEdit="1"/>
              </p:cNvSpPr>
              <p:nvPr/>
            </p:nvSpPr>
            <p:spPr>
              <a:xfrm>
                <a:off x="5406452" y="3875619"/>
                <a:ext cx="6480748" cy="707886"/>
              </a:xfrm>
              <a:prstGeom prst="rect">
                <a:avLst/>
              </a:prstGeom>
              <a:blipFill>
                <a:blip r:embed="rId7"/>
                <a:stretch>
                  <a:fillRect l="-977" t="-5357"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B630BCB-0E46-FE33-D602-1129F8D882BE}"/>
                  </a:ext>
                </a:extLst>
              </p:cNvPr>
              <p:cNvSpPr txBox="1"/>
              <p:nvPr/>
            </p:nvSpPr>
            <p:spPr>
              <a:xfrm>
                <a:off x="5406452" y="4593180"/>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𝜻</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b="0" i="1" dirty="0" smtClean="0">
                            <a:latin typeface="Cambria Math" panose="02040503050406030204" pitchFamily="18" charset="0"/>
                          </a:rPr>
                          <m:t>𝑁</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𝑁</m:t>
                    </m:r>
                  </m:oMath>
                </a14:m>
                <a:r>
                  <a:rPr lang="en-US" sz="2000" dirty="0">
                    <a:latin typeface="LM Roman 12" pitchFamily="2" charset="77"/>
                  </a:rPr>
                  <a:t>-dimensional coefficients </a:t>
                </a:r>
                <a:r>
                  <a:rPr lang="en-IE" sz="2000" dirty="0">
                    <a:latin typeface="LM Roman 12" pitchFamily="2" charset="77"/>
                  </a:rPr>
                  <a:t>for each of </a:t>
                </a:r>
                <a14:m>
                  <m:oMath xmlns:m="http://schemas.openxmlformats.org/officeDocument/2006/math">
                    <m:r>
                      <a:rPr lang="en-IE" sz="2000" b="0" i="1" smtClean="0">
                        <a:latin typeface="Cambria Math" panose="02040503050406030204" pitchFamily="18" charset="0"/>
                      </a:rPr>
                      <m:t>𝑛</m:t>
                    </m:r>
                    <m:r>
                      <a:rPr lang="en-IE" sz="2000" i="1">
                        <a:latin typeface="Cambria Math" panose="02040503050406030204" pitchFamily="18" charset="0"/>
                      </a:rPr>
                      <m:t> </m:t>
                    </m:r>
                  </m:oMath>
                </a14:m>
                <a:r>
                  <a:rPr lang="en-IE" sz="2000" dirty="0">
                    <a:latin typeface="LM Roman 12" pitchFamily="2" charset="77"/>
                  </a:rPr>
                  <a:t>states being </a:t>
                </a:r>
                <a:r>
                  <a:rPr lang="en-IE" sz="2000" dirty="0" err="1">
                    <a:latin typeface="LM Roman 12" pitchFamily="2" charset="77"/>
                  </a:rPr>
                  <a:t>modeled</a:t>
                </a:r>
                <a:endParaRPr lang="en-IE" sz="2000" dirty="0">
                  <a:latin typeface="LM Roman 12" pitchFamily="2" charset="77"/>
                </a:endParaRPr>
              </a:p>
            </p:txBody>
          </p:sp>
        </mc:Choice>
        <mc:Fallback xmlns="">
          <p:sp>
            <p:nvSpPr>
              <p:cNvPr id="18" name="TextBox 17">
                <a:extLst>
                  <a:ext uri="{FF2B5EF4-FFF2-40B4-BE49-F238E27FC236}">
                    <a16:creationId xmlns:a16="http://schemas.microsoft.com/office/drawing/2014/main" id="{BB630BCB-0E46-FE33-D602-1129F8D882BE}"/>
                  </a:ext>
                </a:extLst>
              </p:cNvPr>
              <p:cNvSpPr txBox="1">
                <a:spLocks noRot="1" noChangeAspect="1" noMove="1" noResize="1" noEditPoints="1" noAdjustHandles="1" noChangeArrowheads="1" noChangeShapeType="1" noTextEdit="1"/>
              </p:cNvSpPr>
              <p:nvPr/>
            </p:nvSpPr>
            <p:spPr>
              <a:xfrm>
                <a:off x="5406452" y="4593180"/>
                <a:ext cx="6480748" cy="707886"/>
              </a:xfrm>
              <a:prstGeom prst="rect">
                <a:avLst/>
              </a:prstGeom>
              <a:blipFill>
                <a:blip r:embed="rId8"/>
                <a:stretch>
                  <a:fillRect l="-195" t="-35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402D1EA-625E-F143-F7F5-B0704099951A}"/>
                  </a:ext>
                </a:extLst>
              </p:cNvPr>
              <p:cNvSpPr txBox="1"/>
              <p:nvPr/>
            </p:nvSpPr>
            <p:spPr>
              <a:xfrm>
                <a:off x="5406452" y="5310742"/>
                <a:ext cx="6480748" cy="707886"/>
              </a:xfrm>
              <a:prstGeom prst="rect">
                <a:avLst/>
              </a:prstGeom>
              <a:noFill/>
            </p:spPr>
            <p:txBody>
              <a:bodyPr wrap="square" rtlCol="0">
                <a:spAutoFit/>
              </a:bodyPr>
              <a:lstStyle/>
              <a:p>
                <a14:m>
                  <m:oMath xmlns:m="http://schemas.openxmlformats.org/officeDocument/2006/math">
                    <m:r>
                      <a:rPr lang="en-IE" sz="2000" b="1" i="0" dirty="0" smtClean="0">
                        <a:latin typeface="Cambria Math" panose="02040503050406030204" pitchFamily="18" charset="0"/>
                      </a:rPr>
                      <m:t>𝚯</m:t>
                    </m:r>
                    <m:r>
                      <a:rPr lang="en-IE" sz="2000" b="1" i="0" dirty="0" smtClean="0">
                        <a:latin typeface="Cambria Math" panose="02040503050406030204" pitchFamily="18" charset="0"/>
                      </a:rPr>
                      <m:t>(</m:t>
                    </m:r>
                    <m:r>
                      <a:rPr lang="en-IE" sz="2000" b="1" i="1" dirty="0">
                        <a:latin typeface="Cambria Math" panose="02040503050406030204" pitchFamily="18" charset="0"/>
                      </a:rPr>
                      <m:t>𝑿</m:t>
                    </m:r>
                    <m:r>
                      <a:rPr lang="en-IE" sz="2000" b="1" i="0" dirty="0" smtClean="0">
                        <a:latin typeface="Cambria Math" panose="02040503050406030204" pitchFamily="18" charset="0"/>
                      </a:rPr>
                      <m:t>,</m:t>
                    </m:r>
                    <m:r>
                      <a:rPr lang="en-IE" sz="2000" b="1" i="1" dirty="0">
                        <a:latin typeface="Cambria Math" panose="02040503050406030204" pitchFamily="18" charset="0"/>
                      </a:rPr>
                      <m:t>𝑼</m:t>
                    </m:r>
                    <m:r>
                      <a:rPr lang="en-IE" sz="2000" b="1" i="0" dirty="0" smtClean="0">
                        <a:latin typeface="Cambria Math" panose="02040503050406030204" pitchFamily="18" charset="0"/>
                      </a:rPr>
                      <m:t>)</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b="0" i="1" dirty="0" smtClean="0">
                            <a:latin typeface="Cambria Math" panose="02040503050406030204" pitchFamily="18" charset="0"/>
                            <a:ea typeface="Cambria Math" panose="02040503050406030204" pitchFamily="18" charset="0"/>
                          </a:rPr>
                          <m:t>𝑁</m:t>
                        </m:r>
                        <m:r>
                          <a:rPr lang="en-IE" sz="2000" i="1" dirty="0">
                            <a:latin typeface="Cambria Math" panose="02040503050406030204" pitchFamily="18" charset="0"/>
                          </a:rPr>
                          <m:t>×</m:t>
                        </m:r>
                        <m:r>
                          <a:rPr lang="en-IE" sz="2000" b="0" i="1" dirty="0" smtClean="0">
                            <a:latin typeface="Cambria Math" panose="02040503050406030204" pitchFamily="18" charset="0"/>
                          </a:rPr>
                          <m:t>𝐾</m:t>
                        </m:r>
                      </m:sup>
                    </m:sSup>
                  </m:oMath>
                </a14:m>
                <a:r>
                  <a:rPr lang="en-US" sz="2000" dirty="0">
                    <a:latin typeface="LM Roman 12" pitchFamily="2" charset="77"/>
                  </a:rPr>
                  <a:t> matrix of candidate function values at time-steps </a:t>
                </a:r>
                <a14:m>
                  <m:oMath xmlns:m="http://schemas.openxmlformats.org/officeDocument/2006/math">
                    <m:r>
                      <a:rPr lang="en-IE" sz="2000" i="1">
                        <a:latin typeface="Cambria Math" panose="02040503050406030204" pitchFamily="18" charset="0"/>
                      </a:rPr>
                      <m:t>[1, </m:t>
                    </m:r>
                    <m:r>
                      <a:rPr lang="en-IE" sz="2000" i="1">
                        <a:latin typeface="Cambria Math" panose="02040503050406030204" pitchFamily="18" charset="0"/>
                      </a:rPr>
                      <m:t>𝐾</m:t>
                    </m:r>
                    <m:r>
                      <a:rPr lang="en-IE" sz="2000" i="1">
                        <a:latin typeface="Cambria Math" panose="02040503050406030204" pitchFamily="18" charset="0"/>
                      </a:rPr>
                      <m:t>]</m:t>
                    </m:r>
                  </m:oMath>
                </a14:m>
                <a:r>
                  <a:rPr lang="en-US" sz="2000" dirty="0">
                    <a:latin typeface="LM Roman 12" pitchFamily="2" charset="77"/>
                  </a:rPr>
                  <a:t> for each of </a:t>
                </a:r>
                <a14:m>
                  <m:oMath xmlns:m="http://schemas.openxmlformats.org/officeDocument/2006/math">
                    <m:r>
                      <a:rPr lang="en-IE" sz="2000" b="0" i="1" smtClean="0">
                        <a:latin typeface="Cambria Math" panose="02040503050406030204" pitchFamily="18" charset="0"/>
                      </a:rPr>
                      <m:t>𝑁</m:t>
                    </m:r>
                  </m:oMath>
                </a14:m>
                <a:r>
                  <a:rPr lang="en-US" sz="2000" dirty="0">
                    <a:latin typeface="LM Roman 12" pitchFamily="2" charset="77"/>
                  </a:rPr>
                  <a:t> terms in model</a:t>
                </a:r>
              </a:p>
            </p:txBody>
          </p:sp>
        </mc:Choice>
        <mc:Fallback xmlns="">
          <p:sp>
            <p:nvSpPr>
              <p:cNvPr id="19" name="TextBox 18">
                <a:extLst>
                  <a:ext uri="{FF2B5EF4-FFF2-40B4-BE49-F238E27FC236}">
                    <a16:creationId xmlns:a16="http://schemas.microsoft.com/office/drawing/2014/main" id="{9402D1EA-625E-F143-F7F5-B0704099951A}"/>
                  </a:ext>
                </a:extLst>
              </p:cNvPr>
              <p:cNvSpPr txBox="1">
                <a:spLocks noRot="1" noChangeAspect="1" noMove="1" noResize="1" noEditPoints="1" noAdjustHandles="1" noChangeArrowheads="1" noChangeShapeType="1" noTextEdit="1"/>
              </p:cNvSpPr>
              <p:nvPr/>
            </p:nvSpPr>
            <p:spPr>
              <a:xfrm>
                <a:off x="5406452" y="5310742"/>
                <a:ext cx="6480748" cy="707886"/>
              </a:xfrm>
              <a:prstGeom prst="rect">
                <a:avLst/>
              </a:prstGeom>
              <a:blipFill>
                <a:blip r:embed="rId9"/>
                <a:stretch>
                  <a:fillRect l="-977" t="-5357" b="-1428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3476A6B-35C3-B13E-E5D4-669A4067B9D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
        <p:nvSpPr>
          <p:cNvPr id="2" name="Slide Number Placeholder 1">
            <a:extLst>
              <a:ext uri="{FF2B5EF4-FFF2-40B4-BE49-F238E27FC236}">
                <a16:creationId xmlns:a16="http://schemas.microsoft.com/office/drawing/2014/main" id="{3C39A1AF-0723-B1FF-5D8C-356FCB59BB1F}"/>
              </a:ext>
            </a:extLst>
          </p:cNvPr>
          <p:cNvSpPr>
            <a:spLocks noGrp="1"/>
          </p:cNvSpPr>
          <p:nvPr>
            <p:ph type="sldNum" sz="quarter" idx="12"/>
          </p:nvPr>
        </p:nvSpPr>
        <p:spPr/>
        <p:txBody>
          <a:bodyPr/>
          <a:lstStyle/>
          <a:p>
            <a:fld id="{9E3EFB43-BEAF-4970-A06C-24B01B76FA99}" type="slidenum">
              <a:rPr lang="en-US" smtClean="0"/>
              <a:pPr/>
              <a:t>95</a:t>
            </a:fld>
            <a:endParaRPr lang="en-US"/>
          </a:p>
        </p:txBody>
      </p:sp>
    </p:spTree>
    <p:extLst>
      <p:ext uri="{BB962C8B-B14F-4D97-AF65-F5344CB8AC3E}">
        <p14:creationId xmlns:p14="http://schemas.microsoft.com/office/powerpoint/2010/main" val="255334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8" grpId="0"/>
      <p:bldP spid="1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2B8291B-2927-8A38-D2DF-2BFB86BB0318}"/>
                  </a:ext>
                </a:extLst>
              </p:cNvPr>
              <p:cNvSpPr txBox="1">
                <a:spLocks/>
              </p:cNvSpPr>
              <p:nvPr/>
            </p:nvSpPr>
            <p:spPr>
              <a:xfrm>
                <a:off x="1950063" y="1148613"/>
                <a:ext cx="8565538" cy="676500"/>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buSzPct val="100000"/>
                  <a:buFont typeface="Courier New" panose="02070309020205020404" pitchFamily="49" charset="0"/>
                  <a:buChar char="o"/>
                </a:pPr>
                <a:r>
                  <a:rPr lang="en-IE" sz="2000" dirty="0">
                    <a:solidFill>
                      <a:schemeClr val="tx1"/>
                    </a:solidFill>
                    <a:latin typeface="LM Roman 12" pitchFamily="2" charset="77"/>
                  </a:rPr>
                  <a:t>Blade-Pitch Control, </a:t>
                </a:r>
                <a14:m>
                  <m:oMath xmlns:m="http://schemas.openxmlformats.org/officeDocument/2006/math">
                    <m:r>
                      <a:rPr lang="en-IE" sz="2000" i="1">
                        <a:solidFill>
                          <a:schemeClr val="tx1"/>
                        </a:solidFill>
                        <a:latin typeface="Cambria Math" panose="02040503050406030204" pitchFamily="18" charset="0"/>
                      </a:rPr>
                      <m:t>𝛽</m:t>
                    </m:r>
                    <m:d>
                      <m:dPr>
                        <m:ctrlPr>
                          <a:rPr lang="en-IE" sz="2000" i="1">
                            <a:solidFill>
                              <a:schemeClr val="tx1"/>
                            </a:solidFill>
                            <a:latin typeface="Cambria Math" panose="02040503050406030204" pitchFamily="18" charset="0"/>
                          </a:rPr>
                        </m:ctrlPr>
                      </m:dPr>
                      <m:e>
                        <m:r>
                          <a:rPr lang="en-IE" sz="2000" i="1">
                            <a:solidFill>
                              <a:schemeClr val="tx1"/>
                            </a:solidFill>
                            <a:latin typeface="Cambria Math" panose="02040503050406030204" pitchFamily="18" charset="0"/>
                          </a:rPr>
                          <m:t>𝑡</m:t>
                        </m:r>
                      </m:e>
                    </m:d>
                  </m:oMath>
                </a14:m>
                <a:r>
                  <a:rPr lang="en-IE" sz="2000" dirty="0">
                    <a:solidFill>
                      <a:schemeClr val="tx1"/>
                    </a:solidFill>
                    <a:latin typeface="LM Roman 12" pitchFamily="2" charset="77"/>
                  </a:rPr>
                  <a:t>, is a nonlinear function of the incoming wind field, wind turbine specifications and control objectives</a:t>
                </a:r>
              </a:p>
            </p:txBody>
          </p:sp>
        </mc:Choice>
        <mc:Fallback xmlns="">
          <p:sp>
            <p:nvSpPr>
              <p:cNvPr id="4" name="Content Placeholder 2">
                <a:extLst>
                  <a:ext uri="{FF2B5EF4-FFF2-40B4-BE49-F238E27FC236}">
                    <a16:creationId xmlns:a16="http://schemas.microsoft.com/office/drawing/2014/main" id="{12B8291B-2927-8A38-D2DF-2BFB86BB0318}"/>
                  </a:ext>
                </a:extLst>
              </p:cNvPr>
              <p:cNvSpPr txBox="1">
                <a:spLocks noRot="1" noChangeAspect="1" noMove="1" noResize="1" noEditPoints="1" noAdjustHandles="1" noChangeArrowheads="1" noChangeShapeType="1" noTextEdit="1"/>
              </p:cNvSpPr>
              <p:nvPr/>
            </p:nvSpPr>
            <p:spPr>
              <a:xfrm>
                <a:off x="1950063" y="1148613"/>
                <a:ext cx="8565538" cy="676500"/>
              </a:xfrm>
              <a:prstGeom prst="rect">
                <a:avLst/>
              </a:prstGeom>
              <a:blipFill>
                <a:blip r:embed="rId3"/>
                <a:stretch>
                  <a:fillRect l="-1775" t="-11111" b="-12963"/>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4FF05EED-DADB-65A8-452D-E5078AE4A2BC}"/>
              </a:ext>
            </a:extLst>
          </p:cNvPr>
          <p:cNvSpPr txBox="1">
            <a:spLocks/>
          </p:cNvSpPr>
          <p:nvPr/>
        </p:nvSpPr>
        <p:spPr>
          <a:xfrm>
            <a:off x="2013602" y="4310072"/>
            <a:ext cx="3472799" cy="1557328"/>
          </a:xfrm>
          <a:prstGeom prst="rect">
            <a:avLst/>
          </a:prstGeom>
          <a:ln w="38100">
            <a:solidFill>
              <a:schemeClr val="accent6">
                <a:lumMod val="75000"/>
              </a:schemeClr>
            </a:solidFill>
            <a:prstDash val="dash"/>
          </a:ln>
        </p:spPr>
        <p:txBody>
          <a:bodyPr vert="horz" lIns="180000" tIns="180000" rIns="180000" bIns="18000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schemeClr val="tx1">
                  <a:lumMod val="65000"/>
                  <a:lumOff val="35000"/>
                </a:schemeClr>
              </a:buClr>
              <a:buSzPct val="100000"/>
              <a:buNone/>
            </a:pPr>
            <a:r>
              <a:rPr lang="en-IE" sz="2000" b="1" dirty="0">
                <a:solidFill>
                  <a:schemeClr val="tx1"/>
                </a:solidFill>
                <a:latin typeface="LM Roman 12" pitchFamily="2" charset="77"/>
              </a:rPr>
              <a:t>PROBLEM</a:t>
            </a:r>
          </a:p>
          <a:p>
            <a:pPr marL="0" indent="0" algn="ctr">
              <a:buClr>
                <a:schemeClr val="tx1">
                  <a:lumMod val="65000"/>
                  <a:lumOff val="35000"/>
                </a:schemeClr>
              </a:buClr>
              <a:buSzPct val="100000"/>
              <a:buNone/>
            </a:pPr>
            <a:r>
              <a:rPr lang="en-IE" sz="2000" dirty="0">
                <a:solidFill>
                  <a:schemeClr val="tx1"/>
                </a:solidFill>
                <a:latin typeface="LM Roman 12" pitchFamily="2" charset="77"/>
              </a:rPr>
              <a:t>Medium/high-fidelity simulations are SLOW!</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BDF97A4-181D-5DA2-43C8-0074CD815B87}"/>
                  </a:ext>
                </a:extLst>
              </p:cNvPr>
              <p:cNvSpPr txBox="1">
                <a:spLocks/>
              </p:cNvSpPr>
              <p:nvPr/>
            </p:nvSpPr>
            <p:spPr>
              <a:xfrm>
                <a:off x="6260046" y="4310070"/>
                <a:ext cx="3472800" cy="1557330"/>
              </a:xfrm>
              <a:prstGeom prst="rect">
                <a:avLst/>
              </a:prstGeom>
              <a:ln w="38100">
                <a:solidFill>
                  <a:schemeClr val="accent6">
                    <a:lumMod val="75000"/>
                  </a:schemeClr>
                </a:solidFill>
                <a:prstDash val="dash"/>
              </a:ln>
            </p:spPr>
            <p:txBody>
              <a:bodyPr vert="horz" lIns="180000" tIns="180000" rIns="180000" bIns="18000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schemeClr val="tx1">
                      <a:lumMod val="65000"/>
                      <a:lumOff val="35000"/>
                    </a:schemeClr>
                  </a:buClr>
                  <a:buSzPct val="100000"/>
                  <a:buNone/>
                </a:pPr>
                <a:r>
                  <a:rPr lang="en-IE" sz="2000" b="1" dirty="0">
                    <a:solidFill>
                      <a:schemeClr val="tx1"/>
                    </a:solidFill>
                    <a:latin typeface="LM Roman 12" pitchFamily="2" charset="77"/>
                  </a:rPr>
                  <a:t>SOLUTION</a:t>
                </a:r>
              </a:p>
              <a:p>
                <a:pPr marL="0" indent="0" algn="ctr">
                  <a:buClr>
                    <a:schemeClr val="tx1">
                      <a:lumMod val="65000"/>
                      <a:lumOff val="35000"/>
                    </a:schemeClr>
                  </a:buClr>
                  <a:buSzPct val="100000"/>
                  <a:buNone/>
                </a:pPr>
                <a:r>
                  <a:rPr lang="en-IE" sz="2000" dirty="0">
                    <a:solidFill>
                      <a:schemeClr val="tx1"/>
                    </a:solidFill>
                    <a:latin typeface="LM Roman 12" pitchFamily="2" charset="77"/>
                  </a:rPr>
                  <a:t>Data-driven models for </a:t>
                </a:r>
                <a14:m>
                  <m:oMath xmlns:m="http://schemas.openxmlformats.org/officeDocument/2006/math">
                    <m:r>
                      <a:rPr lang="en-IE" sz="2000" i="1">
                        <a:solidFill>
                          <a:schemeClr val="tx1"/>
                        </a:solidFill>
                        <a:latin typeface="Cambria Math" panose="02040503050406030204" pitchFamily="18" charset="0"/>
                      </a:rPr>
                      <m:t>𝛽</m:t>
                    </m:r>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and </a:t>
                </a: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that are fast to generate and fast to simulate.</a:t>
                </a:r>
              </a:p>
            </p:txBody>
          </p:sp>
        </mc:Choice>
        <mc:Fallback xmlns="">
          <p:sp>
            <p:nvSpPr>
              <p:cNvPr id="6" name="Content Placeholder 2">
                <a:extLst>
                  <a:ext uri="{FF2B5EF4-FFF2-40B4-BE49-F238E27FC236}">
                    <a16:creationId xmlns:a16="http://schemas.microsoft.com/office/drawing/2014/main" id="{DBDF97A4-181D-5DA2-43C8-0074CD815B87}"/>
                  </a:ext>
                </a:extLst>
              </p:cNvPr>
              <p:cNvSpPr txBox="1">
                <a:spLocks noRot="1" noChangeAspect="1" noMove="1" noResize="1" noEditPoints="1" noAdjustHandles="1" noChangeArrowheads="1" noChangeShapeType="1" noTextEdit="1"/>
              </p:cNvSpPr>
              <p:nvPr/>
            </p:nvSpPr>
            <p:spPr>
              <a:xfrm>
                <a:off x="6260046" y="4310070"/>
                <a:ext cx="3472800" cy="1557330"/>
              </a:xfrm>
              <a:prstGeom prst="rect">
                <a:avLst/>
              </a:prstGeom>
              <a:blipFill>
                <a:blip r:embed="rId4"/>
                <a:stretch>
                  <a:fillRect b="-4724"/>
                </a:stretch>
              </a:blipFill>
              <a:ln w="38100">
                <a:solidFill>
                  <a:schemeClr val="accent6">
                    <a:lumMod val="75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6E8C9F4-E12E-6B69-E479-F8C92EC7663C}"/>
                  </a:ext>
                </a:extLst>
              </p:cNvPr>
              <p:cNvSpPr txBox="1">
                <a:spLocks/>
              </p:cNvSpPr>
              <p:nvPr/>
            </p:nvSpPr>
            <p:spPr>
              <a:xfrm>
                <a:off x="1950061" y="3620782"/>
                <a:ext cx="11339875" cy="433222"/>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buSzPct val="100000"/>
                  <a:buFont typeface="Courier New" panose="02070309020205020404" pitchFamily="49" charset="0"/>
                  <a:buChar char="o"/>
                </a:pP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is a nonlinear function of the time-derivatives of </a:t>
                </a:r>
                <a14:m>
                  <m:oMath xmlns:m="http://schemas.openxmlformats.org/officeDocument/2006/math">
                    <m:r>
                      <a:rPr lang="en-IE" sz="2000" i="1">
                        <a:solidFill>
                          <a:schemeClr val="tx1"/>
                        </a:solidFill>
                        <a:latin typeface="Cambria Math" panose="02040503050406030204" pitchFamily="18" charset="0"/>
                      </a:rPr>
                      <m:t>𝛽</m:t>
                    </m:r>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endParaRPr lang="en-IE" sz="2000" dirty="0">
                  <a:solidFill>
                    <a:schemeClr val="tx1"/>
                  </a:solidFill>
                  <a:latin typeface="LM Roman 12" pitchFamily="2" charset="77"/>
                </a:endParaRPr>
              </a:p>
              <a:p>
                <a:pPr>
                  <a:buClrTx/>
                  <a:buSzPct val="100000"/>
                  <a:buFont typeface="Courier New" panose="02070309020205020404" pitchFamily="49" charset="0"/>
                  <a:buChar char="o"/>
                </a:pPr>
                <a:endParaRPr lang="en-IE" sz="2000" dirty="0">
                  <a:solidFill>
                    <a:schemeClr val="tx1"/>
                  </a:solidFill>
                  <a:latin typeface="LM Roman 12" pitchFamily="2" charset="77"/>
                </a:endParaRPr>
              </a:p>
            </p:txBody>
          </p:sp>
        </mc:Choice>
        <mc:Fallback xmlns="">
          <p:sp>
            <p:nvSpPr>
              <p:cNvPr id="7" name="Content Placeholder 2">
                <a:extLst>
                  <a:ext uri="{FF2B5EF4-FFF2-40B4-BE49-F238E27FC236}">
                    <a16:creationId xmlns:a16="http://schemas.microsoft.com/office/drawing/2014/main" id="{D6E8C9F4-E12E-6B69-E479-F8C92EC7663C}"/>
                  </a:ext>
                </a:extLst>
              </p:cNvPr>
              <p:cNvSpPr txBox="1">
                <a:spLocks noRot="1" noChangeAspect="1" noMove="1" noResize="1" noEditPoints="1" noAdjustHandles="1" noChangeArrowheads="1" noChangeShapeType="1" noTextEdit="1"/>
              </p:cNvSpPr>
              <p:nvPr/>
            </p:nvSpPr>
            <p:spPr>
              <a:xfrm>
                <a:off x="1950061" y="3620782"/>
                <a:ext cx="11339875" cy="433222"/>
              </a:xfrm>
              <a:prstGeom prst="rect">
                <a:avLst/>
              </a:prstGeom>
              <a:blipFill>
                <a:blip r:embed="rId5"/>
                <a:stretch>
                  <a:fillRect l="-1342" t="-2000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D9EFBC2-7388-7A5A-6821-5BA77E77B110}"/>
                  </a:ext>
                </a:extLst>
              </p:cNvPr>
              <p:cNvSpPr txBox="1">
                <a:spLocks/>
              </p:cNvSpPr>
              <p:nvPr/>
            </p:nvSpPr>
            <p:spPr>
              <a:xfrm>
                <a:off x="1950062" y="1835298"/>
                <a:ext cx="11339875" cy="33271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IE" sz="2000" dirty="0">
                    <a:solidFill>
                      <a:schemeClr val="tx1"/>
                    </a:solidFill>
                    <a:latin typeface="LM Roman 12" pitchFamily="2" charset="77"/>
                  </a:rPr>
                  <a:t>	</a:t>
                </a:r>
                <a:r>
                  <a:rPr lang="en-US" sz="2000" dirty="0">
                    <a:solidFill>
                      <a:schemeClr val="tx1"/>
                    </a:solidFill>
                    <a:latin typeface="LM Roman 12" pitchFamily="2" charset="77"/>
                  </a:rPr>
                  <a:t>→ Blade-Pitch Motor Power, </a:t>
                </a: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endParaRPr lang="en-IE" sz="2000" dirty="0">
                  <a:solidFill>
                    <a:schemeClr val="tx1"/>
                  </a:solidFill>
                  <a:latin typeface="LM Roman 12" pitchFamily="2" charset="77"/>
                </a:endParaRPr>
              </a:p>
            </p:txBody>
          </p:sp>
        </mc:Choice>
        <mc:Fallback xmlns="">
          <p:sp>
            <p:nvSpPr>
              <p:cNvPr id="8" name="Content Placeholder 2">
                <a:extLst>
                  <a:ext uri="{FF2B5EF4-FFF2-40B4-BE49-F238E27FC236}">
                    <a16:creationId xmlns:a16="http://schemas.microsoft.com/office/drawing/2014/main" id="{7D9EFBC2-7388-7A5A-6821-5BA77E77B110}"/>
                  </a:ext>
                </a:extLst>
              </p:cNvPr>
              <p:cNvSpPr txBox="1">
                <a:spLocks noRot="1" noChangeAspect="1" noMove="1" noResize="1" noEditPoints="1" noAdjustHandles="1" noChangeArrowheads="1" noChangeShapeType="1" noTextEdit="1"/>
              </p:cNvSpPr>
              <p:nvPr/>
            </p:nvSpPr>
            <p:spPr>
              <a:xfrm>
                <a:off x="1950062" y="1835298"/>
                <a:ext cx="11339875" cy="332718"/>
              </a:xfrm>
              <a:prstGeom prst="rect">
                <a:avLst/>
              </a:prstGeom>
              <a:blipFill>
                <a:blip r:embed="rId6"/>
                <a:stretch>
                  <a:fillRect t="-22222"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0A6151B-5F97-925F-DDCB-2AA8E6524BB5}"/>
                  </a:ext>
                </a:extLst>
              </p:cNvPr>
              <p:cNvSpPr txBox="1">
                <a:spLocks/>
              </p:cNvSpPr>
              <p:nvPr/>
            </p:nvSpPr>
            <p:spPr>
              <a:xfrm>
                <a:off x="1950063" y="2178201"/>
                <a:ext cx="11339875" cy="422426"/>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Mean and Peak Blade-Pitch Motor Power, </a:t>
                </a:r>
                <a14:m>
                  <m:oMath xmlns:m="http://schemas.openxmlformats.org/officeDocument/2006/math">
                    <m:sSub>
                      <m:sSubPr>
                        <m:ctrlPr>
                          <a:rPr lang="en-IE" sz="2000" i="1">
                            <a:solidFill>
                              <a:schemeClr val="tx1"/>
                            </a:solidFill>
                            <a:latin typeface="Cambria Math" panose="02040503050406030204" pitchFamily="18" charset="0"/>
                          </a:rPr>
                        </m:ctrlPr>
                      </m:sSubPr>
                      <m:e>
                        <m:acc>
                          <m:accPr>
                            <m:chr m:val="̅"/>
                            <m:ctrlPr>
                              <a:rPr lang="en-IE" sz="2000" i="1" dirty="0">
                                <a:solidFill>
                                  <a:schemeClr val="tx1"/>
                                </a:solidFill>
                                <a:latin typeface="Cambria Math" panose="02040503050406030204" pitchFamily="18" charset="0"/>
                              </a:rPr>
                            </m:ctrlPr>
                          </m:accPr>
                          <m:e>
                            <m:r>
                              <a:rPr lang="en-IE" sz="2000" i="1" dirty="0">
                                <a:solidFill>
                                  <a:schemeClr val="tx1"/>
                                </a:solidFill>
                                <a:latin typeface="Cambria Math" panose="02040503050406030204" pitchFamily="18" charset="0"/>
                              </a:rPr>
                              <m:t>𝑃</m:t>
                            </m:r>
                          </m:e>
                        </m:acc>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 </m:t>
                    </m:r>
                    <m:sSubSup>
                      <m:sSubSupPr>
                        <m:ctrlPr>
                          <a:rPr lang="en-IE" sz="2000" i="1">
                            <a:solidFill>
                              <a:schemeClr val="tx1"/>
                            </a:solidFill>
                            <a:latin typeface="Cambria Math" panose="02040503050406030204" pitchFamily="18" charset="0"/>
                          </a:rPr>
                        </m:ctrlPr>
                      </m:sSubSup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up>
                        <m:r>
                          <a:rPr lang="en-IE" sz="2000" i="1">
                            <a:solidFill>
                              <a:schemeClr val="tx1"/>
                            </a:solidFill>
                            <a:latin typeface="Cambria Math" panose="02040503050406030204" pitchFamily="18" charset="0"/>
                          </a:rPr>
                          <m:t>⋆</m:t>
                        </m:r>
                      </m:sup>
                    </m:sSubSup>
                  </m:oMath>
                </a14:m>
                <a:endParaRPr lang="en-IE" sz="2000" dirty="0">
                  <a:solidFill>
                    <a:schemeClr val="tx1"/>
                  </a:solidFill>
                  <a:latin typeface="LM Roman 12" pitchFamily="2" charset="77"/>
                </a:endParaRPr>
              </a:p>
            </p:txBody>
          </p:sp>
        </mc:Choice>
        <mc:Fallback xmlns="">
          <p:sp>
            <p:nvSpPr>
              <p:cNvPr id="9" name="Content Placeholder 2">
                <a:extLst>
                  <a:ext uri="{FF2B5EF4-FFF2-40B4-BE49-F238E27FC236}">
                    <a16:creationId xmlns:a16="http://schemas.microsoft.com/office/drawing/2014/main" id="{50A6151B-5F97-925F-DDCB-2AA8E6524BB5}"/>
                  </a:ext>
                </a:extLst>
              </p:cNvPr>
              <p:cNvSpPr txBox="1">
                <a:spLocks noRot="1" noChangeAspect="1" noMove="1" noResize="1" noEditPoints="1" noAdjustHandles="1" noChangeArrowheads="1" noChangeShapeType="1" noTextEdit="1"/>
              </p:cNvSpPr>
              <p:nvPr/>
            </p:nvSpPr>
            <p:spPr>
              <a:xfrm>
                <a:off x="1950063" y="2178201"/>
                <a:ext cx="11339875" cy="422426"/>
              </a:xfrm>
              <a:prstGeom prst="rect">
                <a:avLst/>
              </a:prstGeom>
              <a:blipFill>
                <a:blip r:embed="rId7"/>
                <a:stretch>
                  <a:fillRect t="-17647" b="-8824"/>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00917208-46A3-0A18-9F5B-DF288A7C1F03}"/>
              </a:ext>
            </a:extLst>
          </p:cNvPr>
          <p:cNvSpPr txBox="1">
            <a:spLocks/>
          </p:cNvSpPr>
          <p:nvPr/>
        </p:nvSpPr>
        <p:spPr>
          <a:xfrm>
            <a:off x="1950057" y="2610813"/>
            <a:ext cx="11339875" cy="433223"/>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a:t>
            </a:r>
            <a:r>
              <a:rPr lang="en-IE" sz="2000" dirty="0">
                <a:solidFill>
                  <a:schemeClr val="tx1"/>
                </a:solidFill>
                <a:latin typeface="LM Roman 12" pitchFamily="2" charset="77"/>
              </a:rPr>
              <a:t>Levelized Cost of Energy estimation</a:t>
            </a:r>
          </a:p>
        </p:txBody>
      </p:sp>
      <p:sp>
        <p:nvSpPr>
          <p:cNvPr id="11" name="Content Placeholder 2">
            <a:extLst>
              <a:ext uri="{FF2B5EF4-FFF2-40B4-BE49-F238E27FC236}">
                <a16:creationId xmlns:a16="http://schemas.microsoft.com/office/drawing/2014/main" id="{3E629321-80CB-E794-30E5-D16677CAA526}"/>
              </a:ext>
            </a:extLst>
          </p:cNvPr>
          <p:cNvSpPr txBox="1">
            <a:spLocks/>
          </p:cNvSpPr>
          <p:nvPr/>
        </p:nvSpPr>
        <p:spPr>
          <a:xfrm>
            <a:off x="1950054" y="3054222"/>
            <a:ext cx="11339875" cy="46479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a:t>
            </a:r>
            <a:r>
              <a:rPr lang="en-IE" sz="2000" dirty="0">
                <a:solidFill>
                  <a:schemeClr val="tx1"/>
                </a:solidFill>
                <a:latin typeface="LM Roman 12" pitchFamily="2" charset="77"/>
              </a:rPr>
              <a:t>Evaluation of wind turbine design</a:t>
            </a:r>
          </a:p>
        </p:txBody>
      </p:sp>
      <p:sp>
        <p:nvSpPr>
          <p:cNvPr id="3" name="Slide Number Placeholder 2">
            <a:extLst>
              <a:ext uri="{FF2B5EF4-FFF2-40B4-BE49-F238E27FC236}">
                <a16:creationId xmlns:a16="http://schemas.microsoft.com/office/drawing/2014/main" id="{568D405E-7D3C-612D-141B-C8C890282130}"/>
              </a:ext>
            </a:extLst>
          </p:cNvPr>
          <p:cNvSpPr>
            <a:spLocks noGrp="1"/>
          </p:cNvSpPr>
          <p:nvPr>
            <p:ph type="sldNum" sz="quarter" idx="12"/>
          </p:nvPr>
        </p:nvSpPr>
        <p:spPr/>
        <p:txBody>
          <a:bodyPr/>
          <a:lstStyle/>
          <a:p>
            <a:fld id="{9E3EFB43-BEAF-4970-A06C-24B01B76FA99}" type="slidenum">
              <a:rPr lang="en-US" smtClean="0"/>
              <a:pPr/>
              <a:t>96</a:t>
            </a:fld>
            <a:endParaRPr lang="en-US"/>
          </a:p>
        </p:txBody>
      </p:sp>
      <p:sp>
        <p:nvSpPr>
          <p:cNvPr id="14" name="TextBox 13">
            <a:extLst>
              <a:ext uri="{FF2B5EF4-FFF2-40B4-BE49-F238E27FC236}">
                <a16:creationId xmlns:a16="http://schemas.microsoft.com/office/drawing/2014/main" id="{D3089455-DD2F-2D9E-5565-22A6CF07555B}"/>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20280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p:bldP spid="9" grpId="0"/>
      <p:bldP spid="10"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4B4D31-33A0-ABE8-1885-27A7872FE786}"/>
              </a:ext>
            </a:extLst>
          </p:cNvPr>
          <p:cNvSpPr/>
          <p:nvPr/>
        </p:nvSpPr>
        <p:spPr>
          <a:xfrm>
            <a:off x="5029200" y="2957430"/>
            <a:ext cx="5334000" cy="1283810"/>
          </a:xfrm>
          <a:prstGeom prst="rect">
            <a:avLst/>
          </a:prstGeom>
          <a:solidFill>
            <a:schemeClr val="bg1">
              <a:lumMod val="6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7451FBF-A03D-3979-8CFC-221E1E961161}"/>
              </a:ext>
            </a:extLst>
          </p:cNvPr>
          <p:cNvGrpSpPr/>
          <p:nvPr/>
        </p:nvGrpSpPr>
        <p:grpSpPr>
          <a:xfrm>
            <a:off x="1828800" y="1464811"/>
            <a:ext cx="3261296" cy="3928379"/>
            <a:chOff x="394247" y="936995"/>
            <a:chExt cx="4419646" cy="5323665"/>
          </a:xfrm>
        </p:grpSpPr>
        <p:pic>
          <p:nvPicPr>
            <p:cNvPr id="13" name="Picture 12" descr="Diagram, schematic&#10;&#10;Description automatically generated">
              <a:extLst>
                <a:ext uri="{FF2B5EF4-FFF2-40B4-BE49-F238E27FC236}">
                  <a16:creationId xmlns:a16="http://schemas.microsoft.com/office/drawing/2014/main" id="{8DB245B6-E580-19A0-6230-5EDCBD153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47" y="936995"/>
              <a:ext cx="4419646" cy="5323665"/>
            </a:xfrm>
            <a:prstGeom prst="rect">
              <a:avLst/>
            </a:prstGeom>
          </p:spPr>
        </p:pic>
        <p:sp>
          <p:nvSpPr>
            <p:cNvPr id="14" name="Curved Right Arrow 13">
              <a:extLst>
                <a:ext uri="{FF2B5EF4-FFF2-40B4-BE49-F238E27FC236}">
                  <a16:creationId xmlns:a16="http://schemas.microsoft.com/office/drawing/2014/main" id="{464F627A-4164-10F3-E664-CFD2447D25D7}"/>
                </a:ext>
              </a:extLst>
            </p:cNvPr>
            <p:cNvSpPr/>
            <p:nvPr/>
          </p:nvSpPr>
          <p:spPr>
            <a:xfrm rot="10800000">
              <a:off x="2272404" y="2045738"/>
              <a:ext cx="663331" cy="532646"/>
            </a:xfrm>
            <a:prstGeom prst="curvedRightArrow">
              <a:avLst>
                <a:gd name="adj1" fmla="val 25000"/>
                <a:gd name="adj2" fmla="val 51831"/>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7811F08F-8548-82F3-F98F-EE080CBAD8CD}"/>
                </a:ext>
              </a:extLst>
            </p:cNvPr>
            <p:cNvSpPr/>
            <p:nvPr/>
          </p:nvSpPr>
          <p:spPr>
            <a:xfrm>
              <a:off x="2427194" y="2387103"/>
              <a:ext cx="198019" cy="236584"/>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36B1C4E5-669B-41B6-AB86-162CF4D0542C}"/>
              </a:ext>
            </a:extLst>
          </p:cNvPr>
          <p:cNvSpPr txBox="1"/>
          <p:nvPr/>
        </p:nvSpPr>
        <p:spPr>
          <a:xfrm>
            <a:off x="5029200" y="1205623"/>
            <a:ext cx="5334000" cy="1292662"/>
          </a:xfrm>
          <a:prstGeom prst="rect">
            <a:avLst/>
          </a:prstGeom>
          <a:noFill/>
          <a:ln w="38100">
            <a:solidFill>
              <a:schemeClr val="tx1"/>
            </a:solidFill>
            <a:prstDash val="sysDot"/>
          </a:ln>
        </p:spPr>
        <p:txBody>
          <a:bodyPr wrap="square" lIns="0" tIns="0" rIns="0" bIns="0" rtlCol="0">
            <a:spAutoFit/>
          </a:bodyPr>
          <a:lstStyle/>
          <a:p>
            <a:pPr algn="ctr"/>
            <a:r>
              <a:rPr lang="en-US" sz="2600" dirty="0">
                <a:latin typeface="LM Roman 12" pitchFamily="2" charset="77"/>
              </a:rPr>
              <a:t>wind field</a:t>
            </a:r>
          </a:p>
          <a:p>
            <a:pPr algn="ctr"/>
            <a:r>
              <a:rPr lang="en-US" sz="2600" dirty="0">
                <a:latin typeface="LM Roman 12" pitchFamily="2" charset="77"/>
              </a:rPr>
              <a:t>(+ turbine parameters, control objectives)</a:t>
            </a:r>
          </a:p>
          <a:p>
            <a:pPr algn="ctr"/>
            <a:endParaRPr lang="en-US" sz="600" dirty="0">
              <a:latin typeface="LM Roman 12" pitchFamily="2" charset="77"/>
            </a:endParaRPr>
          </a:p>
        </p:txBody>
      </p:sp>
      <p:sp>
        <p:nvSpPr>
          <p:cNvPr id="17" name="Down Arrow 16">
            <a:extLst>
              <a:ext uri="{FF2B5EF4-FFF2-40B4-BE49-F238E27FC236}">
                <a16:creationId xmlns:a16="http://schemas.microsoft.com/office/drawing/2014/main" id="{08AEB832-79F4-BA00-A6AA-8B3F4EC6220D}"/>
              </a:ext>
            </a:extLst>
          </p:cNvPr>
          <p:cNvSpPr/>
          <p:nvPr/>
        </p:nvSpPr>
        <p:spPr>
          <a:xfrm>
            <a:off x="7532919" y="2498286"/>
            <a:ext cx="387458" cy="459145"/>
          </a:xfrm>
          <a:prstGeom prst="downArrow">
            <a:avLst/>
          </a:prstGeom>
          <a:solidFill>
            <a:schemeClr val="accent6">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4FCE1F8-7FD1-ABB1-6937-3183C35A7A7C}"/>
                  </a:ext>
                </a:extLst>
              </p:cNvPr>
              <p:cNvSpPr txBox="1"/>
              <p:nvPr/>
            </p:nvSpPr>
            <p:spPr>
              <a:xfrm>
                <a:off x="5043319" y="4742174"/>
                <a:ext cx="5334000" cy="459549"/>
              </a:xfrm>
              <a:prstGeom prst="rect">
                <a:avLst/>
              </a:prstGeom>
              <a:noFill/>
              <a:ln w="38100">
                <a:solidFill>
                  <a:schemeClr val="tx1"/>
                </a:solidFill>
                <a:prstDash val="sysDot"/>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IE" sz="2600" i="1">
                          <a:latin typeface="Cambria Math" panose="02040503050406030204" pitchFamily="18" charset="0"/>
                        </a:rPr>
                        <m:t>𝛽</m:t>
                      </m:r>
                      <m:d>
                        <m:dPr>
                          <m:ctrlPr>
                            <a:rPr lang="en-IE" sz="2600" i="1">
                              <a:latin typeface="Cambria Math" panose="02040503050406030204" pitchFamily="18" charset="0"/>
                            </a:rPr>
                          </m:ctrlPr>
                        </m:dPr>
                        <m:e>
                          <m:r>
                            <a:rPr lang="en-IE" sz="2600" i="1">
                              <a:latin typeface="Cambria Math" panose="02040503050406030204" pitchFamily="18" charset="0"/>
                            </a:rPr>
                            <m:t>𝑡</m:t>
                          </m:r>
                        </m:e>
                      </m:d>
                      <m:r>
                        <a:rPr lang="en-IE" sz="2600" i="1">
                          <a:latin typeface="Cambria Math" panose="02040503050406030204" pitchFamily="18" charset="0"/>
                        </a:rPr>
                        <m:t>. </m:t>
                      </m:r>
                      <m:sSub>
                        <m:sSubPr>
                          <m:ctrlPr>
                            <a:rPr lang="en-IE" sz="2600" i="1">
                              <a:latin typeface="Cambria Math" panose="02040503050406030204" pitchFamily="18" charset="0"/>
                            </a:rPr>
                          </m:ctrlPr>
                        </m:sSubPr>
                        <m:e>
                          <m:r>
                            <a:rPr lang="en-IE" sz="2600" i="1">
                              <a:latin typeface="Cambria Math" panose="02040503050406030204" pitchFamily="18" charset="0"/>
                            </a:rPr>
                            <m:t>𝑃</m:t>
                          </m:r>
                        </m:e>
                        <m:sub>
                          <m:r>
                            <a:rPr lang="en-IE" sz="2600" i="1">
                              <a:latin typeface="Cambria Math" panose="02040503050406030204" pitchFamily="18" charset="0"/>
                            </a:rPr>
                            <m:t>𝛽</m:t>
                          </m:r>
                        </m:sub>
                      </m:sSub>
                      <m:d>
                        <m:dPr>
                          <m:ctrlPr>
                            <a:rPr lang="en-IE" sz="2600" i="1">
                              <a:latin typeface="Cambria Math" panose="02040503050406030204" pitchFamily="18" charset="0"/>
                            </a:rPr>
                          </m:ctrlPr>
                        </m:dPr>
                        <m:e>
                          <m:r>
                            <a:rPr lang="en-IE" sz="2600" i="1">
                              <a:latin typeface="Cambria Math" panose="02040503050406030204" pitchFamily="18" charset="0"/>
                            </a:rPr>
                            <m:t>𝑡</m:t>
                          </m:r>
                        </m:e>
                      </m:d>
                      <m:r>
                        <a:rPr lang="en-IE" sz="2600" i="1">
                          <a:latin typeface="Cambria Math" panose="02040503050406030204" pitchFamily="18" charset="0"/>
                        </a:rPr>
                        <m:t>,</m:t>
                      </m:r>
                      <m:sSub>
                        <m:sSubPr>
                          <m:ctrlPr>
                            <a:rPr lang="en-IE" sz="2600" i="1">
                              <a:latin typeface="Cambria Math" panose="02040503050406030204" pitchFamily="18" charset="0"/>
                            </a:rPr>
                          </m:ctrlPr>
                        </m:sSubPr>
                        <m:e>
                          <m:acc>
                            <m:accPr>
                              <m:chr m:val="̅"/>
                              <m:ctrlPr>
                                <a:rPr lang="en-IE" sz="2600" i="1" dirty="0">
                                  <a:latin typeface="Cambria Math" panose="02040503050406030204" pitchFamily="18" charset="0"/>
                                </a:rPr>
                              </m:ctrlPr>
                            </m:accPr>
                            <m:e>
                              <m:r>
                                <a:rPr lang="en-IE" sz="2600" i="1" dirty="0">
                                  <a:latin typeface="Cambria Math" panose="02040503050406030204" pitchFamily="18" charset="0"/>
                                </a:rPr>
                                <m:t>𝑃</m:t>
                              </m:r>
                            </m:e>
                          </m:acc>
                        </m:e>
                        <m:sub>
                          <m:r>
                            <a:rPr lang="en-IE" sz="2600" i="1">
                              <a:latin typeface="Cambria Math" panose="02040503050406030204" pitchFamily="18" charset="0"/>
                            </a:rPr>
                            <m:t>𝛽</m:t>
                          </m:r>
                        </m:sub>
                      </m:sSub>
                      <m:r>
                        <a:rPr lang="en-IE" sz="2600" i="1">
                          <a:latin typeface="Cambria Math" panose="02040503050406030204" pitchFamily="18" charset="0"/>
                        </a:rPr>
                        <m:t>, </m:t>
                      </m:r>
                      <m:sSubSup>
                        <m:sSubSupPr>
                          <m:ctrlPr>
                            <a:rPr lang="en-IE" sz="2600" i="1">
                              <a:latin typeface="Cambria Math" panose="02040503050406030204" pitchFamily="18" charset="0"/>
                            </a:rPr>
                          </m:ctrlPr>
                        </m:sSubSupPr>
                        <m:e>
                          <m:r>
                            <a:rPr lang="en-IE" sz="2600" i="1">
                              <a:latin typeface="Cambria Math" panose="02040503050406030204" pitchFamily="18" charset="0"/>
                            </a:rPr>
                            <m:t>𝑃</m:t>
                          </m:r>
                        </m:e>
                        <m:sub>
                          <m:r>
                            <a:rPr lang="en-IE" sz="2600" i="1">
                              <a:latin typeface="Cambria Math" panose="02040503050406030204" pitchFamily="18" charset="0"/>
                            </a:rPr>
                            <m:t>𝛽</m:t>
                          </m:r>
                        </m:sub>
                        <m:sup>
                          <m:r>
                            <a:rPr lang="en-IE" sz="2600" i="1">
                              <a:latin typeface="Cambria Math" panose="02040503050406030204" pitchFamily="18" charset="0"/>
                            </a:rPr>
                            <m:t>⋆</m:t>
                          </m:r>
                        </m:sup>
                      </m:sSubSup>
                    </m:oMath>
                  </m:oMathPara>
                </a14:m>
                <a:endParaRPr lang="en-US" sz="2600" dirty="0">
                  <a:latin typeface="LM Roman 12" pitchFamily="2" charset="77"/>
                </a:endParaRPr>
              </a:p>
            </p:txBody>
          </p:sp>
        </mc:Choice>
        <mc:Fallback xmlns="">
          <p:sp>
            <p:nvSpPr>
              <p:cNvPr id="19" name="TextBox 18">
                <a:extLst>
                  <a:ext uri="{FF2B5EF4-FFF2-40B4-BE49-F238E27FC236}">
                    <a16:creationId xmlns:a16="http://schemas.microsoft.com/office/drawing/2014/main" id="{64FCE1F8-7FD1-ABB1-6937-3183C35A7A7C}"/>
                  </a:ext>
                </a:extLst>
              </p:cNvPr>
              <p:cNvSpPr txBox="1">
                <a:spLocks noRot="1" noChangeAspect="1" noMove="1" noResize="1" noEditPoints="1" noAdjustHandles="1" noChangeArrowheads="1" noChangeShapeType="1" noTextEdit="1"/>
              </p:cNvSpPr>
              <p:nvPr/>
            </p:nvSpPr>
            <p:spPr>
              <a:xfrm>
                <a:off x="5043319" y="4742174"/>
                <a:ext cx="5334000" cy="459549"/>
              </a:xfrm>
              <a:prstGeom prst="rect">
                <a:avLst/>
              </a:prstGeom>
              <a:blipFill>
                <a:blip r:embed="rId4"/>
                <a:stretch>
                  <a:fillRect b="-17949"/>
                </a:stretch>
              </a:blipFill>
              <a:ln w="38100">
                <a:solidFill>
                  <a:schemeClr val="tx1"/>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A11E2F52-C124-2F29-F2CA-0AC7C02694BB}"/>
                  </a:ext>
                </a:extLst>
              </p:cNvPr>
              <p:cNvSpPr txBox="1">
                <a:spLocks/>
              </p:cNvSpPr>
              <p:nvPr/>
            </p:nvSpPr>
            <p:spPr>
              <a:xfrm>
                <a:off x="5090096" y="3214670"/>
                <a:ext cx="5273104" cy="949956"/>
              </a:xfrm>
              <a:prstGeom prst="rect">
                <a:avLst/>
              </a:prstGeom>
            </p:spPr>
            <p:txBody>
              <a:bodyPr vert="horz" lIns="0" tIns="0" rIns="0" bIns="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sz="2000" b="1" i="1">
                          <a:solidFill>
                            <a:srgbClr val="0070C0"/>
                          </a:solidFill>
                          <a:latin typeface="Cambria Math" panose="02040503050406030204" pitchFamily="18" charset="0"/>
                        </a:rPr>
                        <m:t>𝜷</m:t>
                      </m:r>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𝒕</m:t>
                          </m:r>
                        </m:e>
                      </m:d>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𝑷</m:t>
                          </m:r>
                        </m:sub>
                      </m:sSub>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𝒕</m:t>
                          </m:r>
                        </m:e>
                      </m:d>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𝑰</m:t>
                          </m:r>
                        </m:sub>
                      </m:sSub>
                      <m:nary>
                        <m:naryPr>
                          <m:ctrlPr>
                            <a:rPr lang="en-IE" sz="2000" b="1" i="1">
                              <a:solidFill>
                                <a:srgbClr val="0070C0"/>
                              </a:solidFill>
                              <a:latin typeface="Cambria Math" panose="02040503050406030204" pitchFamily="18" charset="0"/>
                            </a:rPr>
                          </m:ctrlPr>
                        </m:naryPr>
                        <m:sub>
                          <m:r>
                            <m:rPr>
                              <m:brk m:alnAt="23"/>
                            </m:rPr>
                            <a:rPr lang="en-IE" sz="2000" b="1" i="1">
                              <a:solidFill>
                                <a:srgbClr val="0070C0"/>
                              </a:solidFill>
                              <a:latin typeface="Cambria Math" panose="02040503050406030204" pitchFamily="18" charset="0"/>
                            </a:rPr>
                            <m:t>𝟎</m:t>
                          </m:r>
                        </m:sub>
                        <m:sup>
                          <m:r>
                            <a:rPr lang="en-IE" sz="2000" b="1" i="1">
                              <a:solidFill>
                                <a:srgbClr val="0070C0"/>
                              </a:solidFill>
                              <a:latin typeface="Cambria Math" panose="02040503050406030204" pitchFamily="18" charset="0"/>
                            </a:rPr>
                            <m:t>𝒕</m:t>
                          </m:r>
                        </m:sup>
                        <m:e>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𝝉</m:t>
                              </m:r>
                            </m:e>
                          </m:d>
                          <m:r>
                            <a:rPr lang="en-IE" sz="2000" b="1" i="1">
                              <a:solidFill>
                                <a:srgbClr val="0070C0"/>
                              </a:solidFill>
                              <a:latin typeface="Cambria Math" panose="02040503050406030204" pitchFamily="18" charset="0"/>
                            </a:rPr>
                            <m:t>𝒅</m:t>
                          </m:r>
                          <m:r>
                            <a:rPr lang="en-IE" sz="2000" b="1" i="1">
                              <a:solidFill>
                                <a:srgbClr val="0070C0"/>
                              </a:solidFill>
                              <a:latin typeface="Cambria Math" panose="02040503050406030204" pitchFamily="18" charset="0"/>
                            </a:rPr>
                            <m:t>𝝉</m:t>
                          </m:r>
                        </m:e>
                      </m:nary>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𝑫</m:t>
                          </m:r>
                        </m:sub>
                      </m:sSub>
                      <m:f>
                        <m:fPr>
                          <m:ctrlPr>
                            <a:rPr lang="en-IE" sz="2000" b="1" i="1">
                              <a:solidFill>
                                <a:srgbClr val="0070C0"/>
                              </a:solidFill>
                              <a:latin typeface="Cambria Math" panose="02040503050406030204" pitchFamily="18" charset="0"/>
                            </a:rPr>
                          </m:ctrlPr>
                        </m:fPr>
                        <m:num>
                          <m:r>
                            <a:rPr lang="en-IE" sz="2000" b="1" i="1">
                              <a:solidFill>
                                <a:srgbClr val="0070C0"/>
                              </a:solidFill>
                              <a:latin typeface="Cambria Math" panose="02040503050406030204" pitchFamily="18" charset="0"/>
                            </a:rPr>
                            <m:t>𝒅</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r>
                            <a:rPr lang="en-IE" sz="2000" b="1" i="1">
                              <a:solidFill>
                                <a:srgbClr val="0070C0"/>
                              </a:solidFill>
                              <a:latin typeface="Cambria Math" panose="02040503050406030204" pitchFamily="18" charset="0"/>
                            </a:rPr>
                            <m:t>(</m:t>
                          </m:r>
                          <m:r>
                            <a:rPr lang="en-IE" sz="2000" b="1" i="1">
                              <a:solidFill>
                                <a:srgbClr val="0070C0"/>
                              </a:solidFill>
                              <a:latin typeface="Cambria Math" panose="02040503050406030204" pitchFamily="18" charset="0"/>
                            </a:rPr>
                            <m:t>𝒕</m:t>
                          </m:r>
                          <m:r>
                            <a:rPr lang="en-IE" sz="2000" b="1" i="1">
                              <a:solidFill>
                                <a:srgbClr val="0070C0"/>
                              </a:solidFill>
                              <a:latin typeface="Cambria Math" panose="02040503050406030204" pitchFamily="18" charset="0"/>
                            </a:rPr>
                            <m:t>)</m:t>
                          </m:r>
                        </m:num>
                        <m:den>
                          <m:r>
                            <a:rPr lang="en-IE" sz="2000" b="1" i="1">
                              <a:solidFill>
                                <a:srgbClr val="0070C0"/>
                              </a:solidFill>
                              <a:latin typeface="Cambria Math" panose="02040503050406030204" pitchFamily="18" charset="0"/>
                            </a:rPr>
                            <m:t>𝒅𝒕</m:t>
                          </m:r>
                        </m:den>
                      </m:f>
                    </m:oMath>
                  </m:oMathPara>
                </a14:m>
                <a:endParaRPr lang="en-US" sz="2000" dirty="0">
                  <a:solidFill>
                    <a:srgbClr val="0070C0"/>
                  </a:solidFill>
                </a:endParaRPr>
              </a:p>
              <a:p>
                <a:pPr marL="0" indent="0" algn="just">
                  <a:buNone/>
                </a:pPr>
                <a:endParaRPr lang="en-IE" sz="2000" b="1" i="1" dirty="0">
                  <a:solidFill>
                    <a:srgbClr val="FF0000"/>
                  </a:solidFill>
                  <a:latin typeface="Cambria Math" panose="02040503050406030204" pitchFamily="18" charset="0"/>
                </a:endParaRPr>
              </a:p>
            </p:txBody>
          </p:sp>
        </mc:Choice>
        <mc:Fallback xmlns="">
          <p:sp>
            <p:nvSpPr>
              <p:cNvPr id="20" name="Content Placeholder 2">
                <a:extLst>
                  <a:ext uri="{FF2B5EF4-FFF2-40B4-BE49-F238E27FC236}">
                    <a16:creationId xmlns:a16="http://schemas.microsoft.com/office/drawing/2014/main" id="{A11E2F52-C124-2F29-F2CA-0AC7C02694BB}"/>
                  </a:ext>
                </a:extLst>
              </p:cNvPr>
              <p:cNvSpPr txBox="1">
                <a:spLocks noRot="1" noChangeAspect="1" noMove="1" noResize="1" noEditPoints="1" noAdjustHandles="1" noChangeArrowheads="1" noChangeShapeType="1" noTextEdit="1"/>
              </p:cNvSpPr>
              <p:nvPr/>
            </p:nvSpPr>
            <p:spPr>
              <a:xfrm>
                <a:off x="5090096" y="3214670"/>
                <a:ext cx="5273104" cy="949956"/>
              </a:xfrm>
              <a:prstGeom prst="rect">
                <a:avLst/>
              </a:prstGeom>
              <a:blipFill>
                <a:blip r:embed="rId5"/>
                <a:stretch>
                  <a:fillRect l="-959" t="-130263" r="-959" b="-168421"/>
                </a:stretch>
              </a:blipFill>
            </p:spPr>
            <p:txBody>
              <a:bodyPr/>
              <a:lstStyle/>
              <a:p>
                <a:r>
                  <a:rPr lang="en-US">
                    <a:noFill/>
                  </a:rPr>
                  <a:t> </a:t>
                </a:r>
              </a:p>
            </p:txBody>
          </p:sp>
        </mc:Fallback>
      </mc:AlternateContent>
      <p:sp>
        <p:nvSpPr>
          <p:cNvPr id="21" name="Down Arrow 20">
            <a:extLst>
              <a:ext uri="{FF2B5EF4-FFF2-40B4-BE49-F238E27FC236}">
                <a16:creationId xmlns:a16="http://schemas.microsoft.com/office/drawing/2014/main" id="{31D8B243-4EB6-3C12-1AD1-372E325266BB}"/>
              </a:ext>
            </a:extLst>
          </p:cNvPr>
          <p:cNvSpPr/>
          <p:nvPr/>
        </p:nvSpPr>
        <p:spPr>
          <a:xfrm>
            <a:off x="7532919" y="4267201"/>
            <a:ext cx="387458" cy="459145"/>
          </a:xfrm>
          <a:prstGeom prst="downArrow">
            <a:avLst/>
          </a:prstGeom>
          <a:solidFill>
            <a:schemeClr val="accent6">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1612905-7E00-4D6D-BC99-E501514BBEE7}"/>
              </a:ext>
            </a:extLst>
          </p:cNvPr>
          <p:cNvSpPr>
            <a:spLocks noGrp="1"/>
          </p:cNvSpPr>
          <p:nvPr>
            <p:ph type="sldNum" sz="quarter" idx="12"/>
          </p:nvPr>
        </p:nvSpPr>
        <p:spPr/>
        <p:txBody>
          <a:bodyPr/>
          <a:lstStyle/>
          <a:p>
            <a:fld id="{9E3EFB43-BEAF-4970-A06C-24B01B76FA99}" type="slidenum">
              <a:rPr lang="en-US" smtClean="0"/>
              <a:pPr/>
              <a:t>97</a:t>
            </a:fld>
            <a:endParaRPr lang="en-US"/>
          </a:p>
        </p:txBody>
      </p:sp>
      <p:sp>
        <p:nvSpPr>
          <p:cNvPr id="4" name="TextBox 3">
            <a:extLst>
              <a:ext uri="{FF2B5EF4-FFF2-40B4-BE49-F238E27FC236}">
                <a16:creationId xmlns:a16="http://schemas.microsoft.com/office/drawing/2014/main" id="{B8B39B25-9196-0DEC-3211-4B22F32C05A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391568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9" grpId="0" animBg="1"/>
      <p:bldP spid="2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14B1A6C-BDC1-EA16-8906-7901BAEEAC8C}"/>
                  </a:ext>
                </a:extLst>
              </p:cNvPr>
              <p:cNvSpPr txBox="1"/>
              <p:nvPr/>
            </p:nvSpPr>
            <p:spPr>
              <a:xfrm>
                <a:off x="1074664" y="2823007"/>
                <a:ext cx="4079591" cy="2743764"/>
              </a:xfrm>
              <a:prstGeom prst="rect">
                <a:avLst/>
              </a:prstGeom>
              <a:noFill/>
            </p:spPr>
            <p:txBody>
              <a:bodyPr wrap="square" rtlCol="0">
                <a:spAutoFit/>
              </a:bodyPr>
              <a:lstStyle/>
              <a:p>
                <a14:m>
                  <m:oMath xmlns:m="http://schemas.openxmlformats.org/officeDocument/2006/math">
                    <m:sSub>
                      <m:sSubPr>
                        <m:ctrlPr>
                          <a:rPr lang="en-IE" sz="2400" i="1" dirty="0">
                            <a:latin typeface="Cambria Math" panose="02040503050406030204" pitchFamily="18" charset="0"/>
                          </a:rPr>
                        </m:ctrlPr>
                      </m:sSubPr>
                      <m:e>
                        <m:acc>
                          <m:accPr>
                            <m:chr m:val="̂"/>
                            <m:ctrlPr>
                              <a:rPr lang="en-IE" sz="2400" i="1" dirty="0">
                                <a:latin typeface="Cambria Math" panose="02040503050406030204" pitchFamily="18" charset="0"/>
                              </a:rPr>
                            </m:ctrlPr>
                          </m:accPr>
                          <m:e>
                            <m:r>
                              <a:rPr lang="en-IE" sz="2400" i="1" dirty="0">
                                <a:latin typeface="Cambria Math" panose="02040503050406030204" pitchFamily="18" charset="0"/>
                              </a:rPr>
                              <m:t>𝑢</m:t>
                            </m:r>
                          </m:e>
                        </m:acc>
                      </m:e>
                      <m:sub>
                        <m:r>
                          <a:rPr lang="en-IE" sz="2400" i="1" dirty="0">
                            <a:latin typeface="Cambria Math" panose="02040503050406030204" pitchFamily="18" charset="0"/>
                          </a:rPr>
                          <m:t>𝑥</m:t>
                        </m:r>
                      </m:sub>
                    </m:sSub>
                  </m:oMath>
                </a14:m>
                <a:r>
                  <a:rPr lang="en-US" sz="2400" dirty="0">
                    <a:latin typeface="LM Roman 12" pitchFamily="2" charset="77"/>
                  </a:rPr>
                  <a:t> Filtered horizontal wind speed</a:t>
                </a:r>
              </a:p>
              <a:p>
                <a:pPr/>
                <a14:m>
                  <m:oMathPara xmlns:m="http://schemas.openxmlformats.org/officeDocument/2006/math">
                    <m:oMathParaPr>
                      <m:jc m:val="left"/>
                    </m:oMathParaPr>
                    <m:oMath xmlns:m="http://schemas.openxmlformats.org/officeDocument/2006/math">
                      <m:sSub>
                        <m:sSubPr>
                          <m:ctrlPr>
                            <a:rPr lang="en-IE" sz="2400" i="1" dirty="0">
                              <a:latin typeface="Cambria Math" panose="02040503050406030204" pitchFamily="18" charset="0"/>
                            </a:rPr>
                          </m:ctrlPr>
                        </m:sSubPr>
                        <m:e>
                          <m:bar>
                            <m:barPr>
                              <m:pos m:val="top"/>
                              <m:ctrlPr>
                                <a:rPr lang="en-IE" sz="2400" i="1" dirty="0">
                                  <a:latin typeface="Cambria Math" panose="02040503050406030204" pitchFamily="18" charset="0"/>
                                </a:rPr>
                              </m:ctrlPr>
                            </m:barPr>
                            <m:e>
                              <m:r>
                                <a:rPr lang="en-IE" sz="2400" i="1" dirty="0">
                                  <a:latin typeface="Cambria Math" panose="02040503050406030204" pitchFamily="18" charset="0"/>
                                </a:rPr>
                                <m:t>𝑢</m:t>
                              </m:r>
                            </m:e>
                          </m:bar>
                        </m:e>
                        <m:sub>
                          <m:r>
                            <a:rPr lang="en-IE" sz="2400" i="1" dirty="0">
                              <a:latin typeface="Cambria Math" panose="02040503050406030204" pitchFamily="18" charset="0"/>
                            </a:rPr>
                            <m:t>𝑥</m:t>
                          </m:r>
                        </m:sub>
                      </m:sSub>
                      <m:r>
                        <m:rPr>
                          <m:nor/>
                        </m:rPr>
                        <a:rPr lang="en-US" sz="2400" dirty="0">
                          <a:latin typeface="LM Roman 12" pitchFamily="2" charset="77"/>
                        </a:rPr>
                        <m:t> </m:t>
                      </m:r>
                      <m:r>
                        <m:rPr>
                          <m:nor/>
                        </m:rPr>
                        <a:rPr lang="en-IE" sz="2400" dirty="0">
                          <a:latin typeface="LM Roman 12" pitchFamily="2" charset="77"/>
                        </a:rPr>
                        <m:t>Mean</m:t>
                      </m:r>
                      <m:r>
                        <m:rPr>
                          <m:nor/>
                        </m:rPr>
                        <a:rPr lang="en-US" sz="2400" dirty="0">
                          <a:latin typeface="LM Roman 12" pitchFamily="2" charset="77"/>
                        </a:rPr>
                        <m:t> </m:t>
                      </m:r>
                      <m:r>
                        <m:rPr>
                          <m:nor/>
                        </m:rPr>
                        <a:rPr lang="en-US" sz="2400" dirty="0">
                          <a:latin typeface="LM Roman 12" pitchFamily="2" charset="77"/>
                        </a:rPr>
                        <m:t>wind</m:t>
                      </m:r>
                      <m:r>
                        <m:rPr>
                          <m:nor/>
                        </m:rPr>
                        <a:rPr lang="en-US" sz="2400" dirty="0">
                          <a:latin typeface="LM Roman 12" pitchFamily="2" charset="77"/>
                        </a:rPr>
                        <m:t> </m:t>
                      </m:r>
                      <m:r>
                        <m:rPr>
                          <m:nor/>
                        </m:rPr>
                        <a:rPr lang="en-US" sz="2400" dirty="0">
                          <a:latin typeface="LM Roman 12" pitchFamily="2" charset="77"/>
                        </a:rPr>
                        <m:t>speed</m:t>
                      </m:r>
                    </m:oMath>
                  </m:oMathPara>
                </a14:m>
                <a:endParaRPr lang="en-US" sz="2400" dirty="0">
                  <a:latin typeface="LM Roman 12" pitchFamily="2" charset="77"/>
                </a:endParaRPr>
              </a:p>
              <a:p>
                <a14:m>
                  <m:oMath xmlns:m="http://schemas.openxmlformats.org/officeDocument/2006/math">
                    <m:sSub>
                      <m:sSubPr>
                        <m:ctrlPr>
                          <a:rPr lang="en-IE" sz="2400" i="1" dirty="0">
                            <a:latin typeface="Cambria Math" panose="02040503050406030204" pitchFamily="18" charset="0"/>
                          </a:rPr>
                        </m:ctrlPr>
                      </m:sSubPr>
                      <m:e>
                        <m:acc>
                          <m:accPr>
                            <m:chr m:val="̇"/>
                            <m:ctrlPr>
                              <a:rPr lang="en-IE" sz="2400" i="1">
                                <a:latin typeface="Cambria Math" panose="02040503050406030204" pitchFamily="18" charset="0"/>
                              </a:rPr>
                            </m:ctrlPr>
                          </m:accPr>
                          <m:e>
                            <m:acc>
                              <m:accPr>
                                <m:chr m:val="̂"/>
                                <m:ctrlPr>
                                  <a:rPr lang="en-IE" sz="2400" i="1">
                                    <a:latin typeface="Cambria Math" panose="02040503050406030204" pitchFamily="18" charset="0"/>
                                  </a:rPr>
                                </m:ctrlPr>
                              </m:accPr>
                              <m:e>
                                <m:r>
                                  <a:rPr lang="en-IE" sz="2400" i="1">
                                    <a:latin typeface="Cambria Math" panose="02040503050406030204" pitchFamily="18" charset="0"/>
                                  </a:rPr>
                                  <m:t>𝑢</m:t>
                                </m:r>
                              </m:e>
                            </m:acc>
                          </m:e>
                        </m:acc>
                      </m:e>
                      <m:sub>
                        <m:r>
                          <a:rPr lang="en-IE" sz="2400" i="1" dirty="0">
                            <a:latin typeface="Cambria Math" panose="02040503050406030204" pitchFamily="18" charset="0"/>
                          </a:rPr>
                          <m:t>𝑥</m:t>
                        </m:r>
                      </m:sub>
                    </m:sSub>
                  </m:oMath>
                </a14:m>
                <a:r>
                  <a:rPr lang="en-US" sz="2400" dirty="0">
                    <a:latin typeface="LM Roman 12" pitchFamily="2" charset="77"/>
                  </a:rPr>
                  <a:t> First time-derivative of </a:t>
                </a:r>
                <a14:m>
                  <m:oMath xmlns:m="http://schemas.openxmlformats.org/officeDocument/2006/math">
                    <m:sSub>
                      <m:sSubPr>
                        <m:ctrlPr>
                          <a:rPr lang="en-IE" sz="2400" i="1" dirty="0">
                            <a:latin typeface="Cambria Math" panose="02040503050406030204" pitchFamily="18" charset="0"/>
                          </a:rPr>
                        </m:ctrlPr>
                      </m:sSubPr>
                      <m:e>
                        <m:acc>
                          <m:accPr>
                            <m:chr m:val="̂"/>
                            <m:ctrlPr>
                              <a:rPr lang="en-IE" sz="2400" i="1" dirty="0">
                                <a:latin typeface="Cambria Math" panose="02040503050406030204" pitchFamily="18" charset="0"/>
                              </a:rPr>
                            </m:ctrlPr>
                          </m:accPr>
                          <m:e>
                            <m:r>
                              <a:rPr lang="en-IE" sz="2400" i="1" dirty="0">
                                <a:latin typeface="Cambria Math" panose="02040503050406030204" pitchFamily="18" charset="0"/>
                              </a:rPr>
                              <m:t>𝑢</m:t>
                            </m:r>
                          </m:e>
                        </m:acc>
                      </m:e>
                      <m:sub>
                        <m:r>
                          <a:rPr lang="en-IE" sz="2400" i="1" dirty="0">
                            <a:latin typeface="Cambria Math" panose="02040503050406030204" pitchFamily="18" charset="0"/>
                          </a:rPr>
                          <m:t>𝑥</m:t>
                        </m:r>
                      </m:sub>
                    </m:sSub>
                  </m:oMath>
                </a14:m>
                <a:endParaRPr lang="en-US" sz="2400" dirty="0">
                  <a:latin typeface="LM Roman 12" pitchFamily="2" charset="77"/>
                </a:endParaRPr>
              </a:p>
              <a:p>
                <a14:m>
                  <m:oMath xmlns:m="http://schemas.openxmlformats.org/officeDocument/2006/math">
                    <m:r>
                      <a:rPr lang="en-IE" sz="2400" i="1" dirty="0">
                        <a:latin typeface="Cambria Math" panose="02040503050406030204" pitchFamily="18" charset="0"/>
                      </a:rPr>
                      <m:t>𝛽</m:t>
                    </m:r>
                  </m:oMath>
                </a14:m>
                <a:r>
                  <a:rPr lang="en-US" sz="2400" dirty="0">
                    <a:latin typeface="LM Roman 12" pitchFamily="2" charset="77"/>
                  </a:rPr>
                  <a:t> Blade-pitch control signal</a:t>
                </a:r>
              </a:p>
              <a:p>
                <a14:m>
                  <m:oMath xmlns:m="http://schemas.openxmlformats.org/officeDocument/2006/math">
                    <m:acc>
                      <m:accPr>
                        <m:chr m:val="̇"/>
                        <m:ctrlPr>
                          <a:rPr lang="en-IE" sz="2400" i="1">
                            <a:latin typeface="Cambria Math" panose="02040503050406030204" pitchFamily="18" charset="0"/>
                          </a:rPr>
                        </m:ctrlPr>
                      </m:accPr>
                      <m:e>
                        <m:r>
                          <a:rPr lang="en-IE" sz="2400" i="1">
                            <a:latin typeface="Cambria Math" panose="02040503050406030204" pitchFamily="18" charset="0"/>
                          </a:rPr>
                          <m:t>𝛽</m:t>
                        </m:r>
                      </m:e>
                    </m:acc>
                  </m:oMath>
                </a14:m>
                <a:r>
                  <a:rPr lang="en-US" sz="2400" dirty="0">
                    <a:latin typeface="LM Roman 12" pitchFamily="2" charset="77"/>
                  </a:rPr>
                  <a:t> First time-derivative of </a:t>
                </a:r>
                <a14:m>
                  <m:oMath xmlns:m="http://schemas.openxmlformats.org/officeDocument/2006/math">
                    <m:r>
                      <a:rPr lang="en-IE" sz="2400" i="1" dirty="0">
                        <a:latin typeface="Cambria Math" panose="02040503050406030204" pitchFamily="18" charset="0"/>
                      </a:rPr>
                      <m:t>𝛽</m:t>
                    </m:r>
                  </m:oMath>
                </a14:m>
                <a:endParaRPr lang="en-US" sz="2400" dirty="0">
                  <a:latin typeface="LM Roman 12" pitchFamily="2" charset="77"/>
                </a:endParaRPr>
              </a:p>
              <a:p>
                <a14:m>
                  <m:oMath xmlns:m="http://schemas.openxmlformats.org/officeDocument/2006/math">
                    <m:acc>
                      <m:accPr>
                        <m:chr m:val="̈"/>
                        <m:ctrlPr>
                          <a:rPr lang="en-IE" sz="2400" i="1">
                            <a:latin typeface="Cambria Math" panose="02040503050406030204" pitchFamily="18" charset="0"/>
                          </a:rPr>
                        </m:ctrlPr>
                      </m:accPr>
                      <m:e>
                        <m:r>
                          <a:rPr lang="en-IE" sz="2400" i="1">
                            <a:latin typeface="Cambria Math" panose="02040503050406030204" pitchFamily="18" charset="0"/>
                          </a:rPr>
                          <m:t>𝛽</m:t>
                        </m:r>
                      </m:e>
                    </m:acc>
                  </m:oMath>
                </a14:m>
                <a:r>
                  <a:rPr lang="en-US" sz="2400" dirty="0">
                    <a:latin typeface="LM Roman 12" pitchFamily="2" charset="77"/>
                  </a:rPr>
                  <a:t> Second time-derivative of </a:t>
                </a:r>
                <a14:m>
                  <m:oMath xmlns:m="http://schemas.openxmlformats.org/officeDocument/2006/math">
                    <m:r>
                      <a:rPr lang="en-IE" sz="2400" i="1" dirty="0">
                        <a:latin typeface="Cambria Math" panose="02040503050406030204" pitchFamily="18" charset="0"/>
                      </a:rPr>
                      <m:t>𝛽</m:t>
                    </m:r>
                  </m:oMath>
                </a14:m>
                <a:endParaRPr lang="en-US" sz="2400" dirty="0">
                  <a:latin typeface="LM Roman 12" pitchFamily="2" charset="77"/>
                </a:endParaRPr>
              </a:p>
            </p:txBody>
          </p:sp>
        </mc:Choice>
        <mc:Fallback xmlns="">
          <p:sp>
            <p:nvSpPr>
              <p:cNvPr id="24" name="TextBox 23">
                <a:extLst>
                  <a:ext uri="{FF2B5EF4-FFF2-40B4-BE49-F238E27FC236}">
                    <a16:creationId xmlns:a16="http://schemas.microsoft.com/office/drawing/2014/main" id="{214B1A6C-BDC1-EA16-8906-7901BAEEAC8C}"/>
                  </a:ext>
                </a:extLst>
              </p:cNvPr>
              <p:cNvSpPr txBox="1">
                <a:spLocks noRot="1" noChangeAspect="1" noMove="1" noResize="1" noEditPoints="1" noAdjustHandles="1" noChangeArrowheads="1" noChangeShapeType="1" noTextEdit="1"/>
              </p:cNvSpPr>
              <p:nvPr/>
            </p:nvSpPr>
            <p:spPr>
              <a:xfrm>
                <a:off x="1074664" y="2823007"/>
                <a:ext cx="4079591" cy="2743764"/>
              </a:xfrm>
              <a:prstGeom prst="rect">
                <a:avLst/>
              </a:prstGeom>
              <a:blipFill>
                <a:blip r:embed="rId3"/>
                <a:stretch>
                  <a:fillRect l="-2167" t="-1382" b="-414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E587F514-FD2B-C26C-A6A9-5A5259F8F5BF}"/>
              </a:ext>
            </a:extLst>
          </p:cNvPr>
          <p:cNvGrpSpPr/>
          <p:nvPr/>
        </p:nvGrpSpPr>
        <p:grpSpPr>
          <a:xfrm>
            <a:off x="1779813" y="986429"/>
            <a:ext cx="8839201" cy="4580342"/>
            <a:chOff x="1676399" y="1347376"/>
            <a:chExt cx="8839201" cy="4580342"/>
          </a:xfrm>
        </p:grpSpPr>
        <p:grpSp>
          <p:nvGrpSpPr>
            <p:cNvPr id="5" name="Group 4">
              <a:extLst>
                <a:ext uri="{FF2B5EF4-FFF2-40B4-BE49-F238E27FC236}">
                  <a16:creationId xmlns:a16="http://schemas.microsoft.com/office/drawing/2014/main" id="{F59A0712-55CB-8CF4-0516-EDA74827501D}"/>
                </a:ext>
              </a:extLst>
            </p:cNvPr>
            <p:cNvGrpSpPr/>
            <p:nvPr/>
          </p:nvGrpSpPr>
          <p:grpSpPr>
            <a:xfrm>
              <a:off x="1676399" y="1347376"/>
              <a:ext cx="8839201" cy="4163248"/>
              <a:chOff x="884922" y="1189228"/>
              <a:chExt cx="10422156" cy="4908817"/>
            </a:xfrm>
          </p:grpSpPr>
          <p:grpSp>
            <p:nvGrpSpPr>
              <p:cNvPr id="6" name="Group 5">
                <a:extLst>
                  <a:ext uri="{FF2B5EF4-FFF2-40B4-BE49-F238E27FC236}">
                    <a16:creationId xmlns:a16="http://schemas.microsoft.com/office/drawing/2014/main" id="{BB8C0EB7-DF96-0A7E-E3A7-7FDE469EE9B5}"/>
                  </a:ext>
                </a:extLst>
              </p:cNvPr>
              <p:cNvGrpSpPr/>
              <p:nvPr/>
            </p:nvGrpSpPr>
            <p:grpSpPr>
              <a:xfrm>
                <a:off x="4895558" y="4227113"/>
                <a:ext cx="3853541" cy="1870932"/>
                <a:chOff x="4895558" y="3924885"/>
                <a:chExt cx="3853541" cy="1870932"/>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70F0E66-A80E-F429-84F2-51204FC2A6CA}"/>
                        </a:ext>
                      </a:extLst>
                    </p:cNvPr>
                    <p:cNvSpPr txBox="1">
                      <a:spLocks/>
                    </p:cNvSpPr>
                    <p:nvPr/>
                  </p:nvSpPr>
                  <p:spPr>
                    <a:xfrm>
                      <a:off x="4895558" y="5177426"/>
                      <a:ext cx="3853541" cy="618391"/>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IE" b="1" i="1">
                                    <a:solidFill>
                                      <a:srgbClr val="FF0000"/>
                                    </a:solidFill>
                                    <a:latin typeface="Cambria Math" panose="02040503050406030204" pitchFamily="18" charset="0"/>
                                  </a:rPr>
                                </m:ctrlPr>
                              </m:sSubPr>
                              <m:e>
                                <m:r>
                                  <a:rPr lang="en-IE" b="1" i="1">
                                    <a:solidFill>
                                      <a:srgbClr val="FF0000"/>
                                    </a:solidFill>
                                    <a:latin typeface="Cambria Math" panose="02040503050406030204" pitchFamily="18" charset="0"/>
                                  </a:rPr>
                                  <m:t>𝑷</m:t>
                                </m:r>
                              </m:e>
                              <m:sub>
                                <m:r>
                                  <a:rPr lang="en-IE" b="1" i="1">
                                    <a:solidFill>
                                      <a:srgbClr val="FF0000"/>
                                    </a:solidFill>
                                    <a:latin typeface="Cambria Math" panose="02040503050406030204" pitchFamily="18" charset="0"/>
                                  </a:rPr>
                                  <m:t>𝜷</m:t>
                                </m:r>
                              </m:sub>
                            </m:sSub>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m:t>
                            </m:r>
                            <m:sSub>
                              <m:sSubPr>
                                <m:ctrlPr>
                                  <a:rPr lang="en-IE" b="1" i="1">
                                    <a:solidFill>
                                      <a:srgbClr val="FF0000"/>
                                    </a:solidFill>
                                    <a:latin typeface="Cambria Math" panose="02040503050406030204" pitchFamily="18" charset="0"/>
                                  </a:rPr>
                                </m:ctrlPr>
                              </m:sSubPr>
                              <m:e>
                                <m:r>
                                  <a:rPr lang="en-IE" b="1" i="1">
                                    <a:solidFill>
                                      <a:srgbClr val="FF0000"/>
                                    </a:solidFill>
                                    <a:latin typeface="Cambria Math" panose="02040503050406030204" pitchFamily="18" charset="0"/>
                                  </a:rPr>
                                  <m:t>𝒇</m:t>
                                </m:r>
                              </m:e>
                              <m:sub>
                                <m:r>
                                  <a:rPr lang="en-IE" b="1" i="1">
                                    <a:solidFill>
                                      <a:srgbClr val="FF0000"/>
                                    </a:solidFill>
                                    <a:latin typeface="Cambria Math" panose="02040503050406030204" pitchFamily="18" charset="0"/>
                                  </a:rPr>
                                  <m:t>𝑷</m:t>
                                </m:r>
                              </m:sub>
                            </m:sSub>
                            <m:r>
                              <a:rPr lang="en-IE" b="1" i="1">
                                <a:solidFill>
                                  <a:srgbClr val="FF0000"/>
                                </a:solidFill>
                                <a:latin typeface="Cambria Math" panose="02040503050406030204" pitchFamily="18" charset="0"/>
                              </a:rPr>
                              <m:t>(</m:t>
                            </m:r>
                            <m:acc>
                              <m:accPr>
                                <m:chr m:val="̇"/>
                                <m:ctrlPr>
                                  <a:rPr lang="en-IE" b="1" i="1">
                                    <a:solidFill>
                                      <a:srgbClr val="FF0000"/>
                                    </a:solidFill>
                                    <a:latin typeface="Cambria Math" panose="02040503050406030204" pitchFamily="18" charset="0"/>
                                  </a:rPr>
                                </m:ctrlPr>
                              </m:accPr>
                              <m:e>
                                <m:r>
                                  <a:rPr lang="en-IE" b="1" i="1">
                                    <a:solidFill>
                                      <a:srgbClr val="FF0000"/>
                                    </a:solidFill>
                                    <a:latin typeface="Cambria Math" panose="02040503050406030204" pitchFamily="18" charset="0"/>
                                  </a:rPr>
                                  <m:t>𝜷</m:t>
                                </m:r>
                              </m:e>
                            </m:acc>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 </m:t>
                            </m:r>
                            <m:acc>
                              <m:accPr>
                                <m:chr m:val="̈"/>
                                <m:ctrlPr>
                                  <a:rPr lang="en-IE" b="1" i="1">
                                    <a:solidFill>
                                      <a:srgbClr val="FF0000"/>
                                    </a:solidFill>
                                    <a:latin typeface="Cambria Math" panose="02040503050406030204" pitchFamily="18" charset="0"/>
                                  </a:rPr>
                                </m:ctrlPr>
                              </m:accPr>
                              <m:e>
                                <m:r>
                                  <a:rPr lang="en-IE" b="1" i="1">
                                    <a:solidFill>
                                      <a:srgbClr val="FF0000"/>
                                    </a:solidFill>
                                    <a:latin typeface="Cambria Math" panose="02040503050406030204" pitchFamily="18" charset="0"/>
                                  </a:rPr>
                                  <m:t>𝜷</m:t>
                                </m:r>
                              </m:e>
                            </m:acc>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m:t>
                            </m:r>
                          </m:oMath>
                        </m:oMathPara>
                      </a14:m>
                      <a:endParaRPr lang="en-US" dirty="0">
                        <a:solidFill>
                          <a:srgbClr val="FF0000"/>
                        </a:solidFill>
                      </a:endParaRPr>
                    </a:p>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22" name="Content Placeholder 2">
                      <a:extLst>
                        <a:ext uri="{FF2B5EF4-FFF2-40B4-BE49-F238E27FC236}">
                          <a16:creationId xmlns:a16="http://schemas.microsoft.com/office/drawing/2014/main" id="{570F0E66-A80E-F429-84F2-51204FC2A6CA}"/>
                        </a:ext>
                      </a:extLst>
                    </p:cNvPr>
                    <p:cNvSpPr txBox="1">
                      <a:spLocks noRot="1" noChangeAspect="1" noMove="1" noResize="1" noEditPoints="1" noAdjustHandles="1" noChangeArrowheads="1" noChangeShapeType="1" noTextEdit="1"/>
                    </p:cNvSpPr>
                    <p:nvPr/>
                  </p:nvSpPr>
                  <p:spPr>
                    <a:xfrm>
                      <a:off x="4895558" y="5177426"/>
                      <a:ext cx="3853541" cy="618391"/>
                    </a:xfrm>
                    <a:prstGeom prst="rect">
                      <a:avLst/>
                    </a:prstGeom>
                    <a:blipFill>
                      <a:blip r:embed="rId4"/>
                      <a:stretch>
                        <a:fillRect t="-9524"/>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7143B915-8E1C-1BD3-0766-54AC86232601}"/>
                    </a:ext>
                  </a:extLst>
                </p:cNvPr>
                <p:cNvSpPr/>
                <p:nvPr/>
              </p:nvSpPr>
              <p:spPr>
                <a:xfrm>
                  <a:off x="5289451" y="3924885"/>
                  <a:ext cx="2799471" cy="1101517"/>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A4A3C780-CE37-73CA-7308-619447C0EA83}"/>
                  </a:ext>
                </a:extLst>
              </p:cNvPr>
              <p:cNvGrpSpPr/>
              <p:nvPr/>
            </p:nvGrpSpPr>
            <p:grpSpPr>
              <a:xfrm>
                <a:off x="2005401" y="1189228"/>
                <a:ext cx="6743697" cy="1805805"/>
                <a:chOff x="3881399" y="3220597"/>
                <a:chExt cx="6743697" cy="1805805"/>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FB330CF-11AA-BCA9-7FD3-7B2140816AD4}"/>
                        </a:ext>
                      </a:extLst>
                    </p:cNvPr>
                    <p:cNvSpPr txBox="1">
                      <a:spLocks/>
                    </p:cNvSpPr>
                    <p:nvPr/>
                  </p:nvSpPr>
                  <p:spPr>
                    <a:xfrm>
                      <a:off x="3881399" y="3220597"/>
                      <a:ext cx="6743697" cy="618391"/>
                    </a:xfrm>
                    <a:prstGeom prst="rect">
                      <a:avLst/>
                    </a:prstGeom>
                  </p:spPr>
                  <p:txBody>
                    <a:bodyPr vert="horz" lIns="0" tIns="0" rIns="0" bIns="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sz="2400" b="1" i="1">
                                <a:solidFill>
                                  <a:srgbClr val="0070C0"/>
                                </a:solidFill>
                                <a:latin typeface="Cambria Math" panose="02040503050406030204" pitchFamily="18" charset="0"/>
                              </a:rPr>
                              <m:t>𝜷</m:t>
                            </m:r>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e>
                            </m:d>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r>
                                  <a:rPr lang="en-IE" sz="2400" b="1" i="1">
                                    <a:solidFill>
                                      <a:srgbClr val="0070C0"/>
                                    </a:solidFill>
                                    <a:latin typeface="Cambria Math" panose="02040503050406030204" pitchFamily="18" charset="0"/>
                                  </a:rPr>
                                  <m:t>𝒇</m:t>
                                </m:r>
                              </m:e>
                              <m:sub>
                                <m:r>
                                  <a:rPr lang="en-IE" sz="2400" b="1" i="1">
                                    <a:solidFill>
                                      <a:srgbClr val="0070C0"/>
                                    </a:solidFill>
                                    <a:latin typeface="Cambria Math" panose="02040503050406030204" pitchFamily="18" charset="0"/>
                                  </a:rPr>
                                  <m:t>𝜷</m:t>
                                </m:r>
                              </m:sub>
                            </m:sSub>
                            <m:d>
                              <m:dPr>
                                <m:ctrlPr>
                                  <a:rPr lang="en-IE" sz="2400" b="1" i="1">
                                    <a:solidFill>
                                      <a:srgbClr val="0070C0"/>
                                    </a:solidFill>
                                    <a:latin typeface="Cambria Math" panose="02040503050406030204" pitchFamily="18" charset="0"/>
                                  </a:rPr>
                                </m:ctrlPr>
                              </m:dPr>
                              <m:e>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sub>
                                    <m:r>
                                      <a:rPr lang="en-IE" sz="2400" b="1" i="1">
                                        <a:solidFill>
                                          <a:srgbClr val="0070C0"/>
                                        </a:solidFill>
                                        <a:latin typeface="Cambria Math" panose="02040503050406030204" pitchFamily="18" charset="0"/>
                                      </a:rPr>
                                      <m:t>𝒙</m:t>
                                    </m:r>
                                  </m:sub>
                                </m:sSub>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r>
                                      <a:rPr lang="en-IE" sz="2400" b="1" i="1">
                                        <a:solidFill>
                                          <a:srgbClr val="0070C0"/>
                                        </a:solidFill>
                                        <a:latin typeface="Cambria Math" panose="02040503050406030204" pitchFamily="18" charset="0"/>
                                      </a:rPr>
                                      <m:t>−</m:t>
                                    </m:r>
                                    <m:r>
                                      <a:rPr lang="en-IE" sz="2400" b="1" i="1">
                                        <a:solidFill>
                                          <a:srgbClr val="0070C0"/>
                                        </a:solidFill>
                                        <a:latin typeface="Cambria Math" panose="02040503050406030204" pitchFamily="18" charset="0"/>
                                      </a:rPr>
                                      <m:t>𝟏</m:t>
                                    </m:r>
                                  </m:e>
                                </m:d>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sub>
                                    <m:r>
                                      <a:rPr lang="en-IE" sz="2400" b="1" i="1">
                                        <a:solidFill>
                                          <a:srgbClr val="0070C0"/>
                                        </a:solidFill>
                                        <a:latin typeface="Cambria Math" panose="02040503050406030204" pitchFamily="18" charset="0"/>
                                      </a:rPr>
                                      <m:t>𝒙</m:t>
                                    </m:r>
                                  </m:sub>
                                </m:sSub>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acc>
                                  </m:e>
                                  <m:sub>
                                    <m:r>
                                      <a:rPr lang="en-IE" sz="2400" b="1" i="1">
                                        <a:solidFill>
                                          <a:srgbClr val="0070C0"/>
                                        </a:solidFill>
                                        <a:latin typeface="Cambria Math" panose="02040503050406030204" pitchFamily="18" charset="0"/>
                                      </a:rPr>
                                      <m:t>𝒙</m:t>
                                    </m:r>
                                  </m:sub>
                                </m:sSub>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r>
                                      <a:rPr lang="en-IE" sz="2400" b="1" i="1">
                                        <a:solidFill>
                                          <a:srgbClr val="0070C0"/>
                                        </a:solidFill>
                                        <a:latin typeface="Cambria Math" panose="02040503050406030204" pitchFamily="18" charset="0"/>
                                      </a:rPr>
                                      <m:t>−</m:t>
                                    </m:r>
                                    <m:r>
                                      <a:rPr lang="en-IE" sz="2400" b="1" i="1">
                                        <a:solidFill>
                                          <a:srgbClr val="0070C0"/>
                                        </a:solidFill>
                                        <a:latin typeface="Cambria Math" panose="02040503050406030204" pitchFamily="18" charset="0"/>
                                      </a:rPr>
                                      <m:t>𝟏</m:t>
                                    </m:r>
                                  </m:e>
                                </m:d>
                              </m:e>
                            </m:d>
                          </m:oMath>
                        </m:oMathPara>
                      </a14:m>
                      <a:endParaRPr lang="en-IE" sz="2400" b="1" i="1" dirty="0">
                        <a:solidFill>
                          <a:srgbClr val="FF0000"/>
                        </a:solidFill>
                        <a:latin typeface="Cambria Math" panose="02040503050406030204" pitchFamily="18" charset="0"/>
                      </a:endParaRPr>
                    </a:p>
                  </p:txBody>
                </p:sp>
              </mc:Choice>
              <mc:Fallback xmlns="">
                <p:sp>
                  <p:nvSpPr>
                    <p:cNvPr id="11" name="Content Placeholder 2">
                      <a:extLst>
                        <a:ext uri="{FF2B5EF4-FFF2-40B4-BE49-F238E27FC236}">
                          <a16:creationId xmlns:a16="http://schemas.microsoft.com/office/drawing/2014/main" id="{6FB330CF-11AA-BCA9-7FD3-7B2140816AD4}"/>
                        </a:ext>
                      </a:extLst>
                    </p:cNvPr>
                    <p:cNvSpPr txBox="1">
                      <a:spLocks noRot="1" noChangeAspect="1" noMove="1" noResize="1" noEditPoints="1" noAdjustHandles="1" noChangeArrowheads="1" noChangeShapeType="1" noTextEdit="1"/>
                    </p:cNvSpPr>
                    <p:nvPr/>
                  </p:nvSpPr>
                  <p:spPr>
                    <a:xfrm>
                      <a:off x="3881399" y="3220597"/>
                      <a:ext cx="6743697" cy="618391"/>
                    </a:xfrm>
                    <a:prstGeom prst="rect">
                      <a:avLst/>
                    </a:prstGeom>
                    <a:blipFill>
                      <a:blip r:embed="rId5"/>
                      <a:stretch>
                        <a:fillRect b="-11628"/>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DE4C45F0-CB82-2482-D91A-983ACD71C3AF}"/>
                    </a:ext>
                  </a:extLst>
                </p:cNvPr>
                <p:cNvSpPr/>
                <p:nvPr/>
              </p:nvSpPr>
              <p:spPr>
                <a:xfrm>
                  <a:off x="5289451" y="3924885"/>
                  <a:ext cx="2799471" cy="1101517"/>
                </a:xfrm>
                <a:prstGeom prst="ellipse">
                  <a:avLst/>
                </a:prstGeom>
                <a:noFill/>
                <a:ln w="63500">
                  <a:solidFill>
                    <a:srgbClr val="0070C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AB27B296-985A-D407-4085-5D190395656E}"/>
                  </a:ext>
                </a:extLst>
              </p:cNvPr>
              <p:cNvGrpSpPr/>
              <p:nvPr/>
            </p:nvGrpSpPr>
            <p:grpSpPr>
              <a:xfrm>
                <a:off x="884922" y="1813306"/>
                <a:ext cx="10422156" cy="3684821"/>
                <a:chOff x="884922" y="1813306"/>
                <a:chExt cx="10422156" cy="3684821"/>
              </a:xfrm>
            </p:grpSpPr>
            <p:pic>
              <p:nvPicPr>
                <p:cNvPr id="9" name="Picture 8" descr="A picture containing text, screenshot, font, number&#10;&#10;Description automatically generated">
                  <a:extLst>
                    <a:ext uri="{FF2B5EF4-FFF2-40B4-BE49-F238E27FC236}">
                      <a16:creationId xmlns:a16="http://schemas.microsoft.com/office/drawing/2014/main" id="{4F1FEF15-61D6-4240-52BE-0B9DD0873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922" y="1813306"/>
                  <a:ext cx="10422156" cy="3684821"/>
                </a:xfrm>
                <a:prstGeom prst="rect">
                  <a:avLst/>
                </a:prstGeom>
              </p:spPr>
            </p:pic>
            <p:sp>
              <p:nvSpPr>
                <p:cNvPr id="10" name="Content Placeholder 2">
                  <a:extLst>
                    <a:ext uri="{FF2B5EF4-FFF2-40B4-BE49-F238E27FC236}">
                      <a16:creationId xmlns:a16="http://schemas.microsoft.com/office/drawing/2014/main" id="{72EDBA86-D6D7-7798-E7A8-F4FE68895BC1}"/>
                    </a:ext>
                  </a:extLst>
                </p:cNvPr>
                <p:cNvSpPr txBox="1">
                  <a:spLocks/>
                </p:cNvSpPr>
                <p:nvPr/>
              </p:nvSpPr>
              <p:spPr>
                <a:xfrm>
                  <a:off x="6473680" y="3099792"/>
                  <a:ext cx="485719" cy="1065807"/>
                </a:xfrm>
                <a:prstGeom prst="rect">
                  <a:avLst/>
                </a:prstGeom>
                <a:solidFill>
                  <a:schemeClr val="bg1"/>
                </a:solidFill>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p:grpSp>
        </p:gr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824E3EA9-AF8D-6480-043B-AB3025C5F906}"/>
                    </a:ext>
                  </a:extLst>
                </p:cNvPr>
                <p:cNvSpPr txBox="1">
                  <a:spLocks/>
                </p:cNvSpPr>
                <p:nvPr/>
              </p:nvSpPr>
              <p:spPr>
                <a:xfrm>
                  <a:off x="8610600" y="4975271"/>
                  <a:ext cx="1380252" cy="952447"/>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002060"/>
                      </a:solidFill>
                    </a:rPr>
                    <a:t>approx.</a:t>
                  </a:r>
                  <a:r>
                    <a:rPr lang="en-US" b="1" dirty="0">
                      <a:solidFill>
                        <a:srgbClr val="002060"/>
                      </a:solidFill>
                    </a:rPr>
                    <a:t> </a:t>
                  </a:r>
                  <a14:m>
                    <m:oMath xmlns:m="http://schemas.openxmlformats.org/officeDocument/2006/math">
                      <m:r>
                        <a:rPr lang="en-US" b="1" i="1">
                          <a:solidFill>
                            <a:srgbClr val="002060"/>
                          </a:solidFill>
                          <a:latin typeface="Cambria Math" panose="02040503050406030204" pitchFamily="18" charset="0"/>
                        </a:rPr>
                        <m:t>𝑳𝑪𝑶𝑬</m:t>
                      </m:r>
                    </m:oMath>
                  </a14:m>
                  <a:endParaRPr lang="en-US" dirty="0">
                    <a:solidFill>
                      <a:srgbClr val="00206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25" name="Content Placeholder 2">
                  <a:extLst>
                    <a:ext uri="{FF2B5EF4-FFF2-40B4-BE49-F238E27FC236}">
                      <a16:creationId xmlns:a16="http://schemas.microsoft.com/office/drawing/2014/main" id="{824E3EA9-AF8D-6480-043B-AB3025C5F906}"/>
                    </a:ext>
                  </a:extLst>
                </p:cNvPr>
                <p:cNvSpPr txBox="1">
                  <a:spLocks noRot="1" noChangeAspect="1" noMove="1" noResize="1" noEditPoints="1" noAdjustHandles="1" noChangeArrowheads="1" noChangeShapeType="1" noTextEdit="1"/>
                </p:cNvSpPr>
                <p:nvPr/>
              </p:nvSpPr>
              <p:spPr>
                <a:xfrm>
                  <a:off x="8610600" y="4975271"/>
                  <a:ext cx="1380252" cy="952447"/>
                </a:xfrm>
                <a:prstGeom prst="rect">
                  <a:avLst/>
                </a:prstGeom>
                <a:blipFill>
                  <a:blip r:embed="rId7"/>
                  <a:stretch>
                    <a:fillRect l="-14545" t="-11842" r="-1818"/>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E48F1460-D0F0-5A75-A911-E84EA01C3B6C}"/>
                </a:ext>
              </a:extLst>
            </p:cNvPr>
            <p:cNvCxnSpPr>
              <a:cxnSpLocks/>
            </p:cNvCxnSpPr>
            <p:nvPr/>
          </p:nvCxnSpPr>
          <p:spPr>
            <a:xfrm>
              <a:off x="9067800" y="4390964"/>
              <a:ext cx="0" cy="61086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EFE6FC8D-649F-E927-B83B-492194AEAAC6}"/>
              </a:ext>
            </a:extLst>
          </p:cNvPr>
          <p:cNvSpPr txBox="1"/>
          <p:nvPr/>
        </p:nvSpPr>
        <p:spPr>
          <a:xfrm>
            <a:off x="0" y="5609961"/>
            <a:ext cx="12192000" cy="523220"/>
          </a:xfrm>
          <a:prstGeom prst="rect">
            <a:avLst/>
          </a:prstGeom>
          <a:noFill/>
        </p:spPr>
        <p:txBody>
          <a:bodyPr wrap="square">
            <a:spAutoFit/>
          </a:bodyPr>
          <a:lstStyle/>
          <a:p>
            <a:r>
              <a:rPr lang="en-US" sz="1400" dirty="0">
                <a:latin typeface="LM Roman 12" pitchFamily="2" charset="77"/>
              </a:rPr>
              <a:t>[1] E. Kaiser, J. N. </a:t>
            </a:r>
            <a:r>
              <a:rPr lang="en-US" sz="1400" dirty="0" err="1">
                <a:latin typeface="LM Roman 12" pitchFamily="2" charset="77"/>
              </a:rPr>
              <a:t>Kutz</a:t>
            </a:r>
            <a:r>
              <a:rPr lang="en-US" sz="1400" dirty="0">
                <a:latin typeface="LM Roman 12" pitchFamily="2" charset="77"/>
              </a:rPr>
              <a:t>, and S. L. Brunton, “Sparse identification of nonlinear dynamics for model predictive control in the low-data limit,” Proc. Royal Society A, vol. 474, no. 2219, p. 20 180 335, 2018. </a:t>
            </a:r>
          </a:p>
        </p:txBody>
      </p:sp>
      <p:sp>
        <p:nvSpPr>
          <p:cNvPr id="2" name="Slide Number Placeholder 1">
            <a:extLst>
              <a:ext uri="{FF2B5EF4-FFF2-40B4-BE49-F238E27FC236}">
                <a16:creationId xmlns:a16="http://schemas.microsoft.com/office/drawing/2014/main" id="{AC887267-BA13-A673-31AB-DFC8D466DA25}"/>
              </a:ext>
            </a:extLst>
          </p:cNvPr>
          <p:cNvSpPr>
            <a:spLocks noGrp="1"/>
          </p:cNvSpPr>
          <p:nvPr>
            <p:ph type="sldNum" sz="quarter" idx="12"/>
          </p:nvPr>
        </p:nvSpPr>
        <p:spPr/>
        <p:txBody>
          <a:bodyPr/>
          <a:lstStyle/>
          <a:p>
            <a:fld id="{9E3EFB43-BEAF-4970-A06C-24B01B76FA99}" type="slidenum">
              <a:rPr lang="en-US" smtClean="0"/>
              <a:pPr/>
              <a:t>98</a:t>
            </a:fld>
            <a:endParaRPr lang="en-US"/>
          </a:p>
        </p:txBody>
      </p:sp>
      <p:sp>
        <p:nvSpPr>
          <p:cNvPr id="3" name="TextBox 2">
            <a:extLst>
              <a:ext uri="{FF2B5EF4-FFF2-40B4-BE49-F238E27FC236}">
                <a16:creationId xmlns:a16="http://schemas.microsoft.com/office/drawing/2014/main" id="{890CB445-E0A6-EF90-9057-312D3EFA625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21033668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nt Arrow 3">
            <a:extLst>
              <a:ext uri="{FF2B5EF4-FFF2-40B4-BE49-F238E27FC236}">
                <a16:creationId xmlns:a16="http://schemas.microsoft.com/office/drawing/2014/main" id="{DD1A8F71-3AC0-95F8-3A2B-EB37D64A332B}"/>
              </a:ext>
            </a:extLst>
          </p:cNvPr>
          <p:cNvSpPr/>
          <p:nvPr/>
        </p:nvSpPr>
        <p:spPr>
          <a:xfrm rot="14135386" flipH="1" flipV="1">
            <a:off x="6150418" y="3088061"/>
            <a:ext cx="1067595" cy="1768769"/>
          </a:xfrm>
          <a:prstGeom prst="bentArrow">
            <a:avLst>
              <a:gd name="adj1" fmla="val 21014"/>
              <a:gd name="adj2" fmla="val 23947"/>
              <a:gd name="adj3" fmla="val 25000"/>
              <a:gd name="adj4" fmla="val 7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960B120A-A11A-6BD6-5496-48D59E0E122E}"/>
              </a:ext>
            </a:extLst>
          </p:cNvPr>
          <p:cNvSpPr txBox="1"/>
          <p:nvPr/>
        </p:nvSpPr>
        <p:spPr>
          <a:xfrm>
            <a:off x="0" y="853674"/>
            <a:ext cx="12548360" cy="461665"/>
          </a:xfrm>
          <a:prstGeom prst="rect">
            <a:avLst/>
          </a:prstGeom>
          <a:noFill/>
        </p:spPr>
        <p:txBody>
          <a:bodyPr wrap="square" rtlCol="0">
            <a:spAutoFit/>
          </a:bodyPr>
          <a:lstStyle/>
          <a:p>
            <a:r>
              <a:rPr lang="en-US" sz="2400" b="1" dirty="0">
                <a:solidFill>
                  <a:srgbClr val="CFB87C"/>
                </a:solidFill>
                <a:ea typeface="Arial" charset="0"/>
                <a:cs typeface="Arial" charset="0"/>
              </a:rPr>
              <a:t>Maintain evolving training dataset that tends to explore regions of high uncertainty</a:t>
            </a:r>
          </a:p>
        </p:txBody>
      </p:sp>
      <p:sp>
        <p:nvSpPr>
          <p:cNvPr id="7" name="Right Arrow 6">
            <a:extLst>
              <a:ext uri="{FF2B5EF4-FFF2-40B4-BE49-F238E27FC236}">
                <a16:creationId xmlns:a16="http://schemas.microsoft.com/office/drawing/2014/main" id="{9EA4A9FB-5F92-8245-9FA4-EF353FF26039}"/>
              </a:ext>
            </a:extLst>
          </p:cNvPr>
          <p:cNvSpPr/>
          <p:nvPr/>
        </p:nvSpPr>
        <p:spPr>
          <a:xfrm rot="5400000">
            <a:off x="1110810" y="3409586"/>
            <a:ext cx="783903"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CB638AC-D155-6BC7-7B23-16A1CDC96ABF}"/>
                  </a:ext>
                </a:extLst>
              </p:cNvPr>
              <p:cNvSpPr/>
              <p:nvPr/>
            </p:nvSpPr>
            <p:spPr>
              <a:xfrm>
                <a:off x="7393489" y="4038056"/>
                <a:ext cx="1677604" cy="7230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IE" b="0" i="1" smtClean="0">
                            <a:latin typeface="Cambria Math" panose="02040503050406030204" pitchFamily="18" charset="0"/>
                            <a:ea typeface="Cambria Math" panose="02040503050406030204" pitchFamily="18" charset="0"/>
                          </a:rPr>
                          <m:t>𝒯</m:t>
                        </m:r>
                      </m:e>
                      <m:sub>
                        <m:r>
                          <a:rPr lang="en-IE" b="0" i="1" smtClean="0">
                            <a:latin typeface="Cambria Math" panose="02040503050406030204" pitchFamily="18" charset="0"/>
                            <a:ea typeface="Cambria Math" panose="02040503050406030204" pitchFamily="18" charset="0"/>
                          </a:rPr>
                          <m:t>𝑑</m:t>
                        </m:r>
                      </m:sub>
                    </m:sSub>
                  </m:oMath>
                </a14:m>
                <a:r>
                  <a:rPr lang="en-US" dirty="0"/>
                  <a:t> </a:t>
                </a:r>
                <a:r>
                  <a:rPr lang="en-US" dirty="0">
                    <a:latin typeface="LM Roman 12" pitchFamily="2" charset="77"/>
                  </a:rPr>
                  <a:t>Training Dataset</a:t>
                </a:r>
              </a:p>
            </p:txBody>
          </p:sp>
        </mc:Choice>
        <mc:Fallback xmlns="">
          <p:sp>
            <p:nvSpPr>
              <p:cNvPr id="8" name="Rounded Rectangle 7">
                <a:extLst>
                  <a:ext uri="{FF2B5EF4-FFF2-40B4-BE49-F238E27FC236}">
                    <a16:creationId xmlns:a16="http://schemas.microsoft.com/office/drawing/2014/main" id="{BCB638AC-D155-6BC7-7B23-16A1CDC96ABF}"/>
                  </a:ext>
                </a:extLst>
              </p:cNvPr>
              <p:cNvSpPr>
                <a:spLocks noRot="1" noChangeAspect="1" noMove="1" noResize="1" noEditPoints="1" noAdjustHandles="1" noChangeArrowheads="1" noChangeShapeType="1" noTextEdit="1"/>
              </p:cNvSpPr>
              <p:nvPr/>
            </p:nvSpPr>
            <p:spPr>
              <a:xfrm>
                <a:off x="7393489" y="4038056"/>
                <a:ext cx="1677604" cy="723005"/>
              </a:xfrm>
              <a:prstGeom prst="round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C4145866-FA30-21DE-1F9C-622B504B3285}"/>
                  </a:ext>
                </a:extLst>
              </p:cNvPr>
              <p:cNvSpPr/>
              <p:nvPr/>
            </p:nvSpPr>
            <p:spPr>
              <a:xfrm>
                <a:off x="10727911" y="4148221"/>
                <a:ext cx="590300" cy="462269"/>
              </a:xfrm>
              <a:prstGeom prst="round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600" i="1" smtClean="0">
                              <a:solidFill>
                                <a:schemeClr val="bg1"/>
                              </a:solidFill>
                              <a:latin typeface="Cambria Math" panose="02040503050406030204" pitchFamily="18" charset="0"/>
                              <a:ea typeface="Cambria Math" panose="02040503050406030204" pitchFamily="18" charset="0"/>
                            </a:rPr>
                          </m:ctrlPr>
                        </m:sSubPr>
                        <m:e>
                          <m:r>
                            <a:rPr lang="en-US" sz="1600" b="0" i="1">
                              <a:solidFill>
                                <a:schemeClr val="bg1"/>
                              </a:solidFill>
                              <a:latin typeface="Cambria Math" panose="02040503050406030204" pitchFamily="18" charset="0"/>
                              <a:ea typeface="Cambria Math" panose="02040503050406030204" pitchFamily="18" charset="0"/>
                            </a:rPr>
                            <m:t>𝒢𝒫</m:t>
                          </m:r>
                        </m:e>
                        <m:sub>
                          <m:r>
                            <a:rPr lang="en-IE" sz="1600" b="0" i="1" smtClean="0">
                              <a:solidFill>
                                <a:schemeClr val="bg1"/>
                              </a:solidFill>
                              <a:latin typeface="Cambria Math" panose="02040503050406030204" pitchFamily="18" charset="0"/>
                              <a:ea typeface="Cambria Math" panose="02040503050406030204" pitchFamily="18" charset="0"/>
                            </a:rPr>
                            <m:t>𝑑</m:t>
                          </m:r>
                        </m:sub>
                      </m:sSub>
                    </m:oMath>
                  </m:oMathPara>
                </a14:m>
                <a:endParaRPr lang="en-US" sz="1600" dirty="0">
                  <a:solidFill>
                    <a:schemeClr val="bg1"/>
                  </a:solidFill>
                  <a:latin typeface="LM Roman 12" pitchFamily="2" charset="77"/>
                </a:endParaRPr>
              </a:p>
            </p:txBody>
          </p:sp>
        </mc:Choice>
        <mc:Fallback xmlns="">
          <p:sp>
            <p:nvSpPr>
              <p:cNvPr id="9" name="Rounded Rectangle 8">
                <a:extLst>
                  <a:ext uri="{FF2B5EF4-FFF2-40B4-BE49-F238E27FC236}">
                    <a16:creationId xmlns:a16="http://schemas.microsoft.com/office/drawing/2014/main" id="{C4145866-FA30-21DE-1F9C-622B504B3285}"/>
                  </a:ext>
                </a:extLst>
              </p:cNvPr>
              <p:cNvSpPr>
                <a:spLocks noRot="1" noChangeAspect="1" noMove="1" noResize="1" noEditPoints="1" noAdjustHandles="1" noChangeArrowheads="1" noChangeShapeType="1" noTextEdit="1"/>
              </p:cNvSpPr>
              <p:nvPr/>
            </p:nvSpPr>
            <p:spPr>
              <a:xfrm>
                <a:off x="10727911" y="4148221"/>
                <a:ext cx="590300" cy="462269"/>
              </a:xfrm>
              <a:prstGeom prst="round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073DDFE-631E-C3D6-4350-8F3FED0DAA8F}"/>
              </a:ext>
            </a:extLst>
          </p:cNvPr>
          <p:cNvSpPr txBox="1"/>
          <p:nvPr/>
        </p:nvSpPr>
        <p:spPr>
          <a:xfrm>
            <a:off x="2369071" y="2137544"/>
            <a:ext cx="2481132" cy="1200329"/>
          </a:xfrm>
          <a:prstGeom prst="rect">
            <a:avLst/>
          </a:prstGeom>
          <a:noFill/>
        </p:spPr>
        <p:txBody>
          <a:bodyPr wrap="square" rtlCol="0">
            <a:spAutoFit/>
          </a:bodyPr>
          <a:lstStyle/>
          <a:p>
            <a:r>
              <a:rPr lang="en-US" dirty="0">
                <a:solidFill>
                  <a:schemeClr val="accent1">
                    <a:lumMod val="10000"/>
                  </a:schemeClr>
                </a:solidFill>
                <a:ea typeface="Arial" charset="0"/>
                <a:cs typeface="Arial" charset="0"/>
              </a:rPr>
              <a:t>get new measurements (wind speeds/directions, control setpoints)</a:t>
            </a:r>
          </a:p>
        </p:txBody>
      </p:sp>
      <p:sp>
        <p:nvSpPr>
          <p:cNvPr id="11" name="Rounded Rectangle 10">
            <a:extLst>
              <a:ext uri="{FF2B5EF4-FFF2-40B4-BE49-F238E27FC236}">
                <a16:creationId xmlns:a16="http://schemas.microsoft.com/office/drawing/2014/main" id="{14147D1D-7682-AE75-5C01-C6FDBA12632F}"/>
              </a:ext>
            </a:extLst>
          </p:cNvPr>
          <p:cNvSpPr/>
          <p:nvPr/>
        </p:nvSpPr>
        <p:spPr>
          <a:xfrm>
            <a:off x="614870" y="2438092"/>
            <a:ext cx="1775788" cy="81552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LM Roman 12" pitchFamily="2" charset="77"/>
              </a:rPr>
              <a:t>New Measurements</a:t>
            </a:r>
          </a:p>
        </p:txBody>
      </p:sp>
      <p:sp>
        <p:nvSpPr>
          <p:cNvPr id="12" name="Rounded Rectangle 11">
            <a:extLst>
              <a:ext uri="{FF2B5EF4-FFF2-40B4-BE49-F238E27FC236}">
                <a16:creationId xmlns:a16="http://schemas.microsoft.com/office/drawing/2014/main" id="{DBF94077-EC24-1A14-4066-4C4471C48916}"/>
              </a:ext>
            </a:extLst>
          </p:cNvPr>
          <p:cNvSpPr/>
          <p:nvPr/>
        </p:nvSpPr>
        <p:spPr>
          <a:xfrm>
            <a:off x="614870" y="3969668"/>
            <a:ext cx="1775788" cy="78085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LM Roman 12" pitchFamily="2" charset="77"/>
              </a:rPr>
              <a:t>Autoregressive Inputs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9E92BC9-A2DD-FD2E-FE20-508FD9760B30}"/>
                  </a:ext>
                </a:extLst>
              </p:cNvPr>
              <p:cNvSpPr txBox="1"/>
              <p:nvPr/>
            </p:nvSpPr>
            <p:spPr>
              <a:xfrm>
                <a:off x="2377515" y="3337873"/>
                <a:ext cx="1827924" cy="923330"/>
              </a:xfrm>
              <a:prstGeom prst="rect">
                <a:avLst/>
              </a:prstGeom>
              <a:noFill/>
            </p:spPr>
            <p:txBody>
              <a:bodyPr wrap="square" rtlCol="0">
                <a:spAutoFit/>
              </a:bodyPr>
              <a:lstStyle/>
              <a:p>
                <a:r>
                  <a:rPr lang="en-US" dirty="0"/>
                  <a:t>add </a:t>
                </a:r>
                <a14:m>
                  <m:oMath xmlns:m="http://schemas.openxmlformats.org/officeDocument/2006/math">
                    <m:r>
                      <a:rPr lang="en-IE" b="0" i="1" smtClean="0">
                        <a:latin typeface="Cambria Math" panose="02040503050406030204" pitchFamily="18" charset="0"/>
                      </a:rPr>
                      <m:t>𝑞</m:t>
                    </m:r>
                  </m:oMath>
                </a14:m>
                <a:r>
                  <a:rPr lang="en-US" dirty="0"/>
                  <a:t> new datapoints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IE" i="1">
                            <a:latin typeface="Cambria Math" panose="02040503050406030204" pitchFamily="18" charset="0"/>
                            <a:ea typeface="Cambria Math" panose="02040503050406030204" pitchFamily="18" charset="0"/>
                          </a:rPr>
                          <m:t>𝑑</m:t>
                        </m:r>
                      </m:sub>
                    </m:sSub>
                  </m:oMath>
                </a14:m>
                <a:r>
                  <a:rPr lang="en-US" dirty="0"/>
                  <a:t> </a:t>
                </a:r>
              </a:p>
            </p:txBody>
          </p:sp>
        </mc:Choice>
        <mc:Fallback xmlns="">
          <p:sp>
            <p:nvSpPr>
              <p:cNvPr id="13" name="TextBox 12">
                <a:extLst>
                  <a:ext uri="{FF2B5EF4-FFF2-40B4-BE49-F238E27FC236}">
                    <a16:creationId xmlns:a16="http://schemas.microsoft.com/office/drawing/2014/main" id="{C9E92BC9-A2DD-FD2E-FE20-508FD9760B30}"/>
                  </a:ext>
                </a:extLst>
              </p:cNvPr>
              <p:cNvSpPr txBox="1">
                <a:spLocks noRot="1" noChangeAspect="1" noMove="1" noResize="1" noEditPoints="1" noAdjustHandles="1" noChangeArrowheads="1" noChangeShapeType="1" noTextEdit="1"/>
              </p:cNvSpPr>
              <p:nvPr/>
            </p:nvSpPr>
            <p:spPr>
              <a:xfrm>
                <a:off x="2377515" y="3337873"/>
                <a:ext cx="1827924" cy="923330"/>
              </a:xfrm>
              <a:prstGeom prst="rect">
                <a:avLst/>
              </a:prstGeom>
              <a:blipFill>
                <a:blip r:embed="rId5"/>
                <a:stretch>
                  <a:fillRect l="-2759" t="-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C08115F-D44C-EBCC-1D6C-931C493B00EF}"/>
                  </a:ext>
                </a:extLst>
              </p:cNvPr>
              <p:cNvSpPr txBox="1"/>
              <p:nvPr/>
            </p:nvSpPr>
            <p:spPr>
              <a:xfrm>
                <a:off x="5540575" y="4805188"/>
                <a:ext cx="2367744" cy="923330"/>
              </a:xfrm>
              <a:prstGeom prst="rect">
                <a:avLst/>
              </a:prstGeom>
              <a:noFill/>
            </p:spPr>
            <p:txBody>
              <a:bodyPr wrap="square" rtlCol="0">
                <a:spAutoFit/>
              </a:bodyPr>
              <a:lstStyle/>
              <a:p>
                <a:r>
                  <a:rPr lang="en-US" dirty="0"/>
                  <a:t>randomly subtract </a:t>
                </a:r>
                <a14:m>
                  <m:oMath xmlns:m="http://schemas.openxmlformats.org/officeDocument/2006/math">
                    <m:r>
                      <a:rPr lang="en-IE" b="0" i="1" smtClean="0">
                        <a:latin typeface="Cambria Math" panose="02040503050406030204" pitchFamily="18" charset="0"/>
                      </a:rPr>
                      <m:t>𝑞</m:t>
                    </m:r>
                  </m:oMath>
                </a14:m>
                <a:r>
                  <a:rPr lang="en-US" dirty="0"/>
                  <a:t> training datapoints from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r>
                  <a:rPr lang="en-US" dirty="0"/>
                  <a:t>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IE" i="1">
                            <a:latin typeface="Cambria Math" panose="02040503050406030204" pitchFamily="18" charset="0"/>
                            <a:ea typeface="Cambria Math" panose="02040503050406030204" pitchFamily="18" charset="0"/>
                          </a:rPr>
                          <m:t>𝑑</m:t>
                        </m:r>
                      </m:sub>
                    </m:sSub>
                  </m:oMath>
                </a14:m>
                <a:r>
                  <a:rPr lang="en-US" dirty="0"/>
                  <a:t> </a:t>
                </a:r>
              </a:p>
            </p:txBody>
          </p:sp>
        </mc:Choice>
        <mc:Fallback xmlns="">
          <p:sp>
            <p:nvSpPr>
              <p:cNvPr id="14" name="TextBox 13">
                <a:extLst>
                  <a:ext uri="{FF2B5EF4-FFF2-40B4-BE49-F238E27FC236}">
                    <a16:creationId xmlns:a16="http://schemas.microsoft.com/office/drawing/2014/main" id="{7C08115F-D44C-EBCC-1D6C-931C493B00EF}"/>
                  </a:ext>
                </a:extLst>
              </p:cNvPr>
              <p:cNvSpPr txBox="1">
                <a:spLocks noRot="1" noChangeAspect="1" noMove="1" noResize="1" noEditPoints="1" noAdjustHandles="1" noChangeArrowheads="1" noChangeShapeType="1" noTextEdit="1"/>
              </p:cNvSpPr>
              <p:nvPr/>
            </p:nvSpPr>
            <p:spPr>
              <a:xfrm>
                <a:off x="5540575" y="4805188"/>
                <a:ext cx="2367744" cy="923330"/>
              </a:xfrm>
              <a:prstGeom prst="rect">
                <a:avLst/>
              </a:prstGeom>
              <a:blipFill>
                <a:blip r:embed="rId6"/>
                <a:stretch>
                  <a:fillRect l="-2139" t="-2703"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F50F09B1-FD56-1A1C-D0E4-851F5FB1B732}"/>
                  </a:ext>
                </a:extLst>
              </p:cNvPr>
              <p:cNvSpPr/>
              <p:nvPr/>
            </p:nvSpPr>
            <p:spPr>
              <a:xfrm>
                <a:off x="4047476" y="4018663"/>
                <a:ext cx="1705794" cy="742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ℛ</m:t>
                        </m:r>
                      </m:e>
                      <m:sub>
                        <m:r>
                          <a:rPr lang="en-IE" b="0" i="1" smtClean="0">
                            <a:latin typeface="Cambria Math" panose="02040503050406030204" pitchFamily="18" charset="0"/>
                            <a:ea typeface="Cambria Math" panose="02040503050406030204" pitchFamily="18" charset="0"/>
                          </a:rPr>
                          <m:t>𝑑</m:t>
                        </m:r>
                      </m:sub>
                    </m:sSub>
                  </m:oMath>
                </a14:m>
                <a:r>
                  <a:rPr lang="en-US" dirty="0"/>
                  <a:t> </a:t>
                </a:r>
                <a:r>
                  <a:rPr lang="en-US" dirty="0">
                    <a:latin typeface="LM Roman 12" pitchFamily="2" charset="77"/>
                  </a:rPr>
                  <a:t>Replay Buffer</a:t>
                </a:r>
              </a:p>
            </p:txBody>
          </p:sp>
        </mc:Choice>
        <mc:Fallback xmlns="">
          <p:sp>
            <p:nvSpPr>
              <p:cNvPr id="15" name="Rounded Rectangle 14">
                <a:extLst>
                  <a:ext uri="{FF2B5EF4-FFF2-40B4-BE49-F238E27FC236}">
                    <a16:creationId xmlns:a16="http://schemas.microsoft.com/office/drawing/2014/main" id="{F50F09B1-FD56-1A1C-D0E4-851F5FB1B732}"/>
                  </a:ext>
                </a:extLst>
              </p:cNvPr>
              <p:cNvSpPr>
                <a:spLocks noRot="1" noChangeAspect="1" noMove="1" noResize="1" noEditPoints="1" noAdjustHandles="1" noChangeArrowheads="1" noChangeShapeType="1" noTextEdit="1"/>
              </p:cNvSpPr>
              <p:nvPr/>
            </p:nvSpPr>
            <p:spPr>
              <a:xfrm>
                <a:off x="4047476" y="4018663"/>
                <a:ext cx="1705794" cy="742398"/>
              </a:xfrm>
              <a:prstGeom prst="roundRect">
                <a:avLst/>
              </a:prstGeom>
              <a:blipFill>
                <a:blip r:embed="rId7"/>
                <a:stretch>
                  <a:fillRect b="-4918"/>
                </a:stretch>
              </a:blipFill>
            </p:spPr>
            <p:txBody>
              <a:bodyPr/>
              <a:lstStyle/>
              <a:p>
                <a:r>
                  <a:rPr lang="en-US">
                    <a:noFill/>
                  </a:rPr>
                  <a:t> </a:t>
                </a:r>
              </a:p>
            </p:txBody>
          </p:sp>
        </mc:Fallback>
      </mc:AlternateContent>
      <p:sp>
        <p:nvSpPr>
          <p:cNvPr id="16" name="Right Arrow 15">
            <a:extLst>
              <a:ext uri="{FF2B5EF4-FFF2-40B4-BE49-F238E27FC236}">
                <a16:creationId xmlns:a16="http://schemas.microsoft.com/office/drawing/2014/main" id="{DFE45ED1-6456-6484-B223-6366B60214C8}"/>
              </a:ext>
            </a:extLst>
          </p:cNvPr>
          <p:cNvSpPr/>
          <p:nvPr/>
        </p:nvSpPr>
        <p:spPr>
          <a:xfrm>
            <a:off x="2390658" y="4236910"/>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62DB261-703E-FB32-74DF-B8E75738867F}"/>
                  </a:ext>
                </a:extLst>
              </p:cNvPr>
              <p:cNvSpPr txBox="1"/>
              <p:nvPr/>
            </p:nvSpPr>
            <p:spPr>
              <a:xfrm>
                <a:off x="5344648" y="2350542"/>
                <a:ext cx="2759598" cy="923330"/>
              </a:xfrm>
              <a:prstGeom prst="rect">
                <a:avLst/>
              </a:prstGeom>
              <a:noFill/>
            </p:spPr>
            <p:txBody>
              <a:bodyPr wrap="square" rtlCol="0">
                <a:spAutoFit/>
              </a:bodyPr>
              <a:lstStyle/>
              <a:p>
                <a:r>
                  <a:rPr lang="en-IE" dirty="0">
                    <a:solidFill>
                      <a:schemeClr val="tx1"/>
                    </a:solidFill>
                  </a:rPr>
                  <a:t>add </a:t>
                </a:r>
                <a14:m>
                  <m:oMath xmlns:m="http://schemas.openxmlformats.org/officeDocument/2006/math">
                    <m:r>
                      <a:rPr lang="en-IE" i="1">
                        <a:latin typeface="Cambria Math" panose="02040503050406030204" pitchFamily="18" charset="0"/>
                      </a:rPr>
                      <m:t>𝑞</m:t>
                    </m:r>
                    <m:r>
                      <a:rPr lang="en-IE" i="1">
                        <a:latin typeface="Cambria Math" panose="02040503050406030204" pitchFamily="18" charset="0"/>
                      </a:rPr>
                      <m:t> </m:t>
                    </m:r>
                  </m:oMath>
                </a14:m>
                <a:r>
                  <a:rPr lang="en-IE" dirty="0">
                    <a:solidFill>
                      <a:schemeClr val="tx1"/>
                    </a:solidFill>
                  </a:rPr>
                  <a:t>datapoints from regions of high uncertainty from </a:t>
                </a: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ℛ</m:t>
                        </m:r>
                      </m:e>
                      <m:sub>
                        <m:r>
                          <a:rPr lang="en-IE" b="0" i="1" smtClean="0">
                            <a:latin typeface="Cambria Math" panose="02040503050406030204" pitchFamily="18" charset="0"/>
                            <a:ea typeface="Cambria Math" panose="02040503050406030204" pitchFamily="18" charset="0"/>
                          </a:rPr>
                          <m:t>𝑑</m:t>
                        </m:r>
                      </m:sub>
                    </m:sSub>
                  </m:oMath>
                </a14:m>
                <a:r>
                  <a:rPr lang="en-US" dirty="0"/>
                  <a:t>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962DB261-703E-FB32-74DF-B8E75738867F}"/>
                  </a:ext>
                </a:extLst>
              </p:cNvPr>
              <p:cNvSpPr txBox="1">
                <a:spLocks noRot="1" noChangeAspect="1" noMove="1" noResize="1" noEditPoints="1" noAdjustHandles="1" noChangeArrowheads="1" noChangeShapeType="1" noTextEdit="1"/>
              </p:cNvSpPr>
              <p:nvPr/>
            </p:nvSpPr>
            <p:spPr>
              <a:xfrm>
                <a:off x="5344648" y="2350542"/>
                <a:ext cx="2759598" cy="923330"/>
              </a:xfrm>
              <a:prstGeom prst="rect">
                <a:avLst/>
              </a:prstGeom>
              <a:blipFill>
                <a:blip r:embed="rId8"/>
                <a:stretch>
                  <a:fillRect l="-1835" t="-411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065C1D1-11CC-FA9D-95DF-8741B3E4FFEF}"/>
                  </a:ext>
                </a:extLst>
              </p:cNvPr>
              <p:cNvSpPr txBox="1"/>
              <p:nvPr/>
            </p:nvSpPr>
            <p:spPr>
              <a:xfrm>
                <a:off x="9320955" y="4796812"/>
                <a:ext cx="1331174" cy="646331"/>
              </a:xfrm>
              <a:prstGeom prst="rect">
                <a:avLst/>
              </a:prstGeom>
              <a:noFill/>
            </p:spPr>
            <p:txBody>
              <a:bodyPr wrap="square" rtlCol="0">
                <a:spAutoFit/>
              </a:bodyPr>
              <a:lstStyle/>
              <a:p>
                <a:r>
                  <a:rPr lang="en-IE" dirty="0"/>
                  <a:t>fit the GP with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endParaRPr lang="en-US" dirty="0"/>
              </a:p>
            </p:txBody>
          </p:sp>
        </mc:Choice>
        <mc:Fallback xmlns="">
          <p:sp>
            <p:nvSpPr>
              <p:cNvPr id="18" name="TextBox 17">
                <a:extLst>
                  <a:ext uri="{FF2B5EF4-FFF2-40B4-BE49-F238E27FC236}">
                    <a16:creationId xmlns:a16="http://schemas.microsoft.com/office/drawing/2014/main" id="{8065C1D1-11CC-FA9D-95DF-8741B3E4FFEF}"/>
                  </a:ext>
                </a:extLst>
              </p:cNvPr>
              <p:cNvSpPr txBox="1">
                <a:spLocks noRot="1" noChangeAspect="1" noMove="1" noResize="1" noEditPoints="1" noAdjustHandles="1" noChangeArrowheads="1" noChangeShapeType="1" noTextEdit="1"/>
              </p:cNvSpPr>
              <p:nvPr/>
            </p:nvSpPr>
            <p:spPr>
              <a:xfrm>
                <a:off x="9320955" y="4796812"/>
                <a:ext cx="1331174" cy="646331"/>
              </a:xfrm>
              <a:prstGeom prst="rect">
                <a:avLst/>
              </a:prstGeom>
              <a:blipFill>
                <a:blip r:embed="rId9"/>
                <a:stretch>
                  <a:fillRect l="-2830" t="-3846" b="-13462"/>
                </a:stretch>
              </a:blipFill>
            </p:spPr>
            <p:txBody>
              <a:bodyPr/>
              <a:lstStyle/>
              <a:p>
                <a:r>
                  <a:rPr lang="en-US">
                    <a:noFill/>
                  </a:rPr>
                  <a:t> </a:t>
                </a:r>
              </a:p>
            </p:txBody>
          </p:sp>
        </mc:Fallback>
      </mc:AlternateContent>
      <p:sp>
        <p:nvSpPr>
          <p:cNvPr id="19" name="Right Arrow 18">
            <a:extLst>
              <a:ext uri="{FF2B5EF4-FFF2-40B4-BE49-F238E27FC236}">
                <a16:creationId xmlns:a16="http://schemas.microsoft.com/office/drawing/2014/main" id="{9534DA3F-9239-073F-5B9F-580D5BF189F7}"/>
              </a:ext>
            </a:extLst>
          </p:cNvPr>
          <p:cNvSpPr/>
          <p:nvPr/>
        </p:nvSpPr>
        <p:spPr>
          <a:xfrm rot="10800000">
            <a:off x="5753270" y="4222392"/>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D18DCE4-157E-FFDC-8325-C5275E3A2E85}"/>
              </a:ext>
            </a:extLst>
          </p:cNvPr>
          <p:cNvSpPr/>
          <p:nvPr/>
        </p:nvSpPr>
        <p:spPr>
          <a:xfrm>
            <a:off x="9071093" y="4225694"/>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E27DB33-DCB6-CD49-BA65-938AFFB24346}"/>
              </a:ext>
            </a:extLst>
          </p:cNvPr>
          <p:cNvSpPr>
            <a:spLocks noGrp="1"/>
          </p:cNvSpPr>
          <p:nvPr>
            <p:ph type="sldNum" sz="quarter" idx="12"/>
          </p:nvPr>
        </p:nvSpPr>
        <p:spPr/>
        <p:txBody>
          <a:bodyPr/>
          <a:lstStyle/>
          <a:p>
            <a:fld id="{9E3EFB43-BEAF-4970-A06C-24B01B76FA99}" type="slidenum">
              <a:rPr lang="en-US" smtClean="0"/>
              <a:pPr/>
              <a:t>99</a:t>
            </a:fld>
            <a:endParaRPr lang="en-US"/>
          </a:p>
        </p:txBody>
      </p:sp>
      <p:sp>
        <p:nvSpPr>
          <p:cNvPr id="3" name="TextBox 2">
            <a:extLst>
              <a:ext uri="{FF2B5EF4-FFF2-40B4-BE49-F238E27FC236}">
                <a16:creationId xmlns:a16="http://schemas.microsoft.com/office/drawing/2014/main" id="{302DCB7D-9C3B-F8DE-1435-F03AF4CDF738}"/>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Online Learning of Effective Turbine Wind Speed in Wind Farms </a:t>
            </a:r>
          </a:p>
        </p:txBody>
      </p:sp>
    </p:spTree>
    <p:extLst>
      <p:ext uri="{BB962C8B-B14F-4D97-AF65-F5344CB8AC3E}">
        <p14:creationId xmlns:p14="http://schemas.microsoft.com/office/powerpoint/2010/main" val="280464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8" grpId="1" animBg="1"/>
      <p:bldP spid="9" grpId="0" animBg="1"/>
      <p:bldP spid="10" grpId="0"/>
      <p:bldP spid="11" grpId="0" animBg="1"/>
      <p:bldP spid="12" grpId="0" animBg="1"/>
      <p:bldP spid="13" grpId="0"/>
      <p:bldP spid="14" grpId="0"/>
      <p:bldP spid="15" grpId="0" animBg="1"/>
      <p:bldP spid="16" grpId="0" animBg="1"/>
      <p:bldP spid="17" grpId="0"/>
      <p:bldP spid="18" grpId="0"/>
      <p:bldP spid="19"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Kick Off"/>
  <p:tag name="OTLDATE" val="2018-05-10T23:59:00.0000000Z"/>
  <p:tag name="OTLPOSITIONONTASK" val="None"/>
  <p:tag name="OTLRELATEDTASKID" val="00000000-0000-0000-0000-000000000000"/>
  <p:tag name="OTLWEEKNUMBERINGFORMAT" val="WNFormat1"/>
  <p:tag name="OTLWEEKNUMBERINGISVISIBLE" val="False"/>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TIMEBANDCULTUREINFO" val="en-US"/>
  <p:tag name="OTLTIMEBANDQUICKPOSITION" val="Custom"/>
  <p:tag name="OTLTIMEBANDAUTODATERANGE" val="True"/>
  <p:tag name="OTLTIMEBANDSTARTDATE" val="2015-05-10T23:59:59.9990000Z"/>
  <p:tag name="OTLTIMEBANDENDDATE" val="2019-01-30T23:59:00.0000000"/>
  <p:tag name="OTLTIMEBANDWORKINGDAYS" val="All"/>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5"/>
  <p:tag name="OTLLEFTENDCAPSMARGINLEFT" val="25"/>
  <p:tag name="OTLTIMEBANDFYSTARTMONTH" val="January"/>
  <p:tag name="OTLTIMEBANDSHOWFYLABEL" val="True"/>
  <p:tag name="OTLTIMEBANDUSESTARTINGOFTHEYEARFORFYNUMBERING" val="True"/>
  <p:tag name="OTLTIMEBANDRESERVEDLEFTAREAWIDTH" val="0"/>
  <p:tag name="OTLTIMEBANDRESERVEDLEFTAREAISSET" val="False"/>
  <p:tag name="OTLTIMEBANDSCALEFORMAT" val="MMM"/>
  <p:tag name="OTLTIMEBANDSCALETYPE" val="Months"/>
  <p:tag name="OTLTIMEBANDSHAPETYPE" val="RectangleTimeband"/>
  <p:tag name="OTLTIMEBANDSHAPEHEIGHT" val="30"/>
  <p:tag name="OTLMARKERSHAPE" val="OTL"/>
  <p:tag name="OTLTIMEBANDSHAPEPADDINGLEFT" val="0"/>
  <p:tag name="OTLTIMEBANDTHREEDEFFECTS" val="None"/>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11-11T00:00:00.0000000Z"/>
  <p:tag name="OTLENDDATE" val="2018-12-11T23:59:00.0000000Z"/>
  <p:tag name="OTLDURATIONFORMAT" val="day"/>
  <p:tag name="OTLSPACING" val="5"/>
  <p:tag name="OTLSHAPETHICKNESSTYPE" val="Custom"/>
  <p:tag name="OTLWEEKNUMBERINGFORMAT" val="WNFormat1"/>
  <p:tag name="OTLWEEKNUMBERINGISVISIBLE" val="False"/>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11-11T00:00:00.0000000Z"/>
  <p:tag name="OTLENDDATE" val="2018-12-11T23:59:00.0000000Z"/>
  <p:tag name="OTLDURATIONFORMAT" val="day"/>
  <p:tag name="OTLSPACING" val="5"/>
  <p:tag name="OTLSHAPETHICKNESSTYPE" val="Custom"/>
  <p:tag name="OTLWEEKNUMBERINGFORMAT" val="WNFormat1"/>
  <p:tag name="OTLWEEKNUMBERINGISVISIBLE" val="False"/>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Sign Off"/>
  <p:tag name="OTLDATE" val="2019-01-30T23:59:00.0000000Z"/>
  <p:tag name="OTLPOSITIONONTASK" val="None"/>
  <p:tag name="OTLRELATEDTASKID" val="00000000-0000-0000-0000-000000000000"/>
  <p:tag name="OTLWEEKNUMBERINGFORMAT" val="WNFormat1"/>
  <p:tag name="OTLWEEKNUMBERINGISVISIBLE" val="False"/>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Checkpoint A"/>
  <p:tag name="OTLDATE" val="2018-08-12T23:59:00.0000000Z"/>
  <p:tag name="OTLPOSITIONONTASK" val="None"/>
  <p:tag name="OTLRELATEDTASKID" val="00000000-0000-0000-0000-000000000000"/>
  <p:tag name="OTLWEEKNUMBERINGFORMAT" val="WNFormat1"/>
  <p:tag name="OTLWEEKNUMBERINGISVISIBLE" val="False"/>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1"/>
  <p:tag name="OTLDATE" val="2018-06-07T23:59:00.0000000Z"/>
  <p:tag name="OTLPOSITIONONTASK" val="None"/>
  <p:tag name="OTLRELATEDTASKID" val="00000000-0000-0000-0000-000000000000"/>
  <p:tag name="OTLWEEKNUMBERINGFORMAT" val="WNFormat1"/>
  <p:tag name="OTLWEEKNUMBERINGISVISIBLE" val="False"/>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9-08T00:00:00.0000000Z"/>
  <p:tag name="OTLENDDATE" val="2018-09-30T23:59:00.0000000Z"/>
  <p:tag name="OTLPERCENTAGE" val="60"/>
  <p:tag name="OTLDURATIONFORMAT" val="day"/>
  <p:tag name="OTLSPACING" val="5"/>
  <p:tag name="OTLSHAPETHICKNESSTYPE" val="Custom"/>
  <p:tag name="OTLWEEKNUMBERINGFORMAT" val="WNFormat1"/>
  <p:tag name="OTLWEEKNUMBERINGISVISIBLE" val="False"/>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8-15T00:00:00.0000000Z"/>
  <p:tag name="OTLENDDATE" val="2018-09-07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7-25T00:00:00.0000000Z"/>
  <p:tag name="OTLENDDATE" val="2018-08-01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5965d95-ecc0-4720-b759-1f33c42ed7da}" enabled="1" method="Standard" siteId="{a0f29d7e-28cd-4f54-8442-7885aee7c080}" contentBits="0" removed="0"/>
</clbl:labelList>
</file>

<file path=docProps/app.xml><?xml version="1.0" encoding="utf-8"?>
<Properties xmlns="http://schemas.openxmlformats.org/officeDocument/2006/extended-properties" xmlns:vt="http://schemas.openxmlformats.org/officeDocument/2006/docPropsVTypes">
  <Template/>
  <TotalTime>101517</TotalTime>
  <Words>18201</Words>
  <Application>Microsoft Macintosh PowerPoint</Application>
  <PresentationFormat>Widescreen</PresentationFormat>
  <Paragraphs>1831</Paragraphs>
  <Slides>107</Slides>
  <Notes>103</Notes>
  <HiddenSlides>19</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107</vt:i4>
      </vt:variant>
    </vt:vector>
  </HeadingPairs>
  <TitlesOfParts>
    <vt:vector size="130" baseType="lpstr">
      <vt:lpstr>-apple-system</vt:lpstr>
      <vt:lpstr>Aptos</vt:lpstr>
      <vt:lpstr>arial</vt:lpstr>
      <vt:lpstr>arial</vt:lpstr>
      <vt:lpstr>Arial Black</vt:lpstr>
      <vt:lpstr>Ayuthaya</vt:lpstr>
      <vt:lpstr>Boucherie Block</vt:lpstr>
      <vt:lpstr>Calibri</vt:lpstr>
      <vt:lpstr>Cambria Math</vt:lpstr>
      <vt:lpstr>Century Gothic</vt:lpstr>
      <vt:lpstr>Courier New</vt:lpstr>
      <vt:lpstr>ElsevierGulliver</vt:lpstr>
      <vt:lpstr>Google Sans</vt:lpstr>
      <vt:lpstr>Helvetica</vt:lpstr>
      <vt:lpstr>Helvetica Neue</vt:lpstr>
      <vt:lpstr>LM Roman 12</vt:lpstr>
      <vt:lpstr>Modern No. 20</vt:lpstr>
      <vt:lpstr>Open Sans</vt:lpstr>
      <vt:lpstr>Segoe UI</vt:lpstr>
      <vt:lpstr>Times</vt:lpstr>
      <vt:lpstr>urw-din</vt:lpstr>
      <vt:lpstr>URWPalladioL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(or subset of it resolvable within the budget/timeline/powerlessness of a PhD)</vt:lpstr>
      <vt:lpstr>The Problem (or subset of it resolvable within the budget/timeline/powerlessness of a PhD)</vt:lpstr>
      <vt:lpstr>Gap in the Research</vt:lpstr>
      <vt:lpstr>Model Inputs/Outputs</vt:lpstr>
      <vt:lpstr>Model</vt:lpstr>
      <vt:lpstr>PowerPoint Presentation</vt:lpstr>
      <vt:lpstr>PowerPoint Presentation</vt:lpstr>
      <vt:lpstr>PowerPoint Presentation</vt:lpstr>
      <vt:lpstr>Preprocessing SCADA Data</vt:lpstr>
      <vt:lpstr>Preprocessing SCADA Data</vt:lpstr>
      <vt:lpstr>Transformer-Based ML Models for Forecasting</vt:lpstr>
      <vt:lpstr>Transformer-Based ML Models Informer</vt:lpstr>
      <vt:lpstr>Transformer-Based ML Models Autoformer</vt:lpstr>
      <vt:lpstr>Transformer-Based ML Models Spacetimeformer</vt:lpstr>
      <vt:lpstr>Transformer-Based ML Models TACTiS2</vt:lpstr>
      <vt:lpstr>Shallow Learning Model Support Vector Regression (SVR)</vt:lpstr>
      <vt:lpstr>Estimator Model Kalman Filter</vt:lpstr>
      <vt:lpstr>Statistical Model Spatial Filtering</vt:lpstr>
      <vt:lpstr>Hyperparameter Tuning with Optuna</vt:lpstr>
      <vt:lpstr>Hyperparameter Tuning with Optuna</vt:lpstr>
      <vt:lpstr>Grid Search for Best Prediction Horizon</vt:lpstr>
      <vt:lpstr>Training ML Models</vt:lpstr>
      <vt:lpstr>Sharpness &amp; Reliability of Probabilistic Models</vt:lpstr>
      <vt:lpstr>Accuracy &amp; Coverage of Probabilistic Models</vt:lpstr>
      <vt:lpstr>Forecast-Enabled Yaw Control</vt:lpstr>
      <vt:lpstr>Forecast-Enabled (Locally) Greedy Yaw Control</vt:lpstr>
      <vt:lpstr>Forecast-Enabled (Locally) Greedy Yaw Control</vt:lpstr>
      <vt:lpstr>Forecast-Enabled LUT Yaw Control</vt:lpstr>
      <vt:lpstr>Forecast-Enabled Static-Optimal LUT Yaw Control</vt:lpstr>
      <vt:lpstr>Forecast-Enabled Dynamic-Optimal LUT Yaw Control</vt:lpstr>
      <vt:lpstr>Forecast-Enabled Dynamic-Optimal LUT Yaw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Preprocessing SCADA Data</vt:lpstr>
      <vt:lpstr>Preprocessing SCADA Data</vt:lpstr>
      <vt:lpstr>PowerPoint Presentation</vt:lpstr>
      <vt:lpstr>Transformer-Based ML Models Informer</vt:lpstr>
      <vt:lpstr>Transformer-Based ML Models Autoformer</vt:lpstr>
      <vt:lpstr>Transformer-Based ML Models TACTiS2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waldo</dc:creator>
  <cp:lastModifiedBy>Henry, Aoife</cp:lastModifiedBy>
  <cp:revision>186</cp:revision>
  <cp:lastPrinted>2024-09-25T21:53:47Z</cp:lastPrinted>
  <dcterms:created xsi:type="dcterms:W3CDTF">2010-10-12T21:13:14Z</dcterms:created>
  <dcterms:modified xsi:type="dcterms:W3CDTF">2025-04-21T13:34:19Z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2024-08-08T21:08:06Z</vt:lpwstr>
  </property>
  <property fmtid="{D5CDD505-2E9C-101B-9397-08002B2CF9AE}" pid="4" name="MSIP_Label_95965d95-ecc0-4720-b759-1f33c42ed7da_Method">
    <vt:lpwstr>Privileged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0b8b734a-4291-4c88-8fbb-99d6e7d845c9</vt:lpwstr>
  </property>
  <property fmtid="{D5CDD505-2E9C-101B-9397-08002B2CF9AE}" pid="8" name="MSIP_Label_95965d95-ecc0-4720-b759-1f33c42ed7da_ContentBits">
    <vt:lpwstr>0</vt:lpwstr>
  </property>
</Properties>
</file>